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84" r:id="rId4"/>
    <p:sldId id="286" r:id="rId5"/>
    <p:sldId id="287" r:id="rId6"/>
    <p:sldId id="288" r:id="rId7"/>
    <p:sldId id="289" r:id="rId8"/>
    <p:sldId id="296" r:id="rId9"/>
    <p:sldId id="290" r:id="rId10"/>
    <p:sldId id="297" r:id="rId11"/>
    <p:sldId id="291" r:id="rId12"/>
    <p:sldId id="298" r:id="rId13"/>
    <p:sldId id="279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8DF90B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15" autoAdjust="0"/>
    <p:restoredTop sz="92679" autoAdjust="0"/>
  </p:normalViewPr>
  <p:slideViewPr>
    <p:cSldViewPr>
      <p:cViewPr varScale="1">
        <p:scale>
          <a:sx n="68" d="100"/>
          <a:sy n="68" d="100"/>
        </p:scale>
        <p:origin x="-12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CA55D7-0607-43C2-9864-D8F7C96835FE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BD90B7-526E-4601-BD28-4FD14FA3968E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A847F-BA98-4488-8187-065281FCBF74}" type="slidenum">
              <a:rPr lang="fr-FR"/>
              <a:pPr/>
              <a:t>1</a:t>
            </a:fld>
            <a:endParaRPr lang="fr-FR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28C9-73D9-4B45-B581-F5417502B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F9F1-3A24-4640-9B29-584E359AC9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D43F-14E2-458C-8FBD-0CEA4E62E39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883BA-D5AE-4AF6-9B20-F32E9237B3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8777-086C-4830-B529-7734FB3EF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C26D-1F9E-4465-A7E5-64AE4E4806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87F6-F01D-4F89-AB36-01DFB2DFB7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28C1-F7A8-4057-9512-AA2C2AB6A8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5FD9-068C-4A5D-B9FA-5BE3EA2963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455E-E1F9-4D37-9DD3-794A4486B4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7C7674-EF1A-4810-B4B1-B91D50A35A0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5BAF8-6801-4691-AA62-FA45E5B5D56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bamout@yahoo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785926"/>
            <a:ext cx="7858180" cy="4786346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fr-FR" sz="2000" b="1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Berlin Sans FB Demi" pitchFamily="34" charset="0"/>
              </a:rPr>
              <a:t>CROISSANCE ECONOMIQUE ET REDUCTION </a:t>
            </a:r>
            <a:br>
              <a:rPr lang="fr-FR" sz="24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Berlin Sans FB Demi" pitchFamily="34" charset="0"/>
              </a:rPr>
              <a:t>DE LA PAUVRETE : </a:t>
            </a:r>
            <a:br>
              <a:rPr lang="fr-FR" sz="24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fr-FR" sz="1800" b="1" dirty="0" smtClean="0">
                <a:solidFill>
                  <a:schemeClr val="tx1"/>
                </a:solidFill>
                <a:latin typeface="Berlin Sans FB Demi" pitchFamily="34" charset="0"/>
              </a:rPr>
              <a:t/>
            </a:r>
            <a:br>
              <a:rPr lang="fr-FR" sz="18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Berlin Sans FB Demi" pitchFamily="34" charset="0"/>
              </a:rPr>
              <a:t>Une analyse sectorielle à l’aide d’une décomposition des multiplicateurs de la Matrice de Comptabilité Sociale</a:t>
            </a:r>
            <a:br>
              <a:rPr lang="fr-FR" sz="2400" b="1" dirty="0" smtClean="0">
                <a:solidFill>
                  <a:schemeClr val="tx1"/>
                </a:solidFill>
                <a:latin typeface="Berlin Sans FB Demi" pitchFamily="34" charset="0"/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1200" b="1" i="1" u="sng" dirty="0"/>
              <a:t>PRESENTE PAR </a:t>
            </a:r>
            <a:r>
              <a:rPr lang="fr-FR" sz="1200" i="1" dirty="0"/>
              <a:t>:</a:t>
            </a:r>
            <a:br>
              <a:rPr lang="fr-FR" sz="1200" i="1" dirty="0"/>
            </a:br>
            <a:r>
              <a:rPr lang="fr-FR" sz="1400" dirty="0"/>
              <a:t>			        	</a:t>
            </a:r>
            <a:r>
              <a:rPr lang="fr-FR" sz="800" b="1" dirty="0"/>
              <a:t/>
            </a:r>
            <a:br>
              <a:rPr lang="fr-FR" sz="800" b="1" dirty="0"/>
            </a:br>
            <a:r>
              <a:rPr lang="fr-FR" sz="1400" dirty="0">
                <a:latin typeface="Arial Black" pitchFamily="34" charset="0"/>
              </a:rPr>
              <a:t>BALLOGOUN </a:t>
            </a:r>
            <a:r>
              <a:rPr lang="fr-FR" sz="1400" dirty="0" err="1">
                <a:latin typeface="Arial Black" pitchFamily="34" charset="0"/>
              </a:rPr>
              <a:t>Moutaïrou</a:t>
            </a:r>
            <a:r>
              <a:rPr lang="fr-FR" sz="1400" dirty="0">
                <a:latin typeface="Arial Black" pitchFamily="34" charset="0"/>
              </a:rPr>
              <a:t> </a:t>
            </a:r>
            <a:br>
              <a:rPr lang="fr-FR" sz="1400" dirty="0">
                <a:latin typeface="Arial Black" pitchFamily="34" charset="0"/>
              </a:rPr>
            </a:br>
            <a:r>
              <a:rPr lang="fr-FR" sz="1400" i="1" dirty="0"/>
              <a:t>Statisticien </a:t>
            </a:r>
            <a:r>
              <a:rPr lang="fr-FR" sz="1400" i="1" dirty="0" smtClean="0"/>
              <a:t>Economiste</a:t>
            </a:r>
            <a:br>
              <a:rPr lang="fr-FR" sz="1400" i="1" dirty="0" smtClean="0"/>
            </a:br>
            <a:r>
              <a:rPr lang="fr-FR" sz="1400" i="1" dirty="0" smtClean="0"/>
              <a:t>Email: </a:t>
            </a:r>
            <a:r>
              <a:rPr lang="fr-FR" sz="1400" i="1" dirty="0" smtClean="0">
                <a:hlinkClick r:id="rId3"/>
              </a:rPr>
              <a:t>babamout@yahoo.fr</a:t>
            </a:r>
            <a:r>
              <a:rPr lang="fr-FR" sz="1400" i="1" dirty="0" smtClean="0"/>
              <a:t/>
            </a:r>
            <a:br>
              <a:rPr lang="fr-FR" sz="1400" i="1" dirty="0" smtClean="0"/>
            </a:br>
            <a:endParaRPr lang="fr-FR" sz="1800" dirty="0">
              <a:latin typeface="Cooper Black" pitchFamily="18" charset="0"/>
            </a:endParaRP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642-84BD-40A1-87C4-E852A8E7D0A1}" type="slidenum">
              <a:rPr lang="fr-FR"/>
              <a:pPr/>
              <a:t>1</a:t>
            </a:fld>
            <a:endParaRPr lang="fr-FR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85720" y="500042"/>
            <a:ext cx="85725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600" dirty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fr-FR" sz="1600" dirty="0">
                <a:solidFill>
                  <a:schemeClr val="tx2"/>
                </a:solidFill>
                <a:latin typeface="Arial Black" pitchFamily="34" charset="0"/>
              </a:rPr>
            </a:br>
            <a:r>
              <a:rPr lang="fr-FR" sz="800" dirty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fr-FR" sz="800" dirty="0">
                <a:solidFill>
                  <a:schemeClr val="tx2"/>
                </a:solidFill>
                <a:latin typeface="Arial Black" pitchFamily="34" charset="0"/>
              </a:rPr>
            </a:br>
            <a:r>
              <a:rPr lang="fr-FR" sz="2800" dirty="0" smtClean="0">
                <a:solidFill>
                  <a:schemeClr val="tx2"/>
                </a:solidFill>
                <a:latin typeface="Colonna MT" pitchFamily="82" charset="0"/>
              </a:rPr>
              <a:t>DEUXIÈME CONGRÈS DES ÉCONOMISTES AFRICAINS</a:t>
            </a:r>
          </a:p>
          <a:p>
            <a:pPr algn="ctr"/>
            <a:endParaRPr lang="fr-FR" sz="800" dirty="0" smtClean="0">
              <a:solidFill>
                <a:schemeClr val="tx2"/>
              </a:solidFill>
              <a:latin typeface="Colonna MT" pitchFamily="82" charset="0"/>
            </a:endParaRPr>
          </a:p>
          <a:p>
            <a:pPr algn="ctr"/>
            <a:r>
              <a:rPr lang="fr-FR" sz="1400" dirty="0" smtClean="0">
                <a:latin typeface="Cooper Black" pitchFamily="18" charset="0"/>
              </a:rPr>
              <a:t>Abidjan 24-26 novembre 2011</a:t>
            </a:r>
            <a:endParaRPr lang="fr-FR" sz="1400" dirty="0">
              <a:solidFill>
                <a:schemeClr val="tx2"/>
              </a:solidFill>
              <a:latin typeface="Colonna MT" pitchFamily="8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MODELE DE MULTIPLICATEURS </a:t>
            </a:r>
            <a:r>
              <a:rPr lang="fr-FR" sz="2200" b="1" dirty="0">
                <a:latin typeface="Arial Black" pitchFamily="34" charset="0"/>
              </a:rPr>
              <a:t>D’UNE </a:t>
            </a:r>
            <a:r>
              <a:rPr lang="fr-FR" sz="2200" b="1" dirty="0" smtClean="0">
                <a:latin typeface="Arial Black" pitchFamily="34" charset="0"/>
              </a:rPr>
              <a:t>MCS ET ANALYSE DE PAUVRETE</a:t>
            </a:r>
            <a:endParaRPr lang="fr-FR" sz="2200" b="1" dirty="0">
              <a:latin typeface="Arial Black" pitchFamily="34" charset="0"/>
            </a:endParaRPr>
          </a:p>
        </p:txBody>
      </p:sp>
      <p:sp>
        <p:nvSpPr>
          <p:cNvPr id="3133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 dirty="0" smtClean="0"/>
              <a:t>Si la variation dans la distribution du revenu           est nul, alors on obtient 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 dirty="0" smtClean="0"/>
              <a:t>Qui peut s’ écrire encore :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endParaRPr lang="fr-FR" sz="20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2400" b="1" i="1" dirty="0" smtClean="0"/>
              <a:t>                                                  </a:t>
            </a:r>
            <a:endParaRPr lang="fr-FR" sz="2400" b="1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1000" b="1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i="1" dirty="0"/>
              <a:t>                                    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1A69-34C7-47DC-8F6A-70A71F41A6DD}" type="slidenum">
              <a:rPr lang="fr-FR"/>
              <a:pPr/>
              <a:t>10</a:t>
            </a:fld>
            <a:endParaRPr lang="fr-FR"/>
          </a:p>
        </p:txBody>
      </p:sp>
      <p:sp>
        <p:nvSpPr>
          <p:cNvPr id="313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3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7072330" y="1714488"/>
          <a:ext cx="500066" cy="500066"/>
        </p:xfrm>
        <a:graphic>
          <a:graphicData uri="http://schemas.openxmlformats.org/presentationml/2006/ole">
            <p:oleObj spid="_x0000_s40964" r:id="rId3" imgW="215713" imgH="241091" progId="">
              <p:embed/>
            </p:oleObj>
          </a:graphicData>
        </a:graphic>
      </p:graphicFrame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3571868" y="2500306"/>
          <a:ext cx="2264450" cy="1000132"/>
        </p:xfrm>
        <a:graphic>
          <a:graphicData uri="http://schemas.openxmlformats.org/presentationml/2006/ole">
            <p:oleObj spid="_x0000_s40966" r:id="rId4" imgW="1143000" imgH="508000" progId="">
              <p:embed/>
            </p:oleObj>
          </a:graphicData>
        </a:graphic>
      </p:graphicFrame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3714744" y="4857760"/>
          <a:ext cx="2547506" cy="1000132"/>
        </p:xfrm>
        <a:graphic>
          <a:graphicData uri="http://schemas.openxmlformats.org/presentationml/2006/ole">
            <p:oleObj spid="_x0000_s40968" r:id="rId5" imgW="1282700" imgH="508000" progId="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animBg="1"/>
      <p:bldP spid="31334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LES PERSPECTIVES DE DEVELOPPEMENT DU MODELE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14370" name="Rectangle 2"/>
          <p:cNvSpPr>
            <a:spLocks noGrp="1" noChangeArrowheads="1"/>
          </p:cNvSpPr>
          <p:nvPr>
            <p:ph idx="1"/>
          </p:nvPr>
        </p:nvSpPr>
        <p:spPr>
          <a:xfrm>
            <a:off x="285720" y="1600200"/>
            <a:ext cx="853443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8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1400" dirty="0"/>
              <a:t>     </a:t>
            </a:r>
            <a:r>
              <a:rPr lang="fr-FR" sz="2000" b="1" dirty="0" smtClean="0"/>
              <a:t>Dans l’avenir il est envisagé l’exploration des deux autres pans du modèle 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endParaRPr lang="fr-FR" sz="2000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111-2842-4BFD-A495-8F1E660D55D3}" type="slidenum">
              <a:rPr lang="fr-FR"/>
              <a:pPr/>
              <a:t>11</a:t>
            </a:fld>
            <a:endParaRPr lang="fr-FR"/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43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7226" name="Picture 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85992"/>
            <a:ext cx="5929354" cy="421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animBg="1"/>
      <p:bldP spid="31437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LES PERSPECTIVES DE DEVELOPPEMENT DU MODELE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14370" name="Rectangle 2"/>
          <p:cNvSpPr>
            <a:spLocks noGrp="1" noChangeArrowheads="1"/>
          </p:cNvSpPr>
          <p:nvPr>
            <p:ph idx="1"/>
          </p:nvPr>
        </p:nvSpPr>
        <p:spPr>
          <a:xfrm>
            <a:off x="285720" y="1600200"/>
            <a:ext cx="853443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8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1400" dirty="0"/>
              <a:t>    </a:t>
            </a:r>
            <a:r>
              <a:rPr lang="fr-FR" sz="2000" b="1" dirty="0" smtClean="0"/>
              <a:t>Il </a:t>
            </a:r>
            <a:r>
              <a:rPr lang="fr-FR" sz="2000" b="1" smtClean="0"/>
              <a:t>s’agit </a:t>
            </a:r>
            <a:r>
              <a:rPr lang="fr-FR" sz="2000" b="1" smtClean="0"/>
              <a:t>:</a:t>
            </a:r>
            <a:endParaRPr lang="fr-FR" sz="2000" b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dirty="0" smtClean="0"/>
              <a:t>Des effets d’un choc a partir des facteurs de production (la main d’œuvre, le capital, la terre, </a:t>
            </a:r>
            <a:r>
              <a:rPr lang="fr-FR" sz="2000" b="1" dirty="0" err="1" smtClean="0"/>
              <a:t>etc</a:t>
            </a:r>
            <a:r>
              <a:rPr lang="fr-FR" sz="2000" b="1" dirty="0" smtClean="0"/>
              <a:t>)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dirty="0" smtClean="0"/>
              <a:t>De la combinaison de plusieurs simultané de plusieurs chocs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dirty="0" smtClean="0"/>
              <a:t>De l’implémentation du modèle sur une matrice de comptabilité sociale régionale pour mesurer les effets du commerce régional sur la croissance, sur l’emploi et sur la pauvreté en Afrique.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endParaRPr lang="fr-FR" sz="2000" dirty="0" smtClean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111-2842-4BFD-A495-8F1E660D55D3}" type="slidenum">
              <a:rPr lang="fr-FR"/>
              <a:pPr/>
              <a:t>12</a:t>
            </a:fld>
            <a:endParaRPr lang="fr-FR"/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43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animBg="1"/>
      <p:bldP spid="31437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D5C52-AD17-4CEB-84A5-36A34D41762A}" type="slidenum">
              <a:rPr lang="fr-FR"/>
              <a:pPr/>
              <a:t>13</a:t>
            </a:fld>
            <a:endParaRPr lang="fr-FR"/>
          </a:p>
        </p:txBody>
      </p:sp>
      <p:sp>
        <p:nvSpPr>
          <p:cNvPr id="293895" name="WordArt 7"/>
          <p:cNvSpPr>
            <a:spLocks noChangeArrowheads="1" noChangeShapeType="1" noTextEdit="1"/>
          </p:cNvSpPr>
          <p:nvPr/>
        </p:nvSpPr>
        <p:spPr bwMode="auto">
          <a:xfrm>
            <a:off x="900113" y="2349500"/>
            <a:ext cx="7632700" cy="1119188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fr-FR" sz="36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MERCI </a:t>
            </a:r>
            <a:r>
              <a:rPr lang="fr-FR" sz="36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DE </a:t>
            </a:r>
            <a:r>
              <a:rPr lang="fr-FR" sz="36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VOTRE ATTENTION 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5" grpId="0" animBg="1"/>
      <p:bldP spid="293895" grpId="1" animBg="1"/>
      <p:bldP spid="293895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2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5889625" cy="990600"/>
          </a:xfrm>
          <a:noFill/>
          <a:ln/>
        </p:spPr>
        <p:txBody>
          <a:bodyPr/>
          <a:lstStyle/>
          <a:p>
            <a:r>
              <a:rPr lang="fr-FR" sz="2400">
                <a:latin typeface="Arial Black" pitchFamily="34" charset="0"/>
              </a:rPr>
              <a:t>PLAN DE PRESENTATION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314580"/>
            <a:ext cx="7772400" cy="29718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ct val="125000"/>
              </a:spcAft>
              <a:buFont typeface="Wingdings" pitchFamily="2" charset="2"/>
              <a:buNone/>
            </a:pPr>
            <a:r>
              <a:rPr lang="fr-FR" sz="2000" b="1" i="1" dirty="0"/>
              <a:t>1. </a:t>
            </a:r>
            <a:r>
              <a:rPr lang="fr-FR" sz="2000" b="1" i="1" dirty="0" smtClean="0"/>
              <a:t>DESCRIPTION DE LA METHODOLOGIE</a:t>
            </a:r>
            <a:endParaRPr lang="fr-FR" sz="2000" b="1" i="1" dirty="0"/>
          </a:p>
          <a:p>
            <a:pPr algn="just">
              <a:lnSpc>
                <a:spcPct val="150000"/>
              </a:lnSpc>
              <a:spcAft>
                <a:spcPct val="125000"/>
              </a:spcAft>
              <a:buFont typeface="Wingdings" pitchFamily="2" charset="2"/>
              <a:buNone/>
            </a:pPr>
            <a:r>
              <a:rPr lang="fr-FR" sz="2000" b="1" i="1" dirty="0"/>
              <a:t>2. </a:t>
            </a:r>
            <a:r>
              <a:rPr lang="fr-FR" sz="2000" b="1" i="1" dirty="0" smtClean="0"/>
              <a:t>MODELE DE MULTIPLICATEURS  ET ANALYSE DE PAUVRETE</a:t>
            </a:r>
            <a:endParaRPr lang="fr-FR" sz="2000" b="1" i="1" dirty="0"/>
          </a:p>
          <a:p>
            <a:pPr algn="just">
              <a:lnSpc>
                <a:spcPct val="150000"/>
              </a:lnSpc>
              <a:spcAft>
                <a:spcPct val="125000"/>
              </a:spcAft>
              <a:buFont typeface="Wingdings" pitchFamily="2" charset="2"/>
              <a:buNone/>
            </a:pPr>
            <a:r>
              <a:rPr lang="fr-FR" sz="2000" b="1" i="1" dirty="0"/>
              <a:t>3. </a:t>
            </a:r>
            <a:r>
              <a:rPr lang="fr-FR" sz="2000" b="1" i="1" dirty="0" smtClean="0"/>
              <a:t>PERSPECTIVES DE DEVELOPPEMENT DU MODELE</a:t>
            </a:r>
            <a:endParaRPr lang="fr-FR" sz="2000" b="1" i="1" dirty="0"/>
          </a:p>
          <a:p>
            <a:pPr algn="just">
              <a:lnSpc>
                <a:spcPct val="150000"/>
              </a:lnSpc>
              <a:spcAft>
                <a:spcPct val="125000"/>
              </a:spcAft>
              <a:buFont typeface="Wingdings" pitchFamily="2" charset="2"/>
              <a:buNone/>
            </a:pPr>
            <a:endParaRPr lang="fr-FR" sz="2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500D-4670-4F64-A6C1-9DD679304104}" type="slidenum">
              <a:rPr lang="fr-FR"/>
              <a:pPr/>
              <a:t>2</a:t>
            </a:fld>
            <a:endParaRPr lang="fr-F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 animBg="1"/>
      <p:bldP spid="2222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DESCRIPTION DE LA METHODOLOGIE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05154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fr-FR" sz="2000" b="1" i="1" dirty="0"/>
              <a:t>A partir de la matrice des propensions marginales de </a:t>
            </a:r>
            <a:r>
              <a:rPr lang="fr-FR" sz="2000" b="1" i="1" dirty="0" smtClean="0"/>
              <a:t>dépenses:</a:t>
            </a:r>
            <a:endParaRPr lang="fr-FR" sz="2000" b="1" i="1" dirty="0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2400" b="1" dirty="0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2400" b="1" dirty="0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2400" b="1" dirty="0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2400" b="1" dirty="0"/>
          </a:p>
          <a:p>
            <a:pPr algn="just">
              <a:spcBef>
                <a:spcPct val="0"/>
              </a:spcBef>
            </a:pPr>
            <a:r>
              <a:rPr lang="fr-FR" sz="2000" b="1" i="1" dirty="0"/>
              <a:t>l’équation </a:t>
            </a:r>
            <a:r>
              <a:rPr lang="fr-FR" sz="2000" b="1" i="1" dirty="0" smtClean="0"/>
              <a:t>                                    [</a:t>
            </a:r>
            <a:r>
              <a:rPr lang="fr-FR" sz="2000" b="1" i="1" dirty="0"/>
              <a:t>1] </a:t>
            </a:r>
            <a:r>
              <a:rPr lang="fr-FR" sz="2000" b="1" i="1" dirty="0" smtClean="0"/>
              <a:t>    se </a:t>
            </a:r>
            <a:r>
              <a:rPr lang="fr-FR" sz="2000" b="1" i="1" dirty="0"/>
              <a:t>réécrit :</a:t>
            </a:r>
            <a:r>
              <a:rPr lang="fr-FR" dirty="0"/>
              <a:t> 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fr-FR" sz="2000" b="1" i="1" dirty="0"/>
              <a:t>                                                  </a:t>
            </a:r>
          </a:p>
          <a:p>
            <a:pPr algn="just">
              <a:buFont typeface="Wingdings" pitchFamily="2" charset="2"/>
              <a:buNone/>
            </a:pPr>
            <a:r>
              <a:rPr lang="fr-FR" sz="2000" b="1" i="1" dirty="0"/>
              <a:t>                                                             [1’]</a:t>
            </a:r>
          </a:p>
          <a:p>
            <a:pPr algn="just"/>
            <a:endParaRPr lang="fr-FR" sz="2000" b="1" i="1" dirty="0"/>
          </a:p>
          <a:p>
            <a:pPr algn="just"/>
            <a:r>
              <a:rPr lang="fr-FR" sz="2000" b="1" i="1" dirty="0"/>
              <a:t>En passant aux variations, on obtient :</a:t>
            </a:r>
          </a:p>
          <a:p>
            <a:pPr algn="just">
              <a:buFont typeface="Wingdings" pitchFamily="2" charset="2"/>
              <a:buNone/>
            </a:pPr>
            <a:endParaRPr lang="fr-FR" sz="1800" b="1" i="1" dirty="0"/>
          </a:p>
          <a:p>
            <a:pPr algn="just">
              <a:buFont typeface="Wingdings" pitchFamily="2" charset="2"/>
              <a:buNone/>
            </a:pPr>
            <a:r>
              <a:rPr lang="fr-FR" sz="1800" b="1" i="1" dirty="0"/>
              <a:t>                                                                    [4]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164B-6C89-4D31-AC30-F2C999B34AEB}" type="slidenum">
              <a:rPr lang="fr-FR"/>
              <a:pPr/>
              <a:t>3</a:t>
            </a:fld>
            <a:endParaRPr lang="fr-FR"/>
          </a:p>
        </p:txBody>
      </p:sp>
      <p:sp>
        <p:nvSpPr>
          <p:cNvPr id="305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05166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060575"/>
            <a:ext cx="27368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67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4437063"/>
            <a:ext cx="18002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68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5734050"/>
            <a:ext cx="2071702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71736" y="3714752"/>
          <a:ext cx="1857388" cy="500066"/>
        </p:xfrm>
        <a:graphic>
          <a:graphicData uri="http://schemas.openxmlformats.org/presentationml/2006/ole">
            <p:oleObj spid="_x0000_s1027" r:id="rId6" imgW="889000" imgH="228600" progId="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animBg="1"/>
      <p:bldP spid="30515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DESCRIPTION DE LA METHODOLOGIE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0925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L’équation [4] est équivalente au système d’équations suivant </a:t>
            </a:r>
            <a:r>
              <a:rPr lang="fr-FR" sz="2000"/>
              <a:t> </a:t>
            </a:r>
            <a:r>
              <a:rPr lang="fr-FR" sz="2400" b="1" i="1"/>
              <a:t>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1000" b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Ce qui implique :</a:t>
            </a:r>
            <a:endParaRPr lang="fr-FR" sz="200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2400" b="1" i="1"/>
              <a:t>                     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i="1"/>
              <a:t>                                                                      [S]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E6C4-F4C6-474F-9269-1618A696ACDF}" type="slidenum">
              <a:rPr lang="fr-FR"/>
              <a:pPr/>
              <a:t>4</a:t>
            </a:fld>
            <a:endParaRPr lang="fr-FR"/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0925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492375"/>
            <a:ext cx="43211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259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4724400"/>
            <a:ext cx="43211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animBg="1"/>
      <p:bldP spid="3092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DESCRIPTION DE LA METHODOLOGIE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10274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 dirty="0"/>
              <a:t>Tout comme la matrice des propensions marginales, la  matrice des multiplicateurs peut être partitionnée de la façon suivante </a:t>
            </a:r>
            <a:r>
              <a:rPr lang="fr-FR" sz="2000" dirty="0"/>
              <a:t>:</a:t>
            </a:r>
            <a:endParaRPr lang="fr-FR" sz="2000" b="1" i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 dirty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 dirty="0"/>
              <a:t>En partant de l’équation </a:t>
            </a:r>
            <a:r>
              <a:rPr lang="fr-FR" sz="2000" b="1" i="1" dirty="0" smtClean="0"/>
              <a:t>                               [</a:t>
            </a:r>
            <a:r>
              <a:rPr lang="fr-FR" sz="2000" b="1" i="1" dirty="0"/>
              <a:t>3] , on peut écrire :</a:t>
            </a:r>
            <a:r>
              <a:rPr lang="fr-FR" sz="2000" dirty="0"/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2400" b="1" i="1" dirty="0"/>
              <a:t>                     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1000" b="1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i="1" dirty="0"/>
              <a:t>                                                                 [5]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3ECF4-3DC1-4F1B-AB70-A132AD89F68B}" type="slidenum">
              <a:rPr lang="fr-FR"/>
              <a:pPr/>
              <a:t>5</a:t>
            </a:fld>
            <a:endParaRPr lang="fr-FR"/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1028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2708275"/>
            <a:ext cx="31686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028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5157788"/>
            <a:ext cx="381635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4143372" y="4357694"/>
          <a:ext cx="1785950" cy="500066"/>
        </p:xfrm>
        <a:graphic>
          <a:graphicData uri="http://schemas.openxmlformats.org/presentationml/2006/ole">
            <p:oleObj spid="_x0000_s12289" r:id="rId5" imgW="787400" imgH="228600" progId="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animBg="1"/>
      <p:bldP spid="31027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DESCRIPTION DE LA METHODOLOGIE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112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En fixant comme objectif d’appréhender l’impact d’une augmentation de la production, toutes choses égales par ailleurs, sur les revenus des institutions (ménages par exemple), l’équation  [5] devient </a:t>
            </a:r>
            <a:r>
              <a:rPr lang="fr-FR" sz="2400" b="1" i="1"/>
              <a:t>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b="1"/>
              <a:t>                                              </a:t>
            </a:r>
            <a:r>
              <a:rPr lang="fr-FR" sz="2000" b="1" i="1"/>
              <a:t>[6]</a:t>
            </a:r>
            <a:r>
              <a:rPr lang="fr-FR" b="1"/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b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De même, à partir du système [S] , on a :</a:t>
            </a:r>
            <a:r>
              <a:rPr lang="fr-FR" sz="1400"/>
              <a:t> </a:t>
            </a:r>
            <a:endParaRPr lang="fr-FR" sz="200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2400" b="1" i="1"/>
              <a:t>                     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i="1"/>
              <a:t>                                                       </a:t>
            </a:r>
            <a:r>
              <a:rPr lang="fr-FR" sz="2000" b="1" i="1"/>
              <a:t>[7]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  <a:p>
            <a:pPr algn="just">
              <a:lnSpc>
                <a:spcPct val="80000"/>
              </a:lnSpc>
            </a:pPr>
            <a:r>
              <a:rPr lang="fr-FR" sz="2000" b="1" i="1"/>
              <a:t>Avec </a:t>
            </a:r>
            <a:r>
              <a:rPr lang="fr-FR" sz="2400" b="1" i="1"/>
              <a:t>                                              et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915F-D79D-44A1-913C-490F56F7CFA6}" type="slidenum">
              <a:rPr lang="fr-FR"/>
              <a:pPr/>
              <a:t>6</a:t>
            </a:fld>
            <a:endParaRPr lang="fr-FR"/>
          </a:p>
        </p:txBody>
      </p:sp>
      <p:sp>
        <p:nvSpPr>
          <p:cNvPr id="311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13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13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11307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143248"/>
            <a:ext cx="16557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130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714884"/>
            <a:ext cx="1873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1309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5516563"/>
            <a:ext cx="367188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1310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3663" y="5516563"/>
            <a:ext cx="21605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animBg="1"/>
      <p:bldP spid="31129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DESCRIPTION DE LA METHODOLOGIE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123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Des équations [6] et [7] , on déduit que</a:t>
            </a:r>
            <a:r>
              <a:rPr lang="fr-FR" sz="2000"/>
              <a:t> </a:t>
            </a:r>
            <a:r>
              <a:rPr lang="fr-FR" sz="2000" b="1" i="1"/>
              <a:t> </a:t>
            </a:r>
            <a:r>
              <a:rPr lang="fr-FR" sz="2000"/>
              <a:t>:</a:t>
            </a: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b="1"/>
              <a:t>                                       </a:t>
            </a:r>
            <a:r>
              <a:rPr lang="fr-FR" sz="2000" b="1" i="1"/>
              <a:t>[8]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R et D sont dénommées effet d’interdépendance et effet distributif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En posant 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1400" b="1" i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1400" b="1" i="1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1400" b="1" i="1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/>
              <a:t>On peut écrire :</a:t>
            </a:r>
            <a:r>
              <a:rPr lang="fr-FR" sz="1400" b="1" i="1"/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1400" b="1" i="1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i="1"/>
              <a:t>                                    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53F0-FE40-4CE3-A7FD-038C637BE8CE}" type="slidenum">
              <a:rPr lang="fr-FR"/>
              <a:pPr/>
              <a:t>7</a:t>
            </a:fld>
            <a:endParaRPr lang="fr-FR"/>
          </a:p>
        </p:txBody>
      </p:sp>
      <p:sp>
        <p:nvSpPr>
          <p:cNvPr id="3123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1233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420938"/>
            <a:ext cx="165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23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312333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4076700"/>
            <a:ext cx="16557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2334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5084763"/>
            <a:ext cx="1511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animBg="1"/>
      <p:bldP spid="3123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DESCRIPTION DE LA METHODOLOGIE</a:t>
            </a:r>
            <a:endParaRPr lang="fr-FR" sz="2600" b="1" dirty="0">
              <a:latin typeface="Arial Black" pitchFamily="34" charset="0"/>
            </a:endParaRP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spcBef>
                <a:spcPct val="0"/>
              </a:spcBef>
            </a:pPr>
            <a:endParaRPr lang="fr-FR" sz="2400" b="1" i="1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3200" b="1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3200" b="1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endParaRPr lang="fr-FR" sz="1200" b="1"/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fr-FR" b="1" i="1"/>
              <a:t>                                                                                                                                           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fr-FR" b="1" i="1"/>
              <a:t>                                                                        [S’]</a:t>
            </a:r>
          </a:p>
          <a:p>
            <a:pPr algn="just">
              <a:buFont typeface="Wingdings" pitchFamily="2" charset="2"/>
              <a:buNone/>
            </a:pPr>
            <a:endParaRPr lang="fr-FR" b="1" i="1"/>
          </a:p>
          <a:p>
            <a:pPr algn="just">
              <a:buFont typeface="Wingdings" pitchFamily="2" charset="2"/>
              <a:buNone/>
            </a:pPr>
            <a:endParaRPr lang="fr-FR" b="1" i="1"/>
          </a:p>
        </p:txBody>
      </p:sp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98FF-F377-4560-9A36-F929D14C842B}" type="slidenum">
              <a:rPr lang="fr-FR"/>
              <a:pPr/>
              <a:t>8</a:t>
            </a:fld>
            <a:endParaRPr lang="fr-FR"/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grpSp>
        <p:nvGrpSpPr>
          <p:cNvPr id="329746" name="Group 18"/>
          <p:cNvGrpSpPr>
            <a:grpSpLocks/>
          </p:cNvGrpSpPr>
          <p:nvPr/>
        </p:nvGrpSpPr>
        <p:grpSpPr bwMode="auto">
          <a:xfrm>
            <a:off x="323850" y="1557338"/>
            <a:ext cx="7416800" cy="4537075"/>
            <a:chOff x="204" y="935"/>
            <a:chExt cx="4672" cy="2858"/>
          </a:xfrm>
        </p:grpSpPr>
        <p:pic>
          <p:nvPicPr>
            <p:cNvPr id="329734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0" y="1303"/>
              <a:ext cx="3876" cy="1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9735" name="Freeform 7"/>
            <p:cNvSpPr>
              <a:spLocks/>
            </p:cNvSpPr>
            <p:nvPr/>
          </p:nvSpPr>
          <p:spPr bwMode="auto">
            <a:xfrm rot="-170415">
              <a:off x="934" y="2952"/>
              <a:ext cx="3699" cy="645"/>
            </a:xfrm>
            <a:custGeom>
              <a:avLst/>
              <a:gdLst/>
              <a:ahLst/>
              <a:cxnLst>
                <a:cxn ang="0">
                  <a:pos x="2388" y="45"/>
                </a:cxn>
                <a:cxn ang="0">
                  <a:pos x="2026" y="272"/>
                </a:cxn>
                <a:cxn ang="0">
                  <a:pos x="302" y="272"/>
                </a:cxn>
                <a:cxn ang="0">
                  <a:pos x="211" y="0"/>
                </a:cxn>
              </a:cxnLst>
              <a:rect l="0" t="0" r="r" b="b"/>
              <a:pathLst>
                <a:path w="2388" h="317">
                  <a:moveTo>
                    <a:pt x="2388" y="45"/>
                  </a:moveTo>
                  <a:cubicBezTo>
                    <a:pt x="2381" y="139"/>
                    <a:pt x="2374" y="234"/>
                    <a:pt x="2026" y="272"/>
                  </a:cubicBezTo>
                  <a:cubicBezTo>
                    <a:pt x="1678" y="310"/>
                    <a:pt x="604" y="317"/>
                    <a:pt x="302" y="272"/>
                  </a:cubicBezTo>
                  <a:cubicBezTo>
                    <a:pt x="0" y="227"/>
                    <a:pt x="226" y="45"/>
                    <a:pt x="211" y="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9736" name="Freeform 8"/>
            <p:cNvSpPr>
              <a:spLocks/>
            </p:cNvSpPr>
            <p:nvPr/>
          </p:nvSpPr>
          <p:spPr bwMode="auto">
            <a:xfrm>
              <a:off x="204" y="935"/>
              <a:ext cx="3284" cy="2138"/>
            </a:xfrm>
            <a:custGeom>
              <a:avLst/>
              <a:gdLst/>
              <a:ahLst/>
              <a:cxnLst>
                <a:cxn ang="0">
                  <a:pos x="650" y="998"/>
                </a:cxn>
                <a:cxn ang="0">
                  <a:pos x="287" y="907"/>
                </a:cxn>
                <a:cxn ang="0">
                  <a:pos x="287" y="136"/>
                </a:cxn>
                <a:cxn ang="0">
                  <a:pos x="2011" y="91"/>
                </a:cxn>
                <a:cxn ang="0">
                  <a:pos x="2056" y="272"/>
                </a:cxn>
              </a:cxnLst>
              <a:rect l="0" t="0" r="r" b="b"/>
              <a:pathLst>
                <a:path w="2306" h="1051">
                  <a:moveTo>
                    <a:pt x="650" y="998"/>
                  </a:moveTo>
                  <a:cubicBezTo>
                    <a:pt x="499" y="1024"/>
                    <a:pt x="348" y="1051"/>
                    <a:pt x="287" y="907"/>
                  </a:cubicBezTo>
                  <a:cubicBezTo>
                    <a:pt x="226" y="763"/>
                    <a:pt x="0" y="272"/>
                    <a:pt x="287" y="136"/>
                  </a:cubicBezTo>
                  <a:cubicBezTo>
                    <a:pt x="574" y="0"/>
                    <a:pt x="1716" y="68"/>
                    <a:pt x="2011" y="91"/>
                  </a:cubicBezTo>
                  <a:cubicBezTo>
                    <a:pt x="2306" y="114"/>
                    <a:pt x="2181" y="193"/>
                    <a:pt x="2056" y="272"/>
                  </a:cubicBezTo>
                </a:path>
              </a:pathLst>
            </a:custGeom>
            <a:noFill/>
            <a:ln w="38100">
              <a:solidFill>
                <a:srgbClr val="00FF0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9737" name="Freeform 9"/>
            <p:cNvSpPr>
              <a:spLocks/>
            </p:cNvSpPr>
            <p:nvPr/>
          </p:nvSpPr>
          <p:spPr bwMode="auto">
            <a:xfrm>
              <a:off x="1225" y="1136"/>
              <a:ext cx="1841" cy="401"/>
            </a:xfrm>
            <a:custGeom>
              <a:avLst/>
              <a:gdLst/>
              <a:ahLst/>
              <a:cxnLst>
                <a:cxn ang="0">
                  <a:pos x="1179" y="197"/>
                </a:cxn>
                <a:cxn ang="0">
                  <a:pos x="1134" y="60"/>
                </a:cxn>
                <a:cxn ang="0">
                  <a:pos x="227" y="15"/>
                </a:cxn>
                <a:cxn ang="0">
                  <a:pos x="0" y="151"/>
                </a:cxn>
              </a:cxnLst>
              <a:rect l="0" t="0" r="r" b="b"/>
              <a:pathLst>
                <a:path w="1293" h="197">
                  <a:moveTo>
                    <a:pt x="1179" y="197"/>
                  </a:moveTo>
                  <a:cubicBezTo>
                    <a:pt x="1236" y="143"/>
                    <a:pt x="1293" y="90"/>
                    <a:pt x="1134" y="60"/>
                  </a:cubicBezTo>
                  <a:cubicBezTo>
                    <a:pt x="975" y="30"/>
                    <a:pt x="416" y="0"/>
                    <a:pt x="227" y="15"/>
                  </a:cubicBezTo>
                  <a:cubicBezTo>
                    <a:pt x="38" y="30"/>
                    <a:pt x="19" y="90"/>
                    <a:pt x="0" y="151"/>
                  </a:cubicBezTo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9738" name="Freeform 10"/>
            <p:cNvSpPr>
              <a:spLocks/>
            </p:cNvSpPr>
            <p:nvPr/>
          </p:nvSpPr>
          <p:spPr bwMode="auto">
            <a:xfrm>
              <a:off x="1387" y="1671"/>
              <a:ext cx="1615" cy="431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17" y="30"/>
                </a:cxn>
                <a:cxn ang="0">
                  <a:pos x="1134" y="212"/>
                </a:cxn>
              </a:cxnLst>
              <a:rect l="0" t="0" r="r" b="b"/>
              <a:pathLst>
                <a:path w="1134" h="212">
                  <a:moveTo>
                    <a:pt x="0" y="30"/>
                  </a:moveTo>
                  <a:cubicBezTo>
                    <a:pt x="314" y="15"/>
                    <a:pt x="628" y="0"/>
                    <a:pt x="817" y="30"/>
                  </a:cubicBezTo>
                  <a:cubicBezTo>
                    <a:pt x="1006" y="60"/>
                    <a:pt x="1070" y="136"/>
                    <a:pt x="1134" y="212"/>
                  </a:cubicBezTo>
                </a:path>
              </a:pathLst>
            </a:custGeom>
            <a:noFill/>
            <a:ln w="38100">
              <a:solidFill>
                <a:srgbClr val="00808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9739" name="Freeform 11"/>
            <p:cNvSpPr>
              <a:spLocks/>
            </p:cNvSpPr>
            <p:nvPr/>
          </p:nvSpPr>
          <p:spPr bwMode="auto">
            <a:xfrm rot="-139763">
              <a:off x="1383" y="2290"/>
              <a:ext cx="1829" cy="295"/>
            </a:xfrm>
            <a:custGeom>
              <a:avLst/>
              <a:gdLst/>
              <a:ahLst/>
              <a:cxnLst>
                <a:cxn ang="0">
                  <a:pos x="1270" y="46"/>
                </a:cxn>
                <a:cxn ang="0">
                  <a:pos x="1134" y="137"/>
                </a:cxn>
                <a:cxn ang="0">
                  <a:pos x="0" y="0"/>
                </a:cxn>
              </a:cxnLst>
              <a:rect l="0" t="0" r="r" b="b"/>
              <a:pathLst>
                <a:path w="1346" h="145">
                  <a:moveTo>
                    <a:pt x="1270" y="46"/>
                  </a:moveTo>
                  <a:cubicBezTo>
                    <a:pt x="1308" y="95"/>
                    <a:pt x="1346" y="145"/>
                    <a:pt x="1134" y="137"/>
                  </a:cubicBezTo>
                  <a:cubicBezTo>
                    <a:pt x="922" y="129"/>
                    <a:pt x="461" y="64"/>
                    <a:pt x="0" y="0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9741" name="AutoShape 13"/>
            <p:cNvSpPr>
              <a:spLocks noChangeArrowheads="1"/>
            </p:cNvSpPr>
            <p:nvPr/>
          </p:nvSpPr>
          <p:spPr bwMode="auto">
            <a:xfrm>
              <a:off x="2744" y="3657"/>
              <a:ext cx="226" cy="136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29742" name="AutoShape 14"/>
            <p:cNvSpPr>
              <a:spLocks noChangeArrowheads="1"/>
            </p:cNvSpPr>
            <p:nvPr/>
          </p:nvSpPr>
          <p:spPr bwMode="auto">
            <a:xfrm>
              <a:off x="521" y="1389"/>
              <a:ext cx="226" cy="136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29743" name="AutoShape 15"/>
            <p:cNvSpPr>
              <a:spLocks noChangeArrowheads="1"/>
            </p:cNvSpPr>
            <p:nvPr/>
          </p:nvSpPr>
          <p:spPr bwMode="auto">
            <a:xfrm>
              <a:off x="1791" y="1253"/>
              <a:ext cx="226" cy="136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329744" name="AutoShape 16"/>
            <p:cNvSpPr>
              <a:spLocks noChangeArrowheads="1"/>
            </p:cNvSpPr>
            <p:nvPr/>
          </p:nvSpPr>
          <p:spPr bwMode="auto">
            <a:xfrm>
              <a:off x="1701" y="1797"/>
              <a:ext cx="226" cy="136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29745" name="AutoShape 17"/>
            <p:cNvSpPr>
              <a:spLocks noChangeArrowheads="1"/>
            </p:cNvSpPr>
            <p:nvPr/>
          </p:nvSpPr>
          <p:spPr bwMode="auto">
            <a:xfrm>
              <a:off x="1610" y="2432"/>
              <a:ext cx="226" cy="136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>
                  <a:solidFill>
                    <a:schemeClr val="bg1"/>
                  </a:solidFill>
                </a:rPr>
                <a:t>5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animBg="1"/>
      <p:bldP spid="32973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1143000"/>
          </a:xfrm>
          <a:noFill/>
          <a:ln/>
        </p:spPr>
        <p:txBody>
          <a:bodyPr/>
          <a:lstStyle/>
          <a:p>
            <a:pPr algn="ctr"/>
            <a:r>
              <a:rPr lang="fr-FR" sz="2200" b="1" dirty="0" smtClean="0">
                <a:latin typeface="Arial Black" pitchFamily="34" charset="0"/>
              </a:rPr>
              <a:t>MODELE DE MULTIPLICATEURS D’UNE MCS ET ANALYSE DE PAUVRETE</a:t>
            </a:r>
            <a:endParaRPr lang="fr-FR" sz="2200" b="1" dirty="0">
              <a:latin typeface="Arial Black" pitchFamily="34" charset="0"/>
            </a:endParaRPr>
          </a:p>
        </p:txBody>
      </p:sp>
      <p:sp>
        <p:nvSpPr>
          <p:cNvPr id="3133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05750" cy="4637088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endParaRPr lang="fr-FR" sz="2000" b="1" i="1" dirty="0"/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fr-FR" sz="2000" b="1" i="1" dirty="0" err="1" smtClean="0"/>
              <a:t>Kakwani</a:t>
            </a:r>
            <a:r>
              <a:rPr lang="fr-FR" sz="2000" b="1" i="1" dirty="0" smtClean="0"/>
              <a:t> (1993), en considérant la fonction de pauvreté                     ,                      a montré qu’une variation de la mesure de pauvreté peut être décomposé en deux éléments additifs : la première est la variation du revenu moyen par tête, la seconde est la variation dans la distribution du revenu.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None/>
            </a:pPr>
            <a:endParaRPr lang="fr-FR" sz="20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fr-FR" sz="20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fr-FR" sz="2400" b="1" i="1" dirty="0" smtClean="0"/>
              <a:t>                                                  </a:t>
            </a:r>
            <a:endParaRPr lang="fr-FR" sz="2400" b="1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1000" b="1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i="1" dirty="0"/>
              <a:t>                                                    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fr-FR" sz="2400" b="1" i="1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1A69-34C7-47DC-8F6A-70A71F41A6DD}" type="slidenum">
              <a:rPr lang="fr-FR"/>
              <a:pPr/>
              <a:t>9</a:t>
            </a:fld>
            <a:endParaRPr lang="fr-FR"/>
          </a:p>
        </p:txBody>
      </p:sp>
      <p:sp>
        <p:nvSpPr>
          <p:cNvPr id="313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13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1428728" y="2071678"/>
          <a:ext cx="1357322" cy="357190"/>
        </p:xfrm>
        <a:graphic>
          <a:graphicData uri="http://schemas.openxmlformats.org/presentationml/2006/ole">
            <p:oleObj spid="_x0000_s8193" r:id="rId3" imgW="863225" imgH="253890" progId="">
              <p:embed/>
            </p:oleObj>
          </a:graphicData>
        </a:graphic>
      </p:graphicFrame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071670" y="3571876"/>
          <a:ext cx="5401587" cy="1357322"/>
        </p:xfrm>
        <a:graphic>
          <a:graphicData uri="http://schemas.openxmlformats.org/presentationml/2006/ole">
            <p:oleObj spid="_x0000_s8195" r:id="rId4" imgW="1854200" imgH="469900" progId="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animBg="1"/>
      <p:bldP spid="31334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3767</TotalTime>
  <Words>345</Words>
  <Application>Microsoft Office PowerPoint</Application>
  <PresentationFormat>Affichage à l'écran (4:3)</PresentationFormat>
  <Paragraphs>142</Paragraphs>
  <Slides>13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 CROISSANCE ECONOMIQUE ET REDUCTION  DE LA PAUVRETE :   Une analyse sectorielle à l’aide d’une décomposition des multiplicateurs de la Matrice de Comptabilité Sociale   PRESENTE PAR :              BALLOGOUN Moutaïrou  Statisticien Economiste Email: babamout@yahoo.fr </vt:lpstr>
      <vt:lpstr>PLAN DE PRESENTATION</vt:lpstr>
      <vt:lpstr>DESCRIPTION DE LA METHODOLOGIE</vt:lpstr>
      <vt:lpstr>DESCRIPTION DE LA METHODOLOGIE</vt:lpstr>
      <vt:lpstr>DESCRIPTION DE LA METHODOLOGIE</vt:lpstr>
      <vt:lpstr>DESCRIPTION DE LA METHODOLOGIE</vt:lpstr>
      <vt:lpstr>DESCRIPTION DE LA METHODOLOGIE</vt:lpstr>
      <vt:lpstr>DESCRIPTION DE LA METHODOLOGIE</vt:lpstr>
      <vt:lpstr>MODELE DE MULTIPLICATEURS D’UNE MCS ET ANALYSE DE PAUVRETE</vt:lpstr>
      <vt:lpstr>MODELE DE MULTIPLICATEURS D’UNE MCS ET ANALYSE DE PAUVRETE</vt:lpstr>
      <vt:lpstr>LES PERSPECTIVES DE DEVELOPPEMENT DU MODELE</vt:lpstr>
      <vt:lpstr>LES PERSPECTIVES DE DEVELOPPEMENT DU MODELE</vt:lpstr>
      <vt:lpstr>Diapositive 13</vt:lpstr>
    </vt:vector>
  </TitlesOfParts>
  <Company>MDEF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DECOMPOSITION MCS</dc:title>
  <dc:creator>BM</dc:creator>
  <cp:lastModifiedBy>Administrateur</cp:lastModifiedBy>
  <cp:revision>65</cp:revision>
  <dcterms:created xsi:type="dcterms:W3CDTF">2006-10-26T16:26:10Z</dcterms:created>
  <dcterms:modified xsi:type="dcterms:W3CDTF">2011-11-23T21:42:26Z</dcterms:modified>
</cp:coreProperties>
</file>