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3" r:id="rId14"/>
    <p:sldId id="269" r:id="rId15"/>
    <p:sldId id="272" r:id="rId16"/>
    <p:sldId id="267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F1B62-7621-234C-8388-981D729D48CE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1A31B-9662-9E45-B91B-A89953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9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1A31B-9662-9E45-B91B-A899534291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8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95" y="648479"/>
            <a:ext cx="4012954" cy="2835950"/>
          </a:xfrm>
        </p:spPr>
        <p:txBody>
          <a:bodyPr/>
          <a:lstStyle/>
          <a:p>
            <a:r>
              <a:rPr lang="en-US" sz="4800" b="1" dirty="0" smtClean="0">
                <a:latin typeface="Times New Roman"/>
                <a:cs typeface="Times New Roman"/>
              </a:rPr>
              <a:t>Aid Effectiveness in Africa</a:t>
            </a:r>
            <a:endParaRPr lang="en-US" sz="48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08095" y="4485310"/>
            <a:ext cx="4310211" cy="1931927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b="1" dirty="0" smtClean="0">
                <a:latin typeface="Times New Roman"/>
                <a:cs typeface="Times New Roman"/>
              </a:rPr>
              <a:t>African Union Commission</a:t>
            </a:r>
          </a:p>
          <a:p>
            <a:pPr algn="l"/>
            <a:r>
              <a:rPr lang="en-US" sz="2400" b="1" dirty="0" smtClean="0">
                <a:latin typeface="Times New Roman"/>
                <a:cs typeface="Times New Roman"/>
              </a:rPr>
              <a:t>Department of Economic Affairs </a:t>
            </a:r>
          </a:p>
          <a:p>
            <a:pPr algn="l"/>
            <a:r>
              <a:rPr lang="en-US" sz="2400" b="1" dirty="0" smtClean="0">
                <a:latin typeface="Times New Roman"/>
                <a:cs typeface="Times New Roman"/>
              </a:rPr>
              <a:t>November 24 , 2011</a:t>
            </a:r>
          </a:p>
          <a:p>
            <a:pPr algn="l"/>
            <a:r>
              <a:rPr lang="en-US" sz="2400" b="1" dirty="0" smtClean="0">
                <a:latin typeface="Times New Roman"/>
                <a:cs typeface="Times New Roman"/>
              </a:rPr>
              <a:t>By Lulit Bereda </a:t>
            </a:r>
          </a:p>
          <a:p>
            <a:pPr algn="l"/>
            <a:endParaRPr lang="en-US" sz="2400" b="1" dirty="0">
              <a:latin typeface="Times New Roman"/>
              <a:cs typeface="Times New Roman"/>
            </a:endParaRPr>
          </a:p>
        </p:txBody>
      </p:sp>
      <p:pic>
        <p:nvPicPr>
          <p:cNvPr id="7" name="Picture Placeholder 6" descr="Foreign-Aid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63" b="-7563"/>
          <a:stretch/>
        </p:blipFill>
        <p:spPr>
          <a:xfrm>
            <a:off x="4121049" y="0"/>
            <a:ext cx="5022951" cy="6295647"/>
          </a:xfrm>
        </p:spPr>
      </p:pic>
    </p:spTree>
    <p:extLst>
      <p:ext uri="{BB962C8B-B14F-4D97-AF65-F5344CB8AC3E}">
        <p14:creationId xmlns:p14="http://schemas.microsoft.com/office/powerpoint/2010/main" val="409712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Aid go 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84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/>
                <a:cs typeface="Times New Roman"/>
              </a:rPr>
              <a:t>Official development assistance</a:t>
            </a:r>
            <a:r>
              <a:rPr lang="en-US" sz="2800" dirty="0">
                <a:latin typeface="Times New Roman"/>
                <a:cs typeface="Times New Roman"/>
              </a:rPr>
              <a:t> (ODA</a:t>
            </a:r>
            <a:r>
              <a:rPr lang="en-US" sz="2800" dirty="0" smtClean="0">
                <a:latin typeface="Times New Roman"/>
                <a:cs typeface="Times New Roman"/>
              </a:rPr>
              <a:t>) is a term coined by the Development Assistance Committee to measure aid. The goals of ODA is to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Drive sustainable economic growth and development 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Promote Democratic governance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Improve social services such as health and education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Provide Humanitarian Aid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Mitigate and manage conflicts etc…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71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/>
                <a:cs typeface="Times New Roman"/>
              </a:rPr>
              <a:t>Reflections on Aid Effectiveness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Problems facing aid effectiveness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lack </a:t>
            </a:r>
            <a:r>
              <a:rPr lang="en-US" sz="2800" dirty="0">
                <a:latin typeface="Times New Roman"/>
                <a:cs typeface="Times New Roman"/>
              </a:rPr>
              <a:t>of differentiation between the different types of </a:t>
            </a:r>
            <a:r>
              <a:rPr lang="en-US" sz="2800" dirty="0" smtClean="0">
                <a:latin typeface="Times New Roman"/>
                <a:cs typeface="Times New Roman"/>
              </a:rPr>
              <a:t>aid. </a:t>
            </a: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        </a:t>
            </a:r>
            <a:r>
              <a:rPr lang="en-US" sz="2800" b="1" dirty="0" smtClean="0">
                <a:latin typeface="Times New Roman"/>
                <a:cs typeface="Times New Roman"/>
              </a:rPr>
              <a:t>Short term Vs. long term aid</a:t>
            </a:r>
          </a:p>
          <a:p>
            <a:pPr marL="0" indent="0">
              <a:buNone/>
            </a:pPr>
            <a:r>
              <a:rPr lang="en-US" sz="2800" b="1" dirty="0">
                <a:latin typeface="Times New Roman"/>
                <a:cs typeface="Times New Roman"/>
              </a:rPr>
              <a:t>Argument: </a:t>
            </a:r>
            <a:r>
              <a:rPr lang="en-US" sz="2800" dirty="0">
                <a:latin typeface="Times New Roman"/>
                <a:cs typeface="Times New Roman"/>
              </a:rPr>
              <a:t>short-term aid </a:t>
            </a:r>
            <a:r>
              <a:rPr lang="en-US" sz="2800" dirty="0" smtClean="0">
                <a:latin typeface="Times New Roman"/>
                <a:cs typeface="Times New Roman"/>
              </a:rPr>
              <a:t>does </a:t>
            </a:r>
            <a:r>
              <a:rPr lang="en-US" sz="2800" dirty="0">
                <a:latin typeface="Times New Roman"/>
                <a:cs typeface="Times New Roman"/>
              </a:rPr>
              <a:t>not have an impact on economic growth while other aids used for infrastructure and investments will result in a positive economic growth.</a:t>
            </a:r>
          </a:p>
        </p:txBody>
      </p:sp>
    </p:spTree>
    <p:extLst>
      <p:ext uri="{BB962C8B-B14F-4D97-AF65-F5344CB8AC3E}">
        <p14:creationId xmlns:p14="http://schemas.microsoft.com/office/powerpoint/2010/main" val="82679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/>
                <a:cs typeface="Times New Roman"/>
              </a:rPr>
              <a:t>Reflections on Aid Effectiveness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. The </a:t>
            </a:r>
            <a:r>
              <a:rPr lang="en-US" sz="3200" dirty="0">
                <a:latin typeface="Times New Roman"/>
                <a:cs typeface="Times New Roman"/>
              </a:rPr>
              <a:t>misappropriation of Aid to corrupt and undemocratic governments of recipients countries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/>
                <a:cs typeface="Times New Roman"/>
              </a:rPr>
              <a:t>Argument : </a:t>
            </a:r>
            <a:r>
              <a:rPr lang="en-US" sz="3200" dirty="0">
                <a:latin typeface="Times New Roman"/>
                <a:cs typeface="Times New Roman"/>
              </a:rPr>
              <a:t>the anticorruption field and movement has not been able to effectively transition from the awareness-raising stage to the concrete action-oriented </a:t>
            </a:r>
            <a:r>
              <a:rPr lang="en-US" sz="3200" dirty="0" smtClean="0">
                <a:latin typeface="Times New Roman"/>
                <a:cs typeface="Times New Roman"/>
              </a:rPr>
              <a:t>stage that will eliminate the systemic problem. 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914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id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47" r="-18047"/>
          <a:stretch>
            <a:fillRect/>
          </a:stretch>
        </p:blipFill>
        <p:spPr>
          <a:xfrm>
            <a:off x="-553977" y="243180"/>
            <a:ext cx="10390448" cy="5700421"/>
          </a:xfrm>
        </p:spPr>
      </p:pic>
    </p:spTree>
    <p:extLst>
      <p:ext uri="{BB962C8B-B14F-4D97-AF65-F5344CB8AC3E}">
        <p14:creationId xmlns:p14="http://schemas.microsoft.com/office/powerpoint/2010/main" val="6291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/>
                <a:cs typeface="Times New Roman"/>
              </a:rPr>
              <a:t>Reflections on Aid </a:t>
            </a:r>
            <a:r>
              <a:rPr lang="en-US" sz="3200" dirty="0" smtClean="0">
                <a:latin typeface="Times New Roman"/>
                <a:cs typeface="Times New Roman"/>
              </a:rPr>
              <a:t>Effectiveness continued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. The lack of good economic policies and institutions in recipient countries result in the ineffectiveness of aid. </a:t>
            </a:r>
          </a:p>
          <a:p>
            <a:pPr marL="0" indent="0">
              <a:buNone/>
            </a:pP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cs typeface="Times New Roman"/>
              </a:rPr>
              <a:t>Argument: </a:t>
            </a:r>
            <a:r>
              <a:rPr lang="en-US" sz="3200" dirty="0">
                <a:latin typeface="Times New Roman"/>
                <a:cs typeface="Times New Roman"/>
              </a:rPr>
              <a:t>Aid is only effective in countries with “sound” policies and institutions and is ineffective in poor countries lacking them. </a:t>
            </a:r>
            <a:r>
              <a:rPr lang="en-US" sz="3200" dirty="0" smtClean="0">
                <a:latin typeface="Times New Roman"/>
                <a:cs typeface="Times New Roman"/>
              </a:rPr>
              <a:t>(</a:t>
            </a:r>
            <a:r>
              <a:rPr lang="en-US" sz="3200" b="1" dirty="0" smtClean="0">
                <a:latin typeface="Times New Roman"/>
                <a:cs typeface="Times New Roman"/>
              </a:rPr>
              <a:t>World Bank, Burnside </a:t>
            </a:r>
            <a:r>
              <a:rPr lang="en-US" sz="3200" b="1" dirty="0">
                <a:latin typeface="Times New Roman"/>
                <a:cs typeface="Times New Roman"/>
              </a:rPr>
              <a:t>and Dollar, 2000)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0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7592"/>
          </a:xfrm>
        </p:spPr>
        <p:txBody>
          <a:bodyPr/>
          <a:lstStyle/>
          <a:p>
            <a:r>
              <a:rPr lang="en-US" sz="3600" dirty="0" smtClean="0">
                <a:latin typeface="Times New Roman"/>
                <a:cs typeface="Times New Roman"/>
              </a:rPr>
              <a:t>“When Aid is ineffective”</a:t>
            </a:r>
            <a:endParaRPr lang="en-US" sz="3600" dirty="0">
              <a:latin typeface="Times New Roman"/>
              <a:cs typeface="Times New Roman"/>
            </a:endParaRPr>
          </a:p>
        </p:txBody>
      </p:sp>
      <p:pic>
        <p:nvPicPr>
          <p:cNvPr id="4" name="Content Placeholder 3" descr="aid 3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74" b="10674"/>
          <a:stretch>
            <a:fillRect/>
          </a:stretch>
        </p:blipFill>
        <p:spPr>
          <a:xfrm>
            <a:off x="549275" y="1215898"/>
            <a:ext cx="8042276" cy="5147299"/>
          </a:xfrm>
        </p:spPr>
      </p:pic>
    </p:spTree>
    <p:extLst>
      <p:ext uri="{BB962C8B-B14F-4D97-AF65-F5344CB8AC3E}">
        <p14:creationId xmlns:p14="http://schemas.microsoft.com/office/powerpoint/2010/main" val="359164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/>
                <a:cs typeface="Times New Roman"/>
              </a:rPr>
              <a:t>Reflections on Aid Effectiveness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/>
                <a:cs typeface="Times New Roman"/>
              </a:rPr>
              <a:t>4</a:t>
            </a:r>
            <a:r>
              <a:rPr lang="en-US" sz="3200" dirty="0" smtClean="0">
                <a:latin typeface="Times New Roman"/>
                <a:cs typeface="Times New Roman"/>
              </a:rPr>
              <a:t>. Ineffective policies implemented both by donor and recipient countries. 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/>
                <a:cs typeface="Times New Roman"/>
              </a:rPr>
              <a:t>Argument : </a:t>
            </a:r>
            <a:r>
              <a:rPr lang="en-US" sz="3200" dirty="0" smtClean="0">
                <a:latin typeface="Times New Roman"/>
                <a:cs typeface="Times New Roman"/>
              </a:rPr>
              <a:t>Aid </a:t>
            </a:r>
            <a:r>
              <a:rPr lang="en-US" sz="3200" dirty="0">
                <a:latin typeface="Times New Roman"/>
                <a:cs typeface="Times New Roman"/>
              </a:rPr>
              <a:t>has tended to support domestic policy reform efforts of recipient </a:t>
            </a:r>
            <a:r>
              <a:rPr lang="en-US" sz="3200" dirty="0" smtClean="0">
                <a:latin typeface="Times New Roman"/>
                <a:cs typeface="Times New Roman"/>
              </a:rPr>
              <a:t>countries while narrow </a:t>
            </a:r>
            <a:r>
              <a:rPr lang="en-US" sz="3200" dirty="0">
                <a:latin typeface="Times New Roman"/>
                <a:cs typeface="Times New Roman"/>
              </a:rPr>
              <a:t>political objectives of donors still play a dominant role in many aid decisions today. </a:t>
            </a:r>
          </a:p>
        </p:txBody>
      </p:sp>
    </p:spTree>
    <p:extLst>
      <p:ext uri="{BB962C8B-B14F-4D97-AF65-F5344CB8AC3E}">
        <p14:creationId xmlns:p14="http://schemas.microsoft.com/office/powerpoint/2010/main" val="287456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7062"/>
          </a:xfrm>
        </p:spPr>
        <p:txBody>
          <a:bodyPr/>
          <a:lstStyle/>
          <a:p>
            <a:r>
              <a:rPr lang="en-US" sz="3200" dirty="0">
                <a:latin typeface="Times New Roman"/>
                <a:cs typeface="Times New Roman"/>
              </a:rPr>
              <a:t>Reflections on Aid Effectiveness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80798"/>
            <a:ext cx="8042276" cy="5458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5. Donor governments that cut back on their promised responsibilities. 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/>
                <a:cs typeface="Times New Roman"/>
              </a:rPr>
              <a:t>Argument : </a:t>
            </a:r>
            <a:r>
              <a:rPr lang="en-US" sz="2800" b="1" dirty="0">
                <a:latin typeface="Times New Roman"/>
                <a:cs typeface="Times New Roman"/>
              </a:rPr>
              <a:t>In 1970, the world’s rich countries agreed to give 0.7% of their GNI </a:t>
            </a:r>
            <a:r>
              <a:rPr lang="en-US" sz="2800" b="1" dirty="0" smtClean="0">
                <a:latin typeface="Times New Roman"/>
                <a:cs typeface="Times New Roman"/>
              </a:rPr>
              <a:t>as ODA </a:t>
            </a:r>
            <a:r>
              <a:rPr lang="en-US" sz="2800" b="1" dirty="0">
                <a:latin typeface="Times New Roman"/>
                <a:cs typeface="Times New Roman"/>
              </a:rPr>
              <a:t>annually. </a:t>
            </a:r>
            <a:r>
              <a:rPr lang="en-US" sz="2800" dirty="0">
                <a:latin typeface="Times New Roman"/>
                <a:cs typeface="Times New Roman"/>
              </a:rPr>
              <a:t>Since that time, despite billions given each year, rich nations have rarely met their actual promised </a:t>
            </a:r>
            <a:r>
              <a:rPr lang="en-US" sz="2800" dirty="0" smtClean="0">
                <a:latin typeface="Times New Roman"/>
                <a:cs typeface="Times New Roman"/>
              </a:rPr>
              <a:t>targets resulting in lack of financing for development plans .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For </a:t>
            </a:r>
            <a:r>
              <a:rPr lang="en-US" sz="2800" dirty="0">
                <a:latin typeface="Times New Roman"/>
                <a:cs typeface="Times New Roman"/>
              </a:rPr>
              <a:t>example, the US is often the largest donor in dollar terms, but ranks amongst the lowest in terms of meeting the stated 0.7% target.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64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/>
                <a:cs typeface="Times New Roman"/>
              </a:rPr>
              <a:t>Promised Aid Vs. Actual Aid </a:t>
            </a:r>
            <a:endParaRPr lang="en-US" sz="4000" dirty="0">
              <a:latin typeface="Times New Roman"/>
              <a:cs typeface="Times New Roman"/>
            </a:endParaRPr>
          </a:p>
        </p:txBody>
      </p:sp>
      <p:pic>
        <p:nvPicPr>
          <p:cNvPr id="4" name="Content Placeholder 3" descr="Screen shot 2011-11-07 at 11.07.43 P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104" r="-44104"/>
          <a:stretch>
            <a:fillRect/>
          </a:stretch>
        </p:blipFill>
        <p:spPr>
          <a:xfrm>
            <a:off x="-1297117" y="1444531"/>
            <a:ext cx="11647031" cy="5202375"/>
          </a:xfrm>
        </p:spPr>
      </p:pic>
    </p:spTree>
    <p:extLst>
      <p:ext uri="{BB962C8B-B14F-4D97-AF65-F5344CB8AC3E}">
        <p14:creationId xmlns:p14="http://schemas.microsoft.com/office/powerpoint/2010/main" val="336018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1-11-07 at 11.13.55 P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502" r="-25502"/>
          <a:stretch>
            <a:fillRect/>
          </a:stretch>
        </p:blipFill>
        <p:spPr>
          <a:xfrm>
            <a:off x="-1337653" y="0"/>
            <a:ext cx="12106427" cy="6552337"/>
          </a:xfrm>
        </p:spPr>
      </p:pic>
    </p:spTree>
    <p:extLst>
      <p:ext uri="{BB962C8B-B14F-4D97-AF65-F5344CB8AC3E}">
        <p14:creationId xmlns:p14="http://schemas.microsoft.com/office/powerpoint/2010/main" val="91951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60088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Outline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68262"/>
            <a:ext cx="8042276" cy="55706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Aid effectiveness defined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Aid figures in Africa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Where does the aid go ?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Reflection on aid effectiveness</a:t>
            </a:r>
          </a:p>
          <a:p>
            <a:r>
              <a:rPr lang="en-US" sz="2800" dirty="0">
                <a:latin typeface="Times New Roman"/>
                <a:cs typeface="Times New Roman"/>
              </a:rPr>
              <a:t>What is being done to bring </a:t>
            </a:r>
            <a:r>
              <a:rPr lang="en-US" sz="2800" dirty="0" smtClean="0">
                <a:latin typeface="Times New Roman"/>
                <a:cs typeface="Times New Roman"/>
              </a:rPr>
              <a:t>Aid </a:t>
            </a:r>
            <a:r>
              <a:rPr lang="en-US" sz="2800" dirty="0">
                <a:latin typeface="Times New Roman"/>
                <a:cs typeface="Times New Roman"/>
              </a:rPr>
              <a:t>effectiveness </a:t>
            </a:r>
            <a:r>
              <a:rPr lang="en-US" sz="28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en-US" sz="2800" dirty="0">
                <a:latin typeface="Times New Roman"/>
                <a:cs typeface="Times New Roman"/>
              </a:rPr>
              <a:t>Plan of </a:t>
            </a:r>
            <a:r>
              <a:rPr lang="en-US" sz="2800" dirty="0" smtClean="0">
                <a:latin typeface="Times New Roman"/>
                <a:cs typeface="Times New Roman"/>
              </a:rPr>
              <a:t>actions</a:t>
            </a:r>
          </a:p>
          <a:p>
            <a:r>
              <a:rPr lang="en-US" sz="2800" dirty="0">
                <a:latin typeface="Times New Roman"/>
                <a:cs typeface="Times New Roman"/>
              </a:rPr>
              <a:t>Has these plan of action been effective ? </a:t>
            </a:r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en-US" sz="2800" dirty="0" smtClean="0">
                <a:latin typeface="Times New Roman"/>
                <a:cs typeface="Times New Roman"/>
              </a:rPr>
              <a:t>Solutions</a:t>
            </a:r>
          </a:p>
          <a:p>
            <a:pPr marL="0" indent="0">
              <a:buNone/>
            </a:pPr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89288" y="2980236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4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/>
                <a:cs typeface="Times New Roman"/>
              </a:rPr>
              <a:t>What is being done to bring  Aid effectiveness ?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International </a:t>
            </a:r>
            <a:r>
              <a:rPr lang="en-US" sz="2800" dirty="0">
                <a:latin typeface="Times New Roman"/>
                <a:cs typeface="Times New Roman"/>
              </a:rPr>
              <a:t>aid did not manage </a:t>
            </a:r>
            <a:r>
              <a:rPr lang="en-US" sz="2800" dirty="0" smtClean="0">
                <a:latin typeface="Times New Roman"/>
                <a:cs typeface="Times New Roman"/>
              </a:rPr>
              <a:t>to effectively  alleviate poverty in the world  so countries got together to address the problem in three high- level forums.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Rome Summit (2003)</a:t>
            </a:r>
          </a:p>
          <a:p>
            <a:r>
              <a:rPr lang="en-US" sz="2800" b="1" dirty="0" smtClean="0">
                <a:latin typeface="Times New Roman"/>
                <a:cs typeface="Times New Roman"/>
              </a:rPr>
              <a:t>Paris declaration (2005)</a:t>
            </a:r>
          </a:p>
          <a:p>
            <a:r>
              <a:rPr lang="en-US" sz="2800" b="1" dirty="0" smtClean="0">
                <a:latin typeface="Times New Roman"/>
                <a:cs typeface="Times New Roman"/>
              </a:rPr>
              <a:t>Accra Agenda of action (2008)</a:t>
            </a: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635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9182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Plan of actions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8878"/>
            <a:ext cx="8042276" cy="5512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In these high level forums , countries agreed on five principles to increase aid effectiveness.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>
                <a:latin typeface="Times New Roman"/>
                <a:cs typeface="Times New Roman"/>
              </a:rPr>
              <a:t>Ownership </a:t>
            </a:r>
            <a:r>
              <a:rPr lang="en-US" sz="3000" dirty="0">
                <a:latin typeface="Times New Roman"/>
                <a:cs typeface="Times New Roman"/>
              </a:rPr>
              <a:t>by the developing </a:t>
            </a:r>
            <a:r>
              <a:rPr lang="en-US" sz="3000" dirty="0" smtClean="0">
                <a:latin typeface="Times New Roman"/>
                <a:cs typeface="Times New Roman"/>
              </a:rPr>
              <a:t>countries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H</a:t>
            </a:r>
            <a:r>
              <a:rPr lang="en-US" sz="3000" dirty="0" smtClean="0">
                <a:latin typeface="Times New Roman"/>
                <a:cs typeface="Times New Roman"/>
              </a:rPr>
              <a:t>armonization </a:t>
            </a:r>
            <a:r>
              <a:rPr lang="en-US" sz="3000" dirty="0">
                <a:latin typeface="Times New Roman"/>
                <a:cs typeface="Times New Roman"/>
              </a:rPr>
              <a:t>among </a:t>
            </a:r>
            <a:r>
              <a:rPr lang="en-US" sz="3000" dirty="0" smtClean="0">
                <a:latin typeface="Times New Roman"/>
                <a:cs typeface="Times New Roman"/>
              </a:rPr>
              <a:t>donors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>
                <a:latin typeface="Times New Roman"/>
                <a:cs typeface="Times New Roman"/>
              </a:rPr>
              <a:t>Alignment </a:t>
            </a:r>
            <a:r>
              <a:rPr lang="en-US" sz="3000" dirty="0">
                <a:latin typeface="Times New Roman"/>
                <a:cs typeface="Times New Roman"/>
              </a:rPr>
              <a:t>of the aid to institutions and procedures of the developing countries</a:t>
            </a:r>
            <a:r>
              <a:rPr lang="en-US" sz="3000" dirty="0" smtClean="0">
                <a:latin typeface="Times New Roman"/>
                <a:cs typeface="Times New Roman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>
                <a:latin typeface="Times New Roman"/>
                <a:cs typeface="Times New Roman"/>
              </a:rPr>
              <a:t>Mutual accountability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>
                <a:latin typeface="Times New Roman"/>
                <a:cs typeface="Times New Roman"/>
              </a:rPr>
              <a:t>Management </a:t>
            </a:r>
            <a:r>
              <a:rPr lang="en-US" sz="3000" dirty="0">
                <a:latin typeface="Times New Roman"/>
                <a:cs typeface="Times New Roman"/>
              </a:rPr>
              <a:t>for results.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0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/>
                <a:cs typeface="Times New Roman"/>
              </a:rPr>
              <a:t>Has these plan of action been effective ? 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/>
                <a:cs typeface="Times New Roman"/>
              </a:rPr>
              <a:t>A report </a:t>
            </a:r>
            <a:r>
              <a:rPr lang="en-US" sz="3200" dirty="0">
                <a:latin typeface="Times New Roman"/>
                <a:cs typeface="Times New Roman"/>
              </a:rPr>
              <a:t>by the UN Secretary General accurately assessed the situation: “The Paris process has not demonstrated genuine ability to change donor </a:t>
            </a:r>
            <a:r>
              <a:rPr lang="en-US" sz="3200" dirty="0" smtClean="0">
                <a:latin typeface="Times New Roman"/>
                <a:cs typeface="Times New Roman"/>
              </a:rPr>
              <a:t>behavior </a:t>
            </a:r>
            <a:r>
              <a:rPr lang="en-US" sz="3200" dirty="0">
                <a:latin typeface="Times New Roman"/>
                <a:cs typeface="Times New Roman"/>
              </a:rPr>
              <a:t>or to link the aid-effectiveness agenda with sustainable development results.</a:t>
            </a:r>
            <a:r>
              <a:rPr lang="en-US" sz="3200" dirty="0" smtClean="0">
                <a:latin typeface="Times New Roman"/>
                <a:cs typeface="Times New Roman"/>
              </a:rPr>
              <a:t>”</a:t>
            </a:r>
          </a:p>
          <a:p>
            <a:r>
              <a:rPr lang="en-US" sz="3200" dirty="0">
                <a:latin typeface="Times New Roman"/>
                <a:cs typeface="Times New Roman"/>
              </a:rPr>
              <a:t>“</a:t>
            </a:r>
            <a:r>
              <a:rPr lang="en-US" sz="3200" b="1" dirty="0">
                <a:latin typeface="Times New Roman"/>
                <a:cs typeface="Times New Roman"/>
              </a:rPr>
              <a:t>We are making progress, but not enough</a:t>
            </a:r>
            <a:r>
              <a:rPr lang="en-US" sz="3200" dirty="0">
                <a:latin typeface="Times New Roman"/>
                <a:cs typeface="Times New Roman"/>
              </a:rPr>
              <a:t>” (Accra Agenda for Action).</a:t>
            </a:r>
            <a:endParaRPr lang="en-US" sz="32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5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1632"/>
          </a:xfrm>
        </p:spPr>
        <p:txBody>
          <a:bodyPr/>
          <a:lstStyle/>
          <a:p>
            <a:r>
              <a:rPr lang="en-US" sz="4000" dirty="0" smtClean="0">
                <a:latin typeface="Times New Roman"/>
                <a:cs typeface="Times New Roman"/>
              </a:rPr>
              <a:t>Solutions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8878"/>
            <a:ext cx="8042276" cy="475472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Times New Roman"/>
                <a:cs typeface="Times New Roman"/>
              </a:rPr>
              <a:t>The principles agreed upon in the high level forums need to respected</a:t>
            </a:r>
          </a:p>
          <a:p>
            <a:r>
              <a:rPr lang="en-US" sz="3000" dirty="0">
                <a:latin typeface="Times New Roman"/>
                <a:cs typeface="Times New Roman"/>
              </a:rPr>
              <a:t>governments on both sides must actively strive for </a:t>
            </a:r>
            <a:r>
              <a:rPr lang="en-US" sz="3000" dirty="0" smtClean="0">
                <a:latin typeface="Times New Roman"/>
                <a:cs typeface="Times New Roman"/>
              </a:rPr>
              <a:t>aid effectiveness and commit to their partnership</a:t>
            </a:r>
          </a:p>
          <a:p>
            <a:r>
              <a:rPr lang="en-US" sz="3000" dirty="0" smtClean="0">
                <a:latin typeface="Times New Roman"/>
                <a:cs typeface="Times New Roman"/>
              </a:rPr>
              <a:t>“Governments </a:t>
            </a:r>
            <a:r>
              <a:rPr lang="en-US" sz="3000" dirty="0">
                <a:latin typeface="Times New Roman"/>
                <a:cs typeface="Times New Roman"/>
              </a:rPr>
              <a:t>in developing countries must have more than just a say in development matters – they must take the </a:t>
            </a:r>
            <a:r>
              <a:rPr lang="en-US" sz="3000" dirty="0" smtClean="0">
                <a:latin typeface="Times New Roman"/>
                <a:cs typeface="Times New Roman"/>
              </a:rPr>
              <a:t>lead”.</a:t>
            </a:r>
          </a:p>
          <a:p>
            <a:r>
              <a:rPr lang="en-US" sz="3000" dirty="0">
                <a:latin typeface="Times New Roman"/>
                <a:cs typeface="Times New Roman"/>
              </a:rPr>
              <a:t>In order to finally see real progress, a period of compliance should be agreed upon, during which all necessary changes need to happen.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9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End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African Union Commission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198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246202"/>
            <a:ext cx="4079545" cy="1527720"/>
          </a:xfrm>
        </p:spPr>
        <p:txBody>
          <a:bodyPr/>
          <a:lstStyle/>
          <a:p>
            <a:r>
              <a:rPr lang="en-US" sz="4400" dirty="0" smtClean="0">
                <a:latin typeface="Times New Roman"/>
                <a:cs typeface="Times New Roman"/>
              </a:rPr>
              <a:t>Aid effectiveness defined </a:t>
            </a:r>
            <a:endParaRPr lang="en-US" sz="44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3398" y="1787855"/>
            <a:ext cx="4079545" cy="414688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Aid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effectiveness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is defined as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the effectiveness of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development aid in </a:t>
            </a:r>
            <a:r>
              <a:rPr lang="en-U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achieving </a:t>
            </a:r>
            <a:r>
              <a:rPr lang="en-US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economic, social and human development targets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set out by both donors and recipients.</a:t>
            </a:r>
          </a:p>
        </p:txBody>
      </p:sp>
      <p:pic>
        <p:nvPicPr>
          <p:cNvPr id="4" name="Picture 3" descr="aid 2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057" y="548105"/>
            <a:ext cx="3773160" cy="554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5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Aid effectiveness defined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/>
              </a:rPr>
              <a:t>is the impact that aid has in </a:t>
            </a:r>
            <a:endParaRPr lang="en-US" sz="3600" dirty="0" smtClean="0">
              <a:latin typeface="Times New Roman"/>
            </a:endParaRPr>
          </a:p>
          <a:p>
            <a:r>
              <a:rPr lang="en-US" sz="3600" dirty="0">
                <a:latin typeface="Times New Roman"/>
              </a:rPr>
              <a:t>R</a:t>
            </a:r>
            <a:r>
              <a:rPr lang="en-US" sz="3600" dirty="0" smtClean="0">
                <a:latin typeface="Times New Roman"/>
              </a:rPr>
              <a:t>educing </a:t>
            </a:r>
            <a:r>
              <a:rPr lang="en-US" sz="3600" dirty="0">
                <a:latin typeface="Times New Roman"/>
              </a:rPr>
              <a:t>poverty and inequality</a:t>
            </a:r>
            <a:r>
              <a:rPr lang="en-US" sz="3600" dirty="0" smtClean="0">
                <a:latin typeface="Times New Roman"/>
              </a:rPr>
              <a:t>,</a:t>
            </a:r>
          </a:p>
          <a:p>
            <a:r>
              <a:rPr lang="en-US" sz="3600" dirty="0" smtClean="0">
                <a:latin typeface="Times New Roman"/>
              </a:rPr>
              <a:t> Increasing growth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smtClean="0">
                <a:latin typeface="Times New Roman"/>
              </a:rPr>
              <a:t>and building capacity</a:t>
            </a:r>
            <a:endParaRPr lang="en-US" sz="3600" dirty="0">
              <a:latin typeface="Times New Roman"/>
            </a:endParaRPr>
          </a:p>
          <a:p>
            <a:r>
              <a:rPr lang="en-US" sz="3600" dirty="0" smtClean="0">
                <a:latin typeface="Times New Roman"/>
              </a:rPr>
              <a:t>And  </a:t>
            </a:r>
            <a:r>
              <a:rPr lang="en-US" sz="3600" dirty="0">
                <a:latin typeface="Times New Roman"/>
              </a:rPr>
              <a:t>accelerating achievement of the Millennium Development Goals set by the international community.</a:t>
            </a:r>
          </a:p>
        </p:txBody>
      </p:sp>
    </p:spTree>
    <p:extLst>
      <p:ext uri="{BB962C8B-B14F-4D97-AF65-F5344CB8AC3E}">
        <p14:creationId xmlns:p14="http://schemas.microsoft.com/office/powerpoint/2010/main" val="272583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 figures in Africa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3500" dirty="0">
                <a:latin typeface="Times New Roman"/>
                <a:cs typeface="Times New Roman"/>
              </a:rPr>
              <a:t>In 2009, the net bilateral Official development Assistance (ODA) to Africa was USD </a:t>
            </a:r>
            <a:r>
              <a:rPr lang="en-US" sz="3500" b="1" dirty="0" smtClean="0">
                <a:latin typeface="Times New Roman"/>
                <a:cs typeface="Times New Roman"/>
              </a:rPr>
              <a:t>47,609 </a:t>
            </a:r>
            <a:r>
              <a:rPr lang="en-US" sz="3500" b="1" dirty="0">
                <a:latin typeface="Times New Roman"/>
                <a:cs typeface="Times New Roman"/>
              </a:rPr>
              <a:t>billion</a:t>
            </a:r>
            <a:r>
              <a:rPr lang="en-US" sz="3500" dirty="0">
                <a:latin typeface="Times New Roman"/>
                <a:cs typeface="Times New Roman"/>
              </a:rPr>
              <a:t> while USD </a:t>
            </a:r>
            <a:r>
              <a:rPr lang="en-US" sz="3500" b="1" dirty="0">
                <a:latin typeface="Times New Roman"/>
                <a:cs typeface="Times New Roman"/>
              </a:rPr>
              <a:t>24 billion </a:t>
            </a:r>
            <a:r>
              <a:rPr lang="en-US" sz="3500" dirty="0">
                <a:latin typeface="Times New Roman"/>
                <a:cs typeface="Times New Roman"/>
              </a:rPr>
              <a:t>of this aid went to sub-Saharan Africa. 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331356"/>
              </p:ext>
            </p:extLst>
          </p:nvPr>
        </p:nvGraphicFramePr>
        <p:xfrm>
          <a:off x="4715561" y="1445567"/>
          <a:ext cx="2657288" cy="4297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96072"/>
                <a:gridCol w="1061216"/>
              </a:tblGrid>
              <a:tr h="953482">
                <a:tc>
                  <a:txBody>
                    <a:bodyPr/>
                    <a:lstStyle/>
                    <a:p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Net ODA USD million 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5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Africa 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47,609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5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Asia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38,333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5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America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9,089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5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Europe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5,788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5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Oceania 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1,647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151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Unspecified region 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25,060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151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ODA recipients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127,527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85793" y="611872"/>
            <a:ext cx="371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/>
                <a:cs typeface="Times New Roman"/>
              </a:rPr>
              <a:t>Net ODA and population of aid recipient</a:t>
            </a:r>
          </a:p>
          <a:p>
            <a:r>
              <a:rPr lang="en-US" sz="1400" b="1" i="1" dirty="0">
                <a:latin typeface="Times New Roman"/>
                <a:cs typeface="Times New Roman"/>
              </a:rPr>
              <a:t>in </a:t>
            </a:r>
            <a:r>
              <a:rPr lang="en-US" sz="1400" b="1" i="1" dirty="0" smtClean="0">
                <a:latin typeface="Times New Roman"/>
                <a:cs typeface="Times New Roman"/>
              </a:rPr>
              <a:t>USD  </a:t>
            </a:r>
            <a:r>
              <a:rPr lang="en-US" sz="1400" b="1" dirty="0" smtClean="0">
                <a:latin typeface="Times New Roman"/>
                <a:cs typeface="Times New Roman"/>
              </a:rPr>
              <a:t>countries </a:t>
            </a:r>
            <a:r>
              <a:rPr lang="en-US" sz="1400" b="1" dirty="0">
                <a:latin typeface="Times New Roman"/>
                <a:cs typeface="Times New Roman"/>
              </a:rPr>
              <a:t>by region in 2009</a:t>
            </a:r>
          </a:p>
        </p:txBody>
      </p:sp>
    </p:spTree>
    <p:extLst>
      <p:ext uri="{BB962C8B-B14F-4D97-AF65-F5344CB8AC3E}">
        <p14:creationId xmlns:p14="http://schemas.microsoft.com/office/powerpoint/2010/main" val="426758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/>
                <a:cs typeface="Times New Roman"/>
              </a:rPr>
              <a:t>Assistance to Sub-Saharan Africa ($US millions, 2010 prices)</a:t>
            </a:r>
          </a:p>
        </p:txBody>
      </p:sp>
      <p:pic>
        <p:nvPicPr>
          <p:cNvPr id="7" name="Content Placeholder 6" descr="aid 5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065" b="2578"/>
          <a:stretch/>
        </p:blipFill>
        <p:spPr>
          <a:xfrm>
            <a:off x="549275" y="1661725"/>
            <a:ext cx="8042276" cy="4444781"/>
          </a:xfrm>
        </p:spPr>
      </p:pic>
      <p:sp>
        <p:nvSpPr>
          <p:cNvPr id="8" name="TextBox 7"/>
          <p:cNvSpPr txBox="1"/>
          <p:nvPr/>
        </p:nvSpPr>
        <p:spPr>
          <a:xfrm>
            <a:off x="3783258" y="6201078"/>
            <a:ext cx="3566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: One Data report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6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 figures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In 2009, the </a:t>
            </a:r>
            <a:r>
              <a:rPr lang="en-US" sz="2800" b="1" dirty="0">
                <a:latin typeface="Times New Roman"/>
                <a:cs typeface="Times New Roman"/>
              </a:rPr>
              <a:t>largest donors </a:t>
            </a:r>
            <a:r>
              <a:rPr lang="en-US" sz="2800" dirty="0">
                <a:latin typeface="Times New Roman"/>
                <a:cs typeface="Times New Roman"/>
              </a:rPr>
              <a:t>by volume were the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7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United States, </a:t>
            </a:r>
          </a:p>
          <a:p>
            <a:pPr lvl="1">
              <a:lnSpc>
                <a:spcPct val="7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France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7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Germany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7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dirty="0">
                <a:latin typeface="Times New Roman"/>
                <a:cs typeface="Times New Roman"/>
              </a:rPr>
              <a:t>United Kingdom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lnSpc>
                <a:spcPct val="7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and </a:t>
            </a:r>
            <a:r>
              <a:rPr lang="en-US" sz="2800" dirty="0">
                <a:latin typeface="Times New Roman"/>
                <a:cs typeface="Times New Roman"/>
              </a:rPr>
              <a:t>Japan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Five </a:t>
            </a:r>
            <a:r>
              <a:rPr lang="en-US" sz="2800" dirty="0">
                <a:latin typeface="Times New Roman"/>
                <a:cs typeface="Times New Roman"/>
              </a:rPr>
              <a:t>countries exceeded the United Nations ODA target of 0.7% of GNI: </a:t>
            </a:r>
            <a:r>
              <a:rPr lang="en-US" sz="2800" b="1" dirty="0">
                <a:latin typeface="Times New Roman"/>
                <a:cs typeface="Times New Roman"/>
              </a:rPr>
              <a:t>Denmark, Luxembourg, the Netherlands, Norway and Sweden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98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 figures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Also, In 2009, while some donor countries increased their net ODA, other countries cut their Aid budget due to the current global crisis.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    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Belgium ( 11.5 %)         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      </a:t>
            </a:r>
            <a:r>
              <a:rPr lang="da-DK" dirty="0" smtClean="0">
                <a:latin typeface="Times New Roman"/>
                <a:cs typeface="Times New Roman"/>
              </a:rPr>
              <a:t>Denmark (4.2 %)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a-DK" dirty="0" smtClean="0">
                <a:latin typeface="Times New Roman"/>
                <a:cs typeface="Times New Roman"/>
              </a:rPr>
              <a:t>      France ( 16.9 %)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da-DK" dirty="0" smtClean="0">
                <a:latin typeface="Times New Roman"/>
                <a:cs typeface="Times New Roman"/>
              </a:rPr>
              <a:t>      UK ( 14.6 %)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3540048" y="2850604"/>
            <a:ext cx="891769" cy="290464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64747"/>
              </p:ext>
            </p:extLst>
          </p:nvPr>
        </p:nvGraphicFramePr>
        <p:xfrm>
          <a:off x="5066864" y="3350474"/>
          <a:ext cx="2202396" cy="1920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396"/>
              </a:tblGrid>
              <a:tr h="288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Greece ( 12 % )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Italy (31.1 %)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Portugal ( 15.7 % )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71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Spain (1.2 %)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7269260" y="3026234"/>
            <a:ext cx="903430" cy="272901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05071" y="6457767"/>
            <a:ext cx="402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 : OECD Aid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9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968795"/>
          </a:xfrm>
        </p:spPr>
        <p:txBody>
          <a:bodyPr/>
          <a:lstStyle/>
          <a:p>
            <a:r>
              <a:rPr lang="en-US" dirty="0"/>
              <a:t>Aid figures continued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4251102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The largest recipient of net official development assistance (ODA) in Sub-Saharan Africa received an amount </a:t>
            </a:r>
            <a:r>
              <a:rPr lang="en-US" sz="2800" b="1" dirty="0">
                <a:latin typeface="Times New Roman"/>
                <a:cs typeface="Times New Roman"/>
              </a:rPr>
              <a:t>165 times</a:t>
            </a:r>
            <a:r>
              <a:rPr lang="en-US" sz="2800" dirty="0">
                <a:latin typeface="Times New Roman"/>
                <a:cs typeface="Times New Roman"/>
              </a:rPr>
              <a:t> larger than the smallest recipient. </a:t>
            </a:r>
          </a:p>
          <a:p>
            <a:pPr marL="285750" indent="-285750" algn="l"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The largest recipient is </a:t>
            </a:r>
            <a:r>
              <a:rPr lang="en-US" sz="2800" b="1" dirty="0">
                <a:latin typeface="Times New Roman"/>
                <a:cs typeface="Times New Roman"/>
              </a:rPr>
              <a:t>Cape Verde</a:t>
            </a:r>
            <a:r>
              <a:rPr lang="en-US" sz="2800" dirty="0">
                <a:latin typeface="Times New Roman"/>
                <a:cs typeface="Times New Roman"/>
              </a:rPr>
              <a:t>, and the smallest is </a:t>
            </a:r>
            <a:r>
              <a:rPr lang="en-US" sz="2800" b="1" dirty="0">
                <a:latin typeface="Times New Roman"/>
                <a:cs typeface="Times New Roman"/>
              </a:rPr>
              <a:t>Seychelles</a:t>
            </a:r>
            <a:r>
              <a:rPr lang="en-US" sz="2800" dirty="0">
                <a:latin typeface="Times New Roman"/>
                <a:cs typeface="Times New Roman"/>
              </a:rPr>
              <a:t>. </a:t>
            </a:r>
          </a:p>
          <a:p>
            <a:endParaRPr lang="en-US" dirty="0"/>
          </a:p>
        </p:txBody>
      </p:sp>
      <p:pic>
        <p:nvPicPr>
          <p:cNvPr id="7" name="Content Placeholder 6" descr="aid 6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r="3215"/>
          <a:stretch/>
        </p:blipFill>
        <p:spPr>
          <a:xfrm>
            <a:off x="4756096" y="1202388"/>
            <a:ext cx="3779780" cy="4562447"/>
          </a:xfrm>
        </p:spPr>
      </p:pic>
    </p:spTree>
    <p:extLst>
      <p:ext uri="{BB962C8B-B14F-4D97-AF65-F5344CB8AC3E}">
        <p14:creationId xmlns:p14="http://schemas.microsoft.com/office/powerpoint/2010/main" val="68310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1870</TotalTime>
  <Words>1017</Words>
  <Application>Microsoft Macintosh PowerPoint</Application>
  <PresentationFormat>On-screen Show (4:3)</PresentationFormat>
  <Paragraphs>116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Breeze</vt:lpstr>
      <vt:lpstr>Aid Effectiveness in Africa</vt:lpstr>
      <vt:lpstr>Outline </vt:lpstr>
      <vt:lpstr>Aid effectiveness defined </vt:lpstr>
      <vt:lpstr>Aid effectiveness defined </vt:lpstr>
      <vt:lpstr>Aid figures in Africa</vt:lpstr>
      <vt:lpstr>Assistance to Sub-Saharan Africa ($US millions, 2010 prices)</vt:lpstr>
      <vt:lpstr>Aid figures continued </vt:lpstr>
      <vt:lpstr>Aid figures continued </vt:lpstr>
      <vt:lpstr>Aid figures continued </vt:lpstr>
      <vt:lpstr>Where does the Aid go ?</vt:lpstr>
      <vt:lpstr>Reflections on Aid Effectiveness</vt:lpstr>
      <vt:lpstr>Reflections on Aid Effectiveness continued </vt:lpstr>
      <vt:lpstr>PowerPoint Presentation</vt:lpstr>
      <vt:lpstr>Reflections on Aid Effectiveness continued </vt:lpstr>
      <vt:lpstr>“When Aid is ineffective”</vt:lpstr>
      <vt:lpstr>Reflections on Aid Effectiveness continued </vt:lpstr>
      <vt:lpstr>Reflections on Aid Effectiveness continued</vt:lpstr>
      <vt:lpstr>Promised Aid Vs. Actual Aid </vt:lpstr>
      <vt:lpstr>PowerPoint Presentation</vt:lpstr>
      <vt:lpstr>What is being done to bring  Aid effectiveness ?</vt:lpstr>
      <vt:lpstr>Plan of actions</vt:lpstr>
      <vt:lpstr>Has these plan of action been effective ? </vt:lpstr>
      <vt:lpstr>Solutions 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 Effectiveness </dc:title>
  <dc:creator>elias demena</dc:creator>
  <cp:lastModifiedBy>elias demena</cp:lastModifiedBy>
  <cp:revision>40</cp:revision>
  <dcterms:created xsi:type="dcterms:W3CDTF">2011-11-03T05:12:50Z</dcterms:created>
  <dcterms:modified xsi:type="dcterms:W3CDTF">2011-11-22T16:18:15Z</dcterms:modified>
</cp:coreProperties>
</file>