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3" r:id="rId8"/>
    <p:sldId id="264" r:id="rId9"/>
    <p:sldId id="265"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594EA8-077A-4F9E-9B3D-8651EE33A21F}" type="doc">
      <dgm:prSet loTypeId="urn:microsoft.com/office/officeart/2005/8/layout/radial3" loCatId="cycle" qsTypeId="urn:microsoft.com/office/officeart/2005/8/quickstyle/simple5" qsCatId="simple" csTypeId="urn:microsoft.com/office/officeart/2005/8/colors/colorful1#1" csCatId="colorful" phldr="1"/>
      <dgm:spPr/>
      <dgm:t>
        <a:bodyPr/>
        <a:lstStyle/>
        <a:p>
          <a:endParaRPr lang="fr-FR"/>
        </a:p>
      </dgm:t>
    </dgm:pt>
    <dgm:pt modelId="{670F5737-5A9E-455C-8374-0352595DCBBA}">
      <dgm:prSet phldrT="[Texte]"/>
      <dgm:spPr>
        <a:xfrm>
          <a:off x="1668332" y="1208821"/>
          <a:ext cx="2583581" cy="2583581"/>
        </a:xfrm>
        <a:gradFill rotWithShape="0">
          <a:gsLst>
            <a:gs pos="0">
              <a:srgbClr val="ED7D31">
                <a:alpha val="50000"/>
                <a:hueOff val="0"/>
                <a:satOff val="0"/>
                <a:lumOff val="0"/>
                <a:alphaOff val="0"/>
                <a:satMod val="103000"/>
                <a:lumMod val="102000"/>
                <a:tint val="94000"/>
              </a:srgbClr>
            </a:gs>
            <a:gs pos="50000">
              <a:srgbClr val="ED7D31">
                <a:alpha val="50000"/>
                <a:hueOff val="0"/>
                <a:satOff val="0"/>
                <a:lumOff val="0"/>
                <a:alphaOff val="0"/>
                <a:satMod val="110000"/>
                <a:lumMod val="100000"/>
                <a:shade val="100000"/>
              </a:srgbClr>
            </a:gs>
            <a:gs pos="100000">
              <a:srgbClr val="ED7D31">
                <a:alpha val="50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r>
            <a:rPr lang="fr-FR" b="1" i="1" u="sng" dirty="0">
              <a:solidFill>
                <a:srgbClr val="C00000"/>
              </a:solidFill>
              <a:latin typeface="Calibri" panose="020F0502020204030204"/>
              <a:ea typeface="+mn-ea"/>
              <a:cs typeface="+mn-cs"/>
            </a:rPr>
            <a:t>CHILD MARRIAGE</a:t>
          </a:r>
        </a:p>
      </dgm:t>
    </dgm:pt>
    <dgm:pt modelId="{296AD413-0219-4EEB-A77A-A7F93BB3C300}" type="parTrans" cxnId="{F276AA28-B8BB-47C5-AF2E-45AF4A2B6B11}">
      <dgm:prSet/>
      <dgm:spPr/>
      <dgm:t>
        <a:bodyPr/>
        <a:lstStyle/>
        <a:p>
          <a:endParaRPr lang="fr-FR"/>
        </a:p>
      </dgm:t>
    </dgm:pt>
    <dgm:pt modelId="{7925A917-07EF-46FF-81B7-A33FBCDB9E07}" type="sibTrans" cxnId="{F276AA28-B8BB-47C5-AF2E-45AF4A2B6B11}">
      <dgm:prSet/>
      <dgm:spPr/>
      <dgm:t>
        <a:bodyPr/>
        <a:lstStyle/>
        <a:p>
          <a:endParaRPr lang="fr-FR"/>
        </a:p>
      </dgm:t>
    </dgm:pt>
    <dgm:pt modelId="{A74126C9-8D6B-4F6B-810D-35C6AC1141A2}">
      <dgm:prSet phldrT="[Texte]" custT="1"/>
      <dgm:spPr>
        <a:xfrm>
          <a:off x="1975901" y="-171288"/>
          <a:ext cx="1968443" cy="1978791"/>
        </a:xfrm>
        <a:gradFill rotWithShape="0">
          <a:gsLst>
            <a:gs pos="0">
              <a:srgbClr val="A5A5A5">
                <a:alpha val="50000"/>
                <a:hueOff val="0"/>
                <a:satOff val="0"/>
                <a:lumOff val="0"/>
                <a:alphaOff val="0"/>
                <a:satMod val="103000"/>
                <a:lumMod val="102000"/>
                <a:tint val="94000"/>
              </a:srgbClr>
            </a:gs>
            <a:gs pos="50000">
              <a:srgbClr val="A5A5A5">
                <a:alpha val="50000"/>
                <a:hueOff val="0"/>
                <a:satOff val="0"/>
                <a:lumOff val="0"/>
                <a:alphaOff val="0"/>
                <a:satMod val="110000"/>
                <a:lumMod val="100000"/>
                <a:shade val="100000"/>
              </a:srgbClr>
            </a:gs>
            <a:gs pos="100000">
              <a:srgbClr val="A5A5A5">
                <a:alpha val="50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r>
            <a:rPr lang="fr-FR" sz="2400" b="1" dirty="0">
              <a:solidFill>
                <a:sysClr val="windowText" lastClr="000000"/>
              </a:solidFill>
              <a:latin typeface="Calibri" panose="020F0502020204030204"/>
              <a:ea typeface="+mn-ea"/>
              <a:cs typeface="+mn-cs"/>
            </a:rPr>
            <a:t>POVERTY</a:t>
          </a:r>
        </a:p>
      </dgm:t>
    </dgm:pt>
    <dgm:pt modelId="{D453D8D3-8331-48A6-98DF-EB6122BD47C5}" type="parTrans" cxnId="{765FE491-00F2-416A-BCDE-F0A78C85DEBF}">
      <dgm:prSet/>
      <dgm:spPr/>
      <dgm:t>
        <a:bodyPr/>
        <a:lstStyle/>
        <a:p>
          <a:endParaRPr lang="fr-FR"/>
        </a:p>
      </dgm:t>
    </dgm:pt>
    <dgm:pt modelId="{A6F713A5-F54F-4840-BC5A-2160D1D3B891}" type="sibTrans" cxnId="{765FE491-00F2-416A-BCDE-F0A78C85DEBF}">
      <dgm:prSet/>
      <dgm:spPr/>
      <dgm:t>
        <a:bodyPr/>
        <a:lstStyle/>
        <a:p>
          <a:endParaRPr lang="fr-FR"/>
        </a:p>
      </dgm:t>
    </dgm:pt>
    <dgm:pt modelId="{2F69D347-E76B-47C1-BAC2-AB127B264E0E}">
      <dgm:prSet phldrT="[Texte]" custT="1"/>
      <dgm:spPr>
        <a:xfrm>
          <a:off x="3996734" y="1854717"/>
          <a:ext cx="1291790" cy="1291790"/>
        </a:xfrm>
        <a:gradFill rotWithShape="0">
          <a:gsLst>
            <a:gs pos="0">
              <a:srgbClr val="FFC000">
                <a:alpha val="50000"/>
                <a:hueOff val="0"/>
                <a:satOff val="0"/>
                <a:lumOff val="0"/>
                <a:alphaOff val="0"/>
                <a:satMod val="103000"/>
                <a:lumMod val="102000"/>
                <a:tint val="94000"/>
              </a:srgbClr>
            </a:gs>
            <a:gs pos="50000">
              <a:srgbClr val="FFC000">
                <a:alpha val="50000"/>
                <a:hueOff val="0"/>
                <a:satOff val="0"/>
                <a:lumOff val="0"/>
                <a:alphaOff val="0"/>
                <a:satMod val="110000"/>
                <a:lumMod val="100000"/>
                <a:shade val="100000"/>
              </a:srgbClr>
            </a:gs>
            <a:gs pos="100000">
              <a:srgbClr val="FFC000">
                <a:alpha val="50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r>
            <a:rPr lang="fr-FR" sz="1600" b="1" dirty="0">
              <a:solidFill>
                <a:sysClr val="windowText" lastClr="000000"/>
              </a:solidFill>
              <a:latin typeface="Calibri" panose="020F0502020204030204"/>
              <a:ea typeface="+mn-ea"/>
              <a:cs typeface="+mn-cs"/>
            </a:rPr>
            <a:t>SOCIETY AND CULTURE</a:t>
          </a:r>
        </a:p>
      </dgm:t>
    </dgm:pt>
    <dgm:pt modelId="{AD2FD1DE-3A86-4B97-945C-D578C8DBDC7F}" type="parTrans" cxnId="{8E15D9A9-9CBB-43A4-BFAF-100E247B877F}">
      <dgm:prSet/>
      <dgm:spPr/>
      <dgm:t>
        <a:bodyPr/>
        <a:lstStyle/>
        <a:p>
          <a:endParaRPr lang="fr-FR"/>
        </a:p>
      </dgm:t>
    </dgm:pt>
    <dgm:pt modelId="{E0F8E117-18A2-4B7B-B8EE-2B9245470B47}" type="sibTrans" cxnId="{8E15D9A9-9CBB-43A4-BFAF-100E247B877F}">
      <dgm:prSet/>
      <dgm:spPr/>
      <dgm:t>
        <a:bodyPr/>
        <a:lstStyle/>
        <a:p>
          <a:endParaRPr lang="fr-FR"/>
        </a:p>
      </dgm:t>
    </dgm:pt>
    <dgm:pt modelId="{24B2331F-F954-4C67-9C01-240B7888576D}">
      <dgm:prSet phldrT="[Texte]" custT="1"/>
      <dgm:spPr>
        <a:xfrm>
          <a:off x="2314228" y="3537222"/>
          <a:ext cx="1291790" cy="1291790"/>
        </a:xfrm>
        <a:gradFill rotWithShape="0">
          <a:gsLst>
            <a:gs pos="0">
              <a:srgbClr val="4472C4">
                <a:alpha val="50000"/>
                <a:hueOff val="0"/>
                <a:satOff val="0"/>
                <a:lumOff val="0"/>
                <a:alphaOff val="0"/>
                <a:satMod val="103000"/>
                <a:lumMod val="102000"/>
                <a:tint val="94000"/>
              </a:srgbClr>
            </a:gs>
            <a:gs pos="50000">
              <a:srgbClr val="4472C4">
                <a:alpha val="50000"/>
                <a:hueOff val="0"/>
                <a:satOff val="0"/>
                <a:lumOff val="0"/>
                <a:alphaOff val="0"/>
                <a:satMod val="110000"/>
                <a:lumMod val="100000"/>
                <a:shade val="100000"/>
              </a:srgbClr>
            </a:gs>
            <a:gs pos="100000">
              <a:srgbClr val="4472C4">
                <a:alpha val="50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r>
            <a:rPr lang="fr-FR" sz="1800" b="1" dirty="0">
              <a:solidFill>
                <a:sysClr val="windowText" lastClr="000000"/>
              </a:solidFill>
              <a:latin typeface="Calibri" panose="020F0502020204030204"/>
              <a:ea typeface="+mn-ea"/>
              <a:cs typeface="+mn-cs"/>
            </a:rPr>
            <a:t>NO POLITICAL ENGAGEMENT</a:t>
          </a:r>
        </a:p>
      </dgm:t>
    </dgm:pt>
    <dgm:pt modelId="{339FBCBF-B2F1-4FD6-A3E7-110BB5EDAC66}" type="parTrans" cxnId="{18903EB0-DCD9-440B-8202-3FD47E027150}">
      <dgm:prSet/>
      <dgm:spPr/>
      <dgm:t>
        <a:bodyPr/>
        <a:lstStyle/>
        <a:p>
          <a:endParaRPr lang="fr-FR"/>
        </a:p>
      </dgm:t>
    </dgm:pt>
    <dgm:pt modelId="{9C7B5244-E76A-4F58-BB90-04D056B92B21}" type="sibTrans" cxnId="{18903EB0-DCD9-440B-8202-3FD47E027150}">
      <dgm:prSet/>
      <dgm:spPr/>
      <dgm:t>
        <a:bodyPr/>
        <a:lstStyle/>
        <a:p>
          <a:endParaRPr lang="fr-FR"/>
        </a:p>
      </dgm:t>
    </dgm:pt>
    <dgm:pt modelId="{600766B4-C2CD-4743-97CF-4A08CB1A02C7}">
      <dgm:prSet phldrT="[Texte]" custT="1"/>
      <dgm:spPr>
        <a:xfrm>
          <a:off x="388374" y="1638897"/>
          <a:ext cx="1778486" cy="1723429"/>
        </a:xfrm>
        <a:gradFill rotWithShape="0">
          <a:gsLst>
            <a:gs pos="0">
              <a:srgbClr val="70AD47">
                <a:alpha val="50000"/>
                <a:hueOff val="0"/>
                <a:satOff val="0"/>
                <a:lumOff val="0"/>
                <a:alphaOff val="0"/>
                <a:satMod val="103000"/>
                <a:lumMod val="102000"/>
                <a:tint val="94000"/>
              </a:srgbClr>
            </a:gs>
            <a:gs pos="50000">
              <a:srgbClr val="70AD47">
                <a:alpha val="50000"/>
                <a:hueOff val="0"/>
                <a:satOff val="0"/>
                <a:lumOff val="0"/>
                <a:alphaOff val="0"/>
                <a:satMod val="110000"/>
                <a:lumMod val="100000"/>
                <a:shade val="100000"/>
              </a:srgbClr>
            </a:gs>
            <a:gs pos="100000">
              <a:srgbClr val="70AD47">
                <a:alpha val="50000"/>
                <a:hueOff val="0"/>
                <a:satOff val="0"/>
                <a:lumOff val="0"/>
                <a:alphaOff val="0"/>
                <a:lumMod val="99000"/>
                <a:satMod val="120000"/>
                <a:shade val="78000"/>
              </a:srgbClr>
            </a:gs>
          </a:gsLst>
          <a:lin ang="5400000" scaled="0"/>
        </a:gradFill>
        <a:ln>
          <a:noFill/>
        </a:ln>
        <a:effectLst>
          <a:outerShdw blurRad="57150" dist="19050" dir="5400000" algn="ctr" rotWithShape="0">
            <a:srgbClr val="000000">
              <a:alpha val="63000"/>
            </a:srgbClr>
          </a:outerShdw>
        </a:effectLst>
      </dgm:spPr>
      <dgm:t>
        <a:bodyPr/>
        <a:lstStyle/>
        <a:p>
          <a:r>
            <a:rPr lang="fr-FR" sz="1800" b="1" dirty="0">
              <a:solidFill>
                <a:sysClr val="windowText" lastClr="000000"/>
              </a:solidFill>
              <a:latin typeface="Calibri" panose="020F0502020204030204"/>
              <a:ea typeface="+mn-ea"/>
              <a:cs typeface="+mn-cs"/>
            </a:rPr>
            <a:t>No </a:t>
          </a:r>
          <a:r>
            <a:rPr lang="fr-FR" sz="1800" b="1" dirty="0" err="1">
              <a:solidFill>
                <a:sysClr val="windowText" lastClr="000000"/>
              </a:solidFill>
              <a:latin typeface="Calibri" panose="020F0502020204030204"/>
              <a:ea typeface="+mn-ea"/>
              <a:cs typeface="+mn-cs"/>
            </a:rPr>
            <a:t>access</a:t>
          </a:r>
          <a:r>
            <a:rPr lang="fr-FR" sz="1800" b="1" dirty="0">
              <a:solidFill>
                <a:sysClr val="windowText" lastClr="000000"/>
              </a:solidFill>
              <a:latin typeface="Calibri" panose="020F0502020204030204"/>
              <a:ea typeface="+mn-ea"/>
              <a:cs typeface="+mn-cs"/>
            </a:rPr>
            <a:t> to </a:t>
          </a:r>
          <a:r>
            <a:rPr lang="fr-FR" sz="1800" b="1" dirty="0" err="1">
              <a:solidFill>
                <a:sysClr val="windowText" lastClr="000000"/>
              </a:solidFill>
              <a:latin typeface="Calibri" panose="020F0502020204030204"/>
              <a:ea typeface="+mn-ea"/>
              <a:cs typeface="+mn-cs"/>
            </a:rPr>
            <a:t>education</a:t>
          </a:r>
          <a:endParaRPr lang="fr-FR" sz="1800" b="1" dirty="0">
            <a:solidFill>
              <a:sysClr val="windowText" lastClr="000000"/>
            </a:solidFill>
            <a:latin typeface="Calibri" panose="020F0502020204030204"/>
            <a:ea typeface="+mn-ea"/>
            <a:cs typeface="+mn-cs"/>
          </a:endParaRPr>
        </a:p>
      </dgm:t>
    </dgm:pt>
    <dgm:pt modelId="{6F05BCE6-3D96-4B1E-9916-C93185641BE2}" type="parTrans" cxnId="{53703C5E-AF77-4DAA-A7D4-795A4D09A261}">
      <dgm:prSet/>
      <dgm:spPr/>
      <dgm:t>
        <a:bodyPr/>
        <a:lstStyle/>
        <a:p>
          <a:endParaRPr lang="fr-FR"/>
        </a:p>
      </dgm:t>
    </dgm:pt>
    <dgm:pt modelId="{39CEFB1D-43E4-491D-A5D0-C037939B3867}" type="sibTrans" cxnId="{53703C5E-AF77-4DAA-A7D4-795A4D09A261}">
      <dgm:prSet/>
      <dgm:spPr/>
      <dgm:t>
        <a:bodyPr/>
        <a:lstStyle/>
        <a:p>
          <a:endParaRPr lang="fr-FR"/>
        </a:p>
      </dgm:t>
    </dgm:pt>
    <dgm:pt modelId="{60D86BE1-BFEF-4C49-B053-0F62BB828583}" type="pres">
      <dgm:prSet presAssocID="{CB594EA8-077A-4F9E-9B3D-8651EE33A21F}" presName="composite" presStyleCnt="0">
        <dgm:presLayoutVars>
          <dgm:chMax val="1"/>
          <dgm:dir/>
          <dgm:resizeHandles val="exact"/>
        </dgm:presLayoutVars>
      </dgm:prSet>
      <dgm:spPr/>
      <dgm:t>
        <a:bodyPr/>
        <a:lstStyle/>
        <a:p>
          <a:endParaRPr lang="fr-FR"/>
        </a:p>
      </dgm:t>
    </dgm:pt>
    <dgm:pt modelId="{B01FC6A6-E39D-4E5E-B373-0C11E5EEE177}" type="pres">
      <dgm:prSet presAssocID="{CB594EA8-077A-4F9E-9B3D-8651EE33A21F}" presName="radial" presStyleCnt="0">
        <dgm:presLayoutVars>
          <dgm:animLvl val="ctr"/>
        </dgm:presLayoutVars>
      </dgm:prSet>
      <dgm:spPr/>
    </dgm:pt>
    <dgm:pt modelId="{BF4B89B4-ACEF-47C6-A0BB-3A9470454714}" type="pres">
      <dgm:prSet presAssocID="{670F5737-5A9E-455C-8374-0352595DCBBA}" presName="centerShape" presStyleLbl="vennNode1" presStyleIdx="0" presStyleCnt="5" custScaleX="89318" custScaleY="88603"/>
      <dgm:spPr>
        <a:prstGeom prst="ellipse">
          <a:avLst/>
        </a:prstGeom>
      </dgm:spPr>
      <dgm:t>
        <a:bodyPr/>
        <a:lstStyle/>
        <a:p>
          <a:endParaRPr lang="fr-FR"/>
        </a:p>
      </dgm:t>
    </dgm:pt>
    <dgm:pt modelId="{13973EA6-4E6B-418C-B19E-8EE60955D0F9}" type="pres">
      <dgm:prSet presAssocID="{A74126C9-8D6B-4F6B-810D-35C6AC1141A2}" presName="node" presStyleLbl="vennNode1" presStyleIdx="1" presStyleCnt="5" custScaleX="230322" custScaleY="153182" custRadScaleRad="100517" custRadScaleInc="-3857">
        <dgm:presLayoutVars>
          <dgm:bulletEnabled val="1"/>
        </dgm:presLayoutVars>
      </dgm:prSet>
      <dgm:spPr>
        <a:prstGeom prst="ellipse">
          <a:avLst/>
        </a:prstGeom>
      </dgm:spPr>
      <dgm:t>
        <a:bodyPr/>
        <a:lstStyle/>
        <a:p>
          <a:endParaRPr lang="fr-FR"/>
        </a:p>
      </dgm:t>
    </dgm:pt>
    <dgm:pt modelId="{08F31DAE-7EE1-42C4-9BF3-F19E20EBE798}" type="pres">
      <dgm:prSet presAssocID="{2F69D347-E76B-47C1-BAC2-AB127B264E0E}" presName="node" presStyleLbl="vennNode1" presStyleIdx="2" presStyleCnt="5" custScaleX="159387" custScaleY="116966" custRadScaleRad="124034" custRadScaleInc="1927">
        <dgm:presLayoutVars>
          <dgm:bulletEnabled val="1"/>
        </dgm:presLayoutVars>
      </dgm:prSet>
      <dgm:spPr>
        <a:prstGeom prst="ellipse">
          <a:avLst/>
        </a:prstGeom>
      </dgm:spPr>
      <dgm:t>
        <a:bodyPr/>
        <a:lstStyle/>
        <a:p>
          <a:endParaRPr lang="fr-FR"/>
        </a:p>
      </dgm:t>
    </dgm:pt>
    <dgm:pt modelId="{EEAED674-BD66-4BCA-BC80-66A299CFA388}" type="pres">
      <dgm:prSet presAssocID="{24B2331F-F954-4C67-9C01-240B7888576D}" presName="node" presStyleLbl="vennNode1" presStyleIdx="3" presStyleCnt="5" custScaleX="241304" custRadScaleRad="89924" custRadScaleInc="6150">
        <dgm:presLayoutVars>
          <dgm:bulletEnabled val="1"/>
        </dgm:presLayoutVars>
      </dgm:prSet>
      <dgm:spPr>
        <a:prstGeom prst="ellipse">
          <a:avLst/>
        </a:prstGeom>
      </dgm:spPr>
      <dgm:t>
        <a:bodyPr/>
        <a:lstStyle/>
        <a:p>
          <a:endParaRPr lang="fr-FR"/>
        </a:p>
      </dgm:t>
    </dgm:pt>
    <dgm:pt modelId="{4DEEA356-F38B-4858-BFB6-99BE73667C32}" type="pres">
      <dgm:prSet presAssocID="{600766B4-C2CD-4743-97CF-4A08CB1A02C7}" presName="node" presStyleLbl="vennNode1" presStyleIdx="4" presStyleCnt="5" custScaleX="137676" custScaleY="169925" custRadScaleRad="112344" custRadScaleInc="-729">
        <dgm:presLayoutVars>
          <dgm:bulletEnabled val="1"/>
        </dgm:presLayoutVars>
      </dgm:prSet>
      <dgm:spPr>
        <a:prstGeom prst="ellipse">
          <a:avLst/>
        </a:prstGeom>
      </dgm:spPr>
      <dgm:t>
        <a:bodyPr/>
        <a:lstStyle/>
        <a:p>
          <a:endParaRPr lang="fr-FR"/>
        </a:p>
      </dgm:t>
    </dgm:pt>
  </dgm:ptLst>
  <dgm:cxnLst>
    <dgm:cxn modelId="{A59DE6FC-E67F-4402-9BA8-2F4B65E0E020}" type="presOf" srcId="{600766B4-C2CD-4743-97CF-4A08CB1A02C7}" destId="{4DEEA356-F38B-4858-BFB6-99BE73667C32}" srcOrd="0" destOrd="0" presId="urn:microsoft.com/office/officeart/2005/8/layout/radial3"/>
    <dgm:cxn modelId="{F276AA28-B8BB-47C5-AF2E-45AF4A2B6B11}" srcId="{CB594EA8-077A-4F9E-9B3D-8651EE33A21F}" destId="{670F5737-5A9E-455C-8374-0352595DCBBA}" srcOrd="0" destOrd="0" parTransId="{296AD413-0219-4EEB-A77A-A7F93BB3C300}" sibTransId="{7925A917-07EF-46FF-81B7-A33FBCDB9E07}"/>
    <dgm:cxn modelId="{53703C5E-AF77-4DAA-A7D4-795A4D09A261}" srcId="{670F5737-5A9E-455C-8374-0352595DCBBA}" destId="{600766B4-C2CD-4743-97CF-4A08CB1A02C7}" srcOrd="3" destOrd="0" parTransId="{6F05BCE6-3D96-4B1E-9916-C93185641BE2}" sibTransId="{39CEFB1D-43E4-491D-A5D0-C037939B3867}"/>
    <dgm:cxn modelId="{9BE0DBB8-E30C-4494-8800-7260AA4CC62F}" type="presOf" srcId="{A74126C9-8D6B-4F6B-810D-35C6AC1141A2}" destId="{13973EA6-4E6B-418C-B19E-8EE60955D0F9}" srcOrd="0" destOrd="0" presId="urn:microsoft.com/office/officeart/2005/8/layout/radial3"/>
    <dgm:cxn modelId="{18903EB0-DCD9-440B-8202-3FD47E027150}" srcId="{670F5737-5A9E-455C-8374-0352595DCBBA}" destId="{24B2331F-F954-4C67-9C01-240B7888576D}" srcOrd="2" destOrd="0" parTransId="{339FBCBF-B2F1-4FD6-A3E7-110BB5EDAC66}" sibTransId="{9C7B5244-E76A-4F58-BB90-04D056B92B21}"/>
    <dgm:cxn modelId="{A66FDF9F-26FE-4FF4-9A72-80CCC887BF27}" type="presOf" srcId="{24B2331F-F954-4C67-9C01-240B7888576D}" destId="{EEAED674-BD66-4BCA-BC80-66A299CFA388}" srcOrd="0" destOrd="0" presId="urn:microsoft.com/office/officeart/2005/8/layout/radial3"/>
    <dgm:cxn modelId="{8E15D9A9-9CBB-43A4-BFAF-100E247B877F}" srcId="{670F5737-5A9E-455C-8374-0352595DCBBA}" destId="{2F69D347-E76B-47C1-BAC2-AB127B264E0E}" srcOrd="1" destOrd="0" parTransId="{AD2FD1DE-3A86-4B97-945C-D578C8DBDC7F}" sibTransId="{E0F8E117-18A2-4B7B-B8EE-2B9245470B47}"/>
    <dgm:cxn modelId="{1856C251-3A41-45B9-AAF6-63D27B958430}" type="presOf" srcId="{670F5737-5A9E-455C-8374-0352595DCBBA}" destId="{BF4B89B4-ACEF-47C6-A0BB-3A9470454714}" srcOrd="0" destOrd="0" presId="urn:microsoft.com/office/officeart/2005/8/layout/radial3"/>
    <dgm:cxn modelId="{765FE491-00F2-416A-BCDE-F0A78C85DEBF}" srcId="{670F5737-5A9E-455C-8374-0352595DCBBA}" destId="{A74126C9-8D6B-4F6B-810D-35C6AC1141A2}" srcOrd="0" destOrd="0" parTransId="{D453D8D3-8331-48A6-98DF-EB6122BD47C5}" sibTransId="{A6F713A5-F54F-4840-BC5A-2160D1D3B891}"/>
    <dgm:cxn modelId="{D6FBD341-1D0D-4EA7-AD1E-53AEC2530456}" type="presOf" srcId="{2F69D347-E76B-47C1-BAC2-AB127B264E0E}" destId="{08F31DAE-7EE1-42C4-9BF3-F19E20EBE798}" srcOrd="0" destOrd="0" presId="urn:microsoft.com/office/officeart/2005/8/layout/radial3"/>
    <dgm:cxn modelId="{B4E1EFED-67F1-4B04-B768-693295227EF5}" type="presOf" srcId="{CB594EA8-077A-4F9E-9B3D-8651EE33A21F}" destId="{60D86BE1-BFEF-4C49-B053-0F62BB828583}" srcOrd="0" destOrd="0" presId="urn:microsoft.com/office/officeart/2005/8/layout/radial3"/>
    <dgm:cxn modelId="{3683038B-F331-4CD2-A91E-0CA95C6A9602}" type="presParOf" srcId="{60D86BE1-BFEF-4C49-B053-0F62BB828583}" destId="{B01FC6A6-E39D-4E5E-B373-0C11E5EEE177}" srcOrd="0" destOrd="0" presId="urn:microsoft.com/office/officeart/2005/8/layout/radial3"/>
    <dgm:cxn modelId="{2C83C2FB-77C3-4531-B5B6-2D3E48CB7F68}" type="presParOf" srcId="{B01FC6A6-E39D-4E5E-B373-0C11E5EEE177}" destId="{BF4B89B4-ACEF-47C6-A0BB-3A9470454714}" srcOrd="0" destOrd="0" presId="urn:microsoft.com/office/officeart/2005/8/layout/radial3"/>
    <dgm:cxn modelId="{03076B99-8007-4FEA-BDD4-C5A21C14CE1B}" type="presParOf" srcId="{B01FC6A6-E39D-4E5E-B373-0C11E5EEE177}" destId="{13973EA6-4E6B-418C-B19E-8EE60955D0F9}" srcOrd="1" destOrd="0" presId="urn:microsoft.com/office/officeart/2005/8/layout/radial3"/>
    <dgm:cxn modelId="{D5AE91C5-906C-41E0-9D89-07957370FE12}" type="presParOf" srcId="{B01FC6A6-E39D-4E5E-B373-0C11E5EEE177}" destId="{08F31DAE-7EE1-42C4-9BF3-F19E20EBE798}" srcOrd="2" destOrd="0" presId="urn:microsoft.com/office/officeart/2005/8/layout/radial3"/>
    <dgm:cxn modelId="{6411C0D3-B735-4891-AD8C-88F69C8AFD20}" type="presParOf" srcId="{B01FC6A6-E39D-4E5E-B373-0C11E5EEE177}" destId="{EEAED674-BD66-4BCA-BC80-66A299CFA388}" srcOrd="3" destOrd="0" presId="urn:microsoft.com/office/officeart/2005/8/layout/radial3"/>
    <dgm:cxn modelId="{B708667D-B816-4EEE-88C7-AD84A4121B8B}" type="presParOf" srcId="{B01FC6A6-E39D-4E5E-B373-0C11E5EEE177}" destId="{4DEEA356-F38B-4858-BFB6-99BE73667C32}" srcOrd="4" destOrd="0" presId="urn:microsoft.com/office/officeart/2005/8/layout/radial3"/>
  </dgm:cxnLst>
  <dgm:bg/>
  <dgm:whole/>
</dgm:dataModel>
</file>

<file path=ppt/diagrams/data2.xml><?xml version="1.0" encoding="utf-8"?>
<dgm:dataModel xmlns:dgm="http://schemas.openxmlformats.org/drawingml/2006/diagram" xmlns:a="http://schemas.openxmlformats.org/drawingml/2006/main">
  <dgm:ptLst>
    <dgm:pt modelId="{817DE2EC-6DFA-4333-8BCA-583C3360701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31D46699-F08C-42C8-8547-AC671884BE53}">
      <dgm:prSet phldrT="[Texte]" custT="1"/>
      <dgm:spPr/>
      <dgm:t>
        <a:bodyPr/>
        <a:lstStyle/>
        <a:p>
          <a:r>
            <a:rPr lang="fr-FR" sz="3600" b="1" dirty="0" err="1" smtClean="0">
              <a:solidFill>
                <a:schemeClr val="tx1">
                  <a:lumMod val="95000"/>
                  <a:lumOff val="5000"/>
                </a:schemeClr>
              </a:solidFill>
              <a:latin typeface="Times New Roman" pitchFamily="18" charset="0"/>
              <a:cs typeface="Times New Roman" pitchFamily="18" charset="0"/>
            </a:rPr>
            <a:t>Advocacy</a:t>
          </a:r>
          <a:r>
            <a:rPr lang="fr-FR" sz="2200" dirty="0" smtClean="0"/>
            <a:t> </a:t>
          </a:r>
          <a:endParaRPr lang="fr-FR" sz="2200" dirty="0"/>
        </a:p>
      </dgm:t>
    </dgm:pt>
    <dgm:pt modelId="{92B47A9E-FBBC-49F7-820C-460C55F4EA3C}" type="parTrans" cxnId="{CD8D98B3-A502-49B1-A4FA-B93004287637}">
      <dgm:prSet/>
      <dgm:spPr/>
      <dgm:t>
        <a:bodyPr/>
        <a:lstStyle/>
        <a:p>
          <a:endParaRPr lang="fr-FR"/>
        </a:p>
      </dgm:t>
    </dgm:pt>
    <dgm:pt modelId="{D8E1A0F4-5AA6-4D65-B986-554F487970C7}" type="sibTrans" cxnId="{CD8D98B3-A502-49B1-A4FA-B93004287637}">
      <dgm:prSet/>
      <dgm:spPr/>
      <dgm:t>
        <a:bodyPr/>
        <a:lstStyle/>
        <a:p>
          <a:endParaRPr lang="fr-FR"/>
        </a:p>
      </dgm:t>
    </dgm:pt>
    <dgm:pt modelId="{1BA28D4A-537B-47E8-A535-042365FE3565}">
      <dgm:prSet custT="1"/>
      <dgm:spPr/>
      <dgm:t>
        <a:bodyPr/>
        <a:lstStyle/>
        <a:p>
          <a:r>
            <a:rPr lang="en-US" sz="2400" b="1" dirty="0" smtClean="0">
              <a:solidFill>
                <a:schemeClr val="tx1">
                  <a:lumMod val="95000"/>
                  <a:lumOff val="5000"/>
                </a:schemeClr>
              </a:solidFill>
              <a:latin typeface="Arial" pitchFamily="34" charset="0"/>
              <a:cs typeface="Arial" pitchFamily="34" charset="0"/>
            </a:rPr>
            <a:t>Monitoring and Evaluation (M&amp;E)</a:t>
          </a:r>
          <a:endParaRPr lang="en-US" sz="2400" b="1" dirty="0">
            <a:solidFill>
              <a:schemeClr val="tx1">
                <a:lumMod val="95000"/>
                <a:lumOff val="5000"/>
              </a:schemeClr>
            </a:solidFill>
            <a:latin typeface="Arial" pitchFamily="34" charset="0"/>
            <a:cs typeface="Arial" pitchFamily="34" charset="0"/>
          </a:endParaRPr>
        </a:p>
      </dgm:t>
    </dgm:pt>
    <dgm:pt modelId="{8649E4DD-D892-42FD-9916-EA8CB81EE54D}" type="parTrans" cxnId="{D8689BE6-5399-41DE-A059-9D4C5125017A}">
      <dgm:prSet/>
      <dgm:spPr/>
      <dgm:t>
        <a:bodyPr/>
        <a:lstStyle/>
        <a:p>
          <a:endParaRPr lang="fr-FR"/>
        </a:p>
      </dgm:t>
    </dgm:pt>
    <dgm:pt modelId="{8078FEF5-8A96-483C-86C3-6A90CACF4527}" type="sibTrans" cxnId="{D8689BE6-5399-41DE-A059-9D4C5125017A}">
      <dgm:prSet/>
      <dgm:spPr/>
      <dgm:t>
        <a:bodyPr/>
        <a:lstStyle/>
        <a:p>
          <a:endParaRPr lang="fr-FR"/>
        </a:p>
      </dgm:t>
    </dgm:pt>
    <dgm:pt modelId="{D7BDFBC6-FE5B-4B26-A594-FDC016A5FD63}">
      <dgm:prSet/>
      <dgm:spPr/>
      <dgm:t>
        <a:bodyPr/>
        <a:lstStyle/>
        <a:p>
          <a:r>
            <a:rPr lang="en-US" b="1" dirty="0" smtClean="0">
              <a:solidFill>
                <a:schemeClr val="tx1">
                  <a:lumMod val="95000"/>
                  <a:lumOff val="5000"/>
                </a:schemeClr>
              </a:solidFill>
              <a:latin typeface="Arial" pitchFamily="34" charset="0"/>
              <a:cs typeface="Arial" pitchFamily="34" charset="0"/>
            </a:rPr>
            <a:t>Facilitation of Technical Assistance and Capacity Building  </a:t>
          </a:r>
          <a:endParaRPr lang="en-US" b="1" dirty="0">
            <a:solidFill>
              <a:schemeClr val="tx1">
                <a:lumMod val="95000"/>
                <a:lumOff val="5000"/>
              </a:schemeClr>
            </a:solidFill>
            <a:latin typeface="Arial" pitchFamily="34" charset="0"/>
            <a:cs typeface="Arial" pitchFamily="34" charset="0"/>
          </a:endParaRPr>
        </a:p>
      </dgm:t>
    </dgm:pt>
    <dgm:pt modelId="{D461FF2C-F159-4E5B-B7C0-3261266230F0}" type="parTrans" cxnId="{10891915-6D42-4393-9D75-11548D8FA798}">
      <dgm:prSet/>
      <dgm:spPr/>
      <dgm:t>
        <a:bodyPr/>
        <a:lstStyle/>
        <a:p>
          <a:endParaRPr lang="fr-FR"/>
        </a:p>
      </dgm:t>
    </dgm:pt>
    <dgm:pt modelId="{E3AB39A8-E530-4E1B-AE79-FD32A9E7517F}" type="sibTrans" cxnId="{10891915-6D42-4393-9D75-11548D8FA798}">
      <dgm:prSet/>
      <dgm:spPr/>
      <dgm:t>
        <a:bodyPr/>
        <a:lstStyle/>
        <a:p>
          <a:endParaRPr lang="fr-FR"/>
        </a:p>
      </dgm:t>
    </dgm:pt>
    <dgm:pt modelId="{71681A0C-F073-45E4-B9ED-3026DE18F552}" type="pres">
      <dgm:prSet presAssocID="{817DE2EC-6DFA-4333-8BCA-583C3360701A}" presName="linear" presStyleCnt="0">
        <dgm:presLayoutVars>
          <dgm:dir/>
          <dgm:animLvl val="lvl"/>
          <dgm:resizeHandles val="exact"/>
        </dgm:presLayoutVars>
      </dgm:prSet>
      <dgm:spPr/>
    </dgm:pt>
    <dgm:pt modelId="{EAFEA29E-7796-4173-98A5-2640AAC49220}" type="pres">
      <dgm:prSet presAssocID="{31D46699-F08C-42C8-8547-AC671884BE53}" presName="parentLin" presStyleCnt="0"/>
      <dgm:spPr/>
    </dgm:pt>
    <dgm:pt modelId="{96232ED0-2E58-4024-9827-FDC952A259A6}" type="pres">
      <dgm:prSet presAssocID="{31D46699-F08C-42C8-8547-AC671884BE53}" presName="parentLeftMargin" presStyleLbl="node1" presStyleIdx="0" presStyleCnt="3"/>
      <dgm:spPr/>
    </dgm:pt>
    <dgm:pt modelId="{76234BF9-95F6-4EC3-AF2A-B0990D9DC35B}" type="pres">
      <dgm:prSet presAssocID="{31D46699-F08C-42C8-8547-AC671884BE53}" presName="parentText" presStyleLbl="node1" presStyleIdx="0" presStyleCnt="3">
        <dgm:presLayoutVars>
          <dgm:chMax val="0"/>
          <dgm:bulletEnabled val="1"/>
        </dgm:presLayoutVars>
      </dgm:prSet>
      <dgm:spPr/>
      <dgm:t>
        <a:bodyPr/>
        <a:lstStyle/>
        <a:p>
          <a:endParaRPr lang="fr-FR"/>
        </a:p>
      </dgm:t>
    </dgm:pt>
    <dgm:pt modelId="{053BC23F-F13B-4168-A9E3-A785FE055B03}" type="pres">
      <dgm:prSet presAssocID="{31D46699-F08C-42C8-8547-AC671884BE53}" presName="negativeSpace" presStyleCnt="0"/>
      <dgm:spPr/>
    </dgm:pt>
    <dgm:pt modelId="{C764AE54-D984-420F-8C55-DD508838E35F}" type="pres">
      <dgm:prSet presAssocID="{31D46699-F08C-42C8-8547-AC671884BE53}" presName="childText" presStyleLbl="conFgAcc1" presStyleIdx="0" presStyleCnt="3">
        <dgm:presLayoutVars>
          <dgm:bulletEnabled val="1"/>
        </dgm:presLayoutVars>
      </dgm:prSet>
      <dgm:spPr/>
    </dgm:pt>
    <dgm:pt modelId="{6D2E3203-D5F8-4668-8DB6-3B14E5E57FF1}" type="pres">
      <dgm:prSet presAssocID="{D8E1A0F4-5AA6-4D65-B986-554F487970C7}" presName="spaceBetweenRectangles" presStyleCnt="0"/>
      <dgm:spPr/>
    </dgm:pt>
    <dgm:pt modelId="{B9EFE80C-B238-4D65-A54A-2BACC8598D6E}" type="pres">
      <dgm:prSet presAssocID="{1BA28D4A-537B-47E8-A535-042365FE3565}" presName="parentLin" presStyleCnt="0"/>
      <dgm:spPr/>
    </dgm:pt>
    <dgm:pt modelId="{CE613AE9-4AFE-456B-90BE-9D20F1D79BF1}" type="pres">
      <dgm:prSet presAssocID="{1BA28D4A-537B-47E8-A535-042365FE3565}" presName="parentLeftMargin" presStyleLbl="node1" presStyleIdx="0" presStyleCnt="3"/>
      <dgm:spPr/>
    </dgm:pt>
    <dgm:pt modelId="{75E409C2-1396-426C-89B5-487A0220005C}" type="pres">
      <dgm:prSet presAssocID="{1BA28D4A-537B-47E8-A535-042365FE3565}" presName="parentText" presStyleLbl="node1" presStyleIdx="1" presStyleCnt="3">
        <dgm:presLayoutVars>
          <dgm:chMax val="0"/>
          <dgm:bulletEnabled val="1"/>
        </dgm:presLayoutVars>
      </dgm:prSet>
      <dgm:spPr/>
    </dgm:pt>
    <dgm:pt modelId="{8E4BBF44-1A75-4D49-BDE7-874B55F9C260}" type="pres">
      <dgm:prSet presAssocID="{1BA28D4A-537B-47E8-A535-042365FE3565}" presName="negativeSpace" presStyleCnt="0"/>
      <dgm:spPr/>
    </dgm:pt>
    <dgm:pt modelId="{EC20ADCD-D691-4BFB-8754-429596AFE369}" type="pres">
      <dgm:prSet presAssocID="{1BA28D4A-537B-47E8-A535-042365FE3565}" presName="childText" presStyleLbl="conFgAcc1" presStyleIdx="1" presStyleCnt="3">
        <dgm:presLayoutVars>
          <dgm:bulletEnabled val="1"/>
        </dgm:presLayoutVars>
      </dgm:prSet>
      <dgm:spPr/>
    </dgm:pt>
    <dgm:pt modelId="{79A14DD9-E2A3-49EF-8B40-E09C8427AF54}" type="pres">
      <dgm:prSet presAssocID="{8078FEF5-8A96-483C-86C3-6A90CACF4527}" presName="spaceBetweenRectangles" presStyleCnt="0"/>
      <dgm:spPr/>
    </dgm:pt>
    <dgm:pt modelId="{86689CF2-F01C-4AB8-9102-A02E23ABD3DF}" type="pres">
      <dgm:prSet presAssocID="{D7BDFBC6-FE5B-4B26-A594-FDC016A5FD63}" presName="parentLin" presStyleCnt="0"/>
      <dgm:spPr/>
    </dgm:pt>
    <dgm:pt modelId="{2B907B40-EBB3-4A18-ADD0-4BE5C271B11B}" type="pres">
      <dgm:prSet presAssocID="{D7BDFBC6-FE5B-4B26-A594-FDC016A5FD63}" presName="parentLeftMargin" presStyleLbl="node1" presStyleIdx="1" presStyleCnt="3"/>
      <dgm:spPr/>
    </dgm:pt>
    <dgm:pt modelId="{F2BB897F-2246-46D5-9498-802B84A97056}" type="pres">
      <dgm:prSet presAssocID="{D7BDFBC6-FE5B-4B26-A594-FDC016A5FD63}" presName="parentText" presStyleLbl="node1" presStyleIdx="2" presStyleCnt="3">
        <dgm:presLayoutVars>
          <dgm:chMax val="0"/>
          <dgm:bulletEnabled val="1"/>
        </dgm:presLayoutVars>
      </dgm:prSet>
      <dgm:spPr/>
    </dgm:pt>
    <dgm:pt modelId="{F383D307-CE29-4EB0-88D5-EA669C77F26A}" type="pres">
      <dgm:prSet presAssocID="{D7BDFBC6-FE5B-4B26-A594-FDC016A5FD63}" presName="negativeSpace" presStyleCnt="0"/>
      <dgm:spPr/>
    </dgm:pt>
    <dgm:pt modelId="{F7097979-0F12-4303-A68E-0ADBAA959544}" type="pres">
      <dgm:prSet presAssocID="{D7BDFBC6-FE5B-4B26-A594-FDC016A5FD63}" presName="childText" presStyleLbl="conFgAcc1" presStyleIdx="2" presStyleCnt="3">
        <dgm:presLayoutVars>
          <dgm:bulletEnabled val="1"/>
        </dgm:presLayoutVars>
      </dgm:prSet>
      <dgm:spPr/>
    </dgm:pt>
  </dgm:ptLst>
  <dgm:cxnLst>
    <dgm:cxn modelId="{AEFEF525-EB2F-4506-8529-25AE445E1573}" type="presOf" srcId="{D7BDFBC6-FE5B-4B26-A594-FDC016A5FD63}" destId="{2B907B40-EBB3-4A18-ADD0-4BE5C271B11B}" srcOrd="0" destOrd="0" presId="urn:microsoft.com/office/officeart/2005/8/layout/list1"/>
    <dgm:cxn modelId="{9210E74A-DF46-4DB1-BD66-3F1BA007718A}" type="presOf" srcId="{31D46699-F08C-42C8-8547-AC671884BE53}" destId="{76234BF9-95F6-4EC3-AF2A-B0990D9DC35B}" srcOrd="1" destOrd="0" presId="urn:microsoft.com/office/officeart/2005/8/layout/list1"/>
    <dgm:cxn modelId="{E7B81005-125A-4EFF-B80D-7659DF64E186}" type="presOf" srcId="{31D46699-F08C-42C8-8547-AC671884BE53}" destId="{96232ED0-2E58-4024-9827-FDC952A259A6}" srcOrd="0" destOrd="0" presId="urn:microsoft.com/office/officeart/2005/8/layout/list1"/>
    <dgm:cxn modelId="{B176B77C-7116-4D95-BB4D-D49EC30AC0FB}" type="presOf" srcId="{1BA28D4A-537B-47E8-A535-042365FE3565}" destId="{CE613AE9-4AFE-456B-90BE-9D20F1D79BF1}" srcOrd="0" destOrd="0" presId="urn:microsoft.com/office/officeart/2005/8/layout/list1"/>
    <dgm:cxn modelId="{10891915-6D42-4393-9D75-11548D8FA798}" srcId="{817DE2EC-6DFA-4333-8BCA-583C3360701A}" destId="{D7BDFBC6-FE5B-4B26-A594-FDC016A5FD63}" srcOrd="2" destOrd="0" parTransId="{D461FF2C-F159-4E5B-B7C0-3261266230F0}" sibTransId="{E3AB39A8-E530-4E1B-AE79-FD32A9E7517F}"/>
    <dgm:cxn modelId="{D8689BE6-5399-41DE-A059-9D4C5125017A}" srcId="{817DE2EC-6DFA-4333-8BCA-583C3360701A}" destId="{1BA28D4A-537B-47E8-A535-042365FE3565}" srcOrd="1" destOrd="0" parTransId="{8649E4DD-D892-42FD-9916-EA8CB81EE54D}" sibTransId="{8078FEF5-8A96-483C-86C3-6A90CACF4527}"/>
    <dgm:cxn modelId="{D925D84A-AEC6-47A3-9D32-86A4DEF103F4}" type="presOf" srcId="{817DE2EC-6DFA-4333-8BCA-583C3360701A}" destId="{71681A0C-F073-45E4-B9ED-3026DE18F552}" srcOrd="0" destOrd="0" presId="urn:microsoft.com/office/officeart/2005/8/layout/list1"/>
    <dgm:cxn modelId="{CD8D98B3-A502-49B1-A4FA-B93004287637}" srcId="{817DE2EC-6DFA-4333-8BCA-583C3360701A}" destId="{31D46699-F08C-42C8-8547-AC671884BE53}" srcOrd="0" destOrd="0" parTransId="{92B47A9E-FBBC-49F7-820C-460C55F4EA3C}" sibTransId="{D8E1A0F4-5AA6-4D65-B986-554F487970C7}"/>
    <dgm:cxn modelId="{AF3E655E-16AB-4F67-8275-94A5ADBAEB58}" type="presOf" srcId="{1BA28D4A-537B-47E8-A535-042365FE3565}" destId="{75E409C2-1396-426C-89B5-487A0220005C}" srcOrd="1" destOrd="0" presId="urn:microsoft.com/office/officeart/2005/8/layout/list1"/>
    <dgm:cxn modelId="{8C899B3B-C0A4-45DF-8DAD-9BEF1CE2BA01}" type="presOf" srcId="{D7BDFBC6-FE5B-4B26-A594-FDC016A5FD63}" destId="{F2BB897F-2246-46D5-9498-802B84A97056}" srcOrd="1" destOrd="0" presId="urn:microsoft.com/office/officeart/2005/8/layout/list1"/>
    <dgm:cxn modelId="{77BA41DD-271D-4B12-81B6-E93F5AC208D5}" type="presParOf" srcId="{71681A0C-F073-45E4-B9ED-3026DE18F552}" destId="{EAFEA29E-7796-4173-98A5-2640AAC49220}" srcOrd="0" destOrd="0" presId="urn:microsoft.com/office/officeart/2005/8/layout/list1"/>
    <dgm:cxn modelId="{E5376DA4-9AAB-4E16-B93F-2D7449866A74}" type="presParOf" srcId="{EAFEA29E-7796-4173-98A5-2640AAC49220}" destId="{96232ED0-2E58-4024-9827-FDC952A259A6}" srcOrd="0" destOrd="0" presId="urn:microsoft.com/office/officeart/2005/8/layout/list1"/>
    <dgm:cxn modelId="{BBDA7E60-AF82-4551-92D6-6EFFD68BAB19}" type="presParOf" srcId="{EAFEA29E-7796-4173-98A5-2640AAC49220}" destId="{76234BF9-95F6-4EC3-AF2A-B0990D9DC35B}" srcOrd="1" destOrd="0" presId="urn:microsoft.com/office/officeart/2005/8/layout/list1"/>
    <dgm:cxn modelId="{47DE7718-2851-49CD-A048-5044E44A342E}" type="presParOf" srcId="{71681A0C-F073-45E4-B9ED-3026DE18F552}" destId="{053BC23F-F13B-4168-A9E3-A785FE055B03}" srcOrd="1" destOrd="0" presId="urn:microsoft.com/office/officeart/2005/8/layout/list1"/>
    <dgm:cxn modelId="{DF35A50C-1CAE-47A6-820F-8946A6624730}" type="presParOf" srcId="{71681A0C-F073-45E4-B9ED-3026DE18F552}" destId="{C764AE54-D984-420F-8C55-DD508838E35F}" srcOrd="2" destOrd="0" presId="urn:microsoft.com/office/officeart/2005/8/layout/list1"/>
    <dgm:cxn modelId="{645E4D69-7E9B-4D69-8F82-0DE96F0B73A7}" type="presParOf" srcId="{71681A0C-F073-45E4-B9ED-3026DE18F552}" destId="{6D2E3203-D5F8-4668-8DB6-3B14E5E57FF1}" srcOrd="3" destOrd="0" presId="urn:microsoft.com/office/officeart/2005/8/layout/list1"/>
    <dgm:cxn modelId="{386DFFE4-1B22-4EE3-B128-5D2EA8E51226}" type="presParOf" srcId="{71681A0C-F073-45E4-B9ED-3026DE18F552}" destId="{B9EFE80C-B238-4D65-A54A-2BACC8598D6E}" srcOrd="4" destOrd="0" presId="urn:microsoft.com/office/officeart/2005/8/layout/list1"/>
    <dgm:cxn modelId="{D9C3193B-378A-489D-B655-B2D189B17C3F}" type="presParOf" srcId="{B9EFE80C-B238-4D65-A54A-2BACC8598D6E}" destId="{CE613AE9-4AFE-456B-90BE-9D20F1D79BF1}" srcOrd="0" destOrd="0" presId="urn:microsoft.com/office/officeart/2005/8/layout/list1"/>
    <dgm:cxn modelId="{5CE7A160-CE86-4060-8D3F-1E9433578CC5}" type="presParOf" srcId="{B9EFE80C-B238-4D65-A54A-2BACC8598D6E}" destId="{75E409C2-1396-426C-89B5-487A0220005C}" srcOrd="1" destOrd="0" presId="urn:microsoft.com/office/officeart/2005/8/layout/list1"/>
    <dgm:cxn modelId="{EBA99EC4-EAC4-4CD0-AACD-A8748E94B104}" type="presParOf" srcId="{71681A0C-F073-45E4-B9ED-3026DE18F552}" destId="{8E4BBF44-1A75-4D49-BDE7-874B55F9C260}" srcOrd="5" destOrd="0" presId="urn:microsoft.com/office/officeart/2005/8/layout/list1"/>
    <dgm:cxn modelId="{526D6FDF-D3E8-4A54-B404-7012B97CC432}" type="presParOf" srcId="{71681A0C-F073-45E4-B9ED-3026DE18F552}" destId="{EC20ADCD-D691-4BFB-8754-429596AFE369}" srcOrd="6" destOrd="0" presId="urn:microsoft.com/office/officeart/2005/8/layout/list1"/>
    <dgm:cxn modelId="{72280E53-80CA-42CF-8FD4-74B02B001A1D}" type="presParOf" srcId="{71681A0C-F073-45E4-B9ED-3026DE18F552}" destId="{79A14DD9-E2A3-49EF-8B40-E09C8427AF54}" srcOrd="7" destOrd="0" presId="urn:microsoft.com/office/officeart/2005/8/layout/list1"/>
    <dgm:cxn modelId="{76E5F5E6-4ECE-4EB0-AEB6-935E3EE81EE5}" type="presParOf" srcId="{71681A0C-F073-45E4-B9ED-3026DE18F552}" destId="{86689CF2-F01C-4AB8-9102-A02E23ABD3DF}" srcOrd="8" destOrd="0" presId="urn:microsoft.com/office/officeart/2005/8/layout/list1"/>
    <dgm:cxn modelId="{81BB3797-4510-4985-B09F-D2E6B2F4C13C}" type="presParOf" srcId="{86689CF2-F01C-4AB8-9102-A02E23ABD3DF}" destId="{2B907B40-EBB3-4A18-ADD0-4BE5C271B11B}" srcOrd="0" destOrd="0" presId="urn:microsoft.com/office/officeart/2005/8/layout/list1"/>
    <dgm:cxn modelId="{5FE69F20-1623-4C86-914C-16E79C02DE5A}" type="presParOf" srcId="{86689CF2-F01C-4AB8-9102-A02E23ABD3DF}" destId="{F2BB897F-2246-46D5-9498-802B84A97056}" srcOrd="1" destOrd="0" presId="urn:microsoft.com/office/officeart/2005/8/layout/list1"/>
    <dgm:cxn modelId="{2472EF7D-513A-41A2-9201-85D29A94FA71}" type="presParOf" srcId="{71681A0C-F073-45E4-B9ED-3026DE18F552}" destId="{F383D307-CE29-4EB0-88D5-EA669C77F26A}" srcOrd="9" destOrd="0" presId="urn:microsoft.com/office/officeart/2005/8/layout/list1"/>
    <dgm:cxn modelId="{1C50B902-7B44-401F-BC93-197B16B3E856}" type="presParOf" srcId="{71681A0C-F073-45E4-B9ED-3026DE18F552}" destId="{F7097979-0F12-4303-A68E-0ADBAA959544}" srcOrd="10"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3D3E34D7-8A15-4D63-B6BF-D8796F6C798A}"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fr-FR"/>
        </a:p>
      </dgm:t>
    </dgm:pt>
    <dgm:pt modelId="{015C9F06-AEC5-4ABF-B0AB-F081E53666CF}">
      <dgm:prSet phldrT="[Texte]" custT="1"/>
      <dgm:spPr/>
      <dgm:t>
        <a:bodyPr/>
        <a:lstStyle/>
        <a:p>
          <a:r>
            <a:rPr lang="en-US" sz="1800" b="1" dirty="0" smtClean="0">
              <a:solidFill>
                <a:srgbClr val="C00000"/>
              </a:solidFill>
              <a:latin typeface="Arial" pitchFamily="34" charset="0"/>
              <a:cs typeface="Arial" pitchFamily="34" charset="0"/>
            </a:rPr>
            <a:t>Mobilizing continental awareness of child marriage</a:t>
          </a:r>
          <a:endParaRPr lang="fr-FR" sz="1800" b="1" dirty="0">
            <a:solidFill>
              <a:srgbClr val="C00000"/>
            </a:solidFill>
          </a:endParaRPr>
        </a:p>
      </dgm:t>
    </dgm:pt>
    <dgm:pt modelId="{285DA13D-521A-4306-935D-246EEF9A1F08}" type="parTrans" cxnId="{CC4A5D93-3039-4993-A9C4-7CC68D039793}">
      <dgm:prSet/>
      <dgm:spPr/>
      <dgm:t>
        <a:bodyPr/>
        <a:lstStyle/>
        <a:p>
          <a:endParaRPr lang="fr-FR"/>
        </a:p>
      </dgm:t>
    </dgm:pt>
    <dgm:pt modelId="{054B17F8-F2CE-47CB-9E31-50E9B913C10B}" type="sibTrans" cxnId="{CC4A5D93-3039-4993-A9C4-7CC68D039793}">
      <dgm:prSet/>
      <dgm:spPr/>
      <dgm:t>
        <a:bodyPr/>
        <a:lstStyle/>
        <a:p>
          <a:endParaRPr lang="fr-FR"/>
        </a:p>
      </dgm:t>
    </dgm:pt>
    <dgm:pt modelId="{4F993A20-80E3-4F55-93BC-E9FB26E740D1}">
      <dgm:prSet phldrT="[Texte]" custT="1"/>
      <dgm:spPr/>
      <dgm:t>
        <a:bodyPr/>
        <a:lstStyle/>
        <a:p>
          <a:r>
            <a:rPr lang="en-US" sz="1600" b="1" dirty="0" smtClean="0">
              <a:solidFill>
                <a:schemeClr val="tx1">
                  <a:lumMod val="95000"/>
                  <a:lumOff val="5000"/>
                </a:schemeClr>
              </a:solidFill>
              <a:latin typeface="Arial" pitchFamily="34" charset="0"/>
              <a:cs typeface="Arial" pitchFamily="34" charset="0"/>
            </a:rPr>
            <a:t>Increasing the capacity of non-state actors to undertake evidence based policy advocacy including the role of youth leadership through new media technology, monitoring and </a:t>
          </a:r>
          <a:r>
            <a:rPr lang="en-US" sz="1800" b="1" dirty="0" smtClean="0">
              <a:solidFill>
                <a:schemeClr val="tx1">
                  <a:lumMod val="95000"/>
                  <a:lumOff val="5000"/>
                </a:schemeClr>
              </a:solidFill>
              <a:latin typeface="Arial" pitchFamily="34" charset="0"/>
              <a:cs typeface="Arial" pitchFamily="34" charset="0"/>
            </a:rPr>
            <a:t>evaluation among others.</a:t>
          </a:r>
          <a:endParaRPr lang="fr-FR" sz="1800" b="1" dirty="0">
            <a:solidFill>
              <a:schemeClr val="tx1">
                <a:lumMod val="95000"/>
                <a:lumOff val="5000"/>
              </a:schemeClr>
            </a:solidFill>
          </a:endParaRPr>
        </a:p>
      </dgm:t>
    </dgm:pt>
    <dgm:pt modelId="{2CE67C1F-B6A1-4FB0-A4F5-86024A99AAF4}" type="parTrans" cxnId="{2BD36D58-172D-4D43-902B-31C2AE2B2763}">
      <dgm:prSet/>
      <dgm:spPr/>
      <dgm:t>
        <a:bodyPr/>
        <a:lstStyle/>
        <a:p>
          <a:endParaRPr lang="fr-FR"/>
        </a:p>
      </dgm:t>
    </dgm:pt>
    <dgm:pt modelId="{ECE310C9-A50A-4E8E-9DF6-FA730805A0E2}" type="sibTrans" cxnId="{2BD36D58-172D-4D43-902B-31C2AE2B2763}">
      <dgm:prSet/>
      <dgm:spPr/>
      <dgm:t>
        <a:bodyPr/>
        <a:lstStyle/>
        <a:p>
          <a:endParaRPr lang="fr-FR"/>
        </a:p>
      </dgm:t>
    </dgm:pt>
    <dgm:pt modelId="{7D4E216D-FE43-4142-96C9-299CDE80EDB6}">
      <dgm:prSet custT="1"/>
      <dgm:spPr/>
      <dgm:t>
        <a:bodyPr/>
        <a:lstStyle/>
        <a:p>
          <a:r>
            <a:rPr lang="en-US" sz="2000" b="1" dirty="0" smtClean="0">
              <a:solidFill>
                <a:schemeClr val="accent3">
                  <a:lumMod val="50000"/>
                </a:schemeClr>
              </a:solidFill>
              <a:latin typeface="Arial" pitchFamily="34" charset="0"/>
              <a:cs typeface="Arial" pitchFamily="34" charset="0"/>
            </a:rPr>
            <a:t>Ending child marriage by supporting policy action in the protection and promotion of human rights</a:t>
          </a:r>
          <a:endParaRPr lang="fr-FR" sz="2000" b="1" dirty="0">
            <a:solidFill>
              <a:schemeClr val="accent3">
                <a:lumMod val="50000"/>
              </a:schemeClr>
            </a:solidFill>
          </a:endParaRPr>
        </a:p>
      </dgm:t>
    </dgm:pt>
    <dgm:pt modelId="{16D67133-45F5-4FD8-B8A3-A6F04D2D7200}" type="parTrans" cxnId="{264F0AAA-7002-460B-9E89-E81EB8325FC8}">
      <dgm:prSet/>
      <dgm:spPr/>
      <dgm:t>
        <a:bodyPr/>
        <a:lstStyle/>
        <a:p>
          <a:endParaRPr lang="fr-FR"/>
        </a:p>
      </dgm:t>
    </dgm:pt>
    <dgm:pt modelId="{31A68E02-1AC5-4951-B759-CF22F888486D}" type="sibTrans" cxnId="{264F0AAA-7002-460B-9E89-E81EB8325FC8}">
      <dgm:prSet/>
      <dgm:spPr/>
      <dgm:t>
        <a:bodyPr/>
        <a:lstStyle/>
        <a:p>
          <a:endParaRPr lang="fr-FR"/>
        </a:p>
      </dgm:t>
    </dgm:pt>
    <dgm:pt modelId="{38649A33-1516-4D5C-9669-A5E6195F979C}">
      <dgm:prSet custT="1"/>
      <dgm:spPr/>
      <dgm:t>
        <a:bodyPr/>
        <a:lstStyle/>
        <a:p>
          <a:r>
            <a:rPr lang="en-US" sz="1800" b="1" dirty="0" smtClean="0">
              <a:solidFill>
                <a:srgbClr val="C00000"/>
              </a:solidFill>
              <a:latin typeface="Arial" pitchFamily="34" charset="0"/>
              <a:cs typeface="Arial" pitchFamily="34" charset="0"/>
            </a:rPr>
            <a:t>Promoting the effective implementation of AU legal and policy instruments with a bearing on young people especially the girl-child</a:t>
          </a:r>
          <a:endParaRPr lang="fr-FR" sz="1800" b="1" dirty="0">
            <a:solidFill>
              <a:srgbClr val="C00000"/>
            </a:solidFill>
          </a:endParaRPr>
        </a:p>
      </dgm:t>
    </dgm:pt>
    <dgm:pt modelId="{7E5501E9-27DC-4593-9876-F753A3D5CAAE}" type="parTrans" cxnId="{73F5106C-B4FA-4353-A59C-B8F1456972C4}">
      <dgm:prSet/>
      <dgm:spPr/>
      <dgm:t>
        <a:bodyPr/>
        <a:lstStyle/>
        <a:p>
          <a:endParaRPr lang="fr-FR"/>
        </a:p>
      </dgm:t>
    </dgm:pt>
    <dgm:pt modelId="{ED01D293-9AC0-4139-8E7A-7EF6E67592C9}" type="sibTrans" cxnId="{73F5106C-B4FA-4353-A59C-B8F1456972C4}">
      <dgm:prSet/>
      <dgm:spPr/>
      <dgm:t>
        <a:bodyPr/>
        <a:lstStyle/>
        <a:p>
          <a:endParaRPr lang="fr-FR"/>
        </a:p>
      </dgm:t>
    </dgm:pt>
    <dgm:pt modelId="{D0866C7E-6D58-4F7D-99EC-0B336BD5B4D5}">
      <dgm:prSet custT="1"/>
      <dgm:spPr/>
      <dgm:t>
        <a:bodyPr/>
        <a:lstStyle/>
        <a:p>
          <a:r>
            <a:rPr lang="en-US" sz="1600" b="1" dirty="0" smtClean="0">
              <a:solidFill>
                <a:srgbClr val="FF0000"/>
              </a:solidFill>
              <a:latin typeface="Arial" pitchFamily="34" charset="0"/>
              <a:cs typeface="Arial" pitchFamily="34" charset="0"/>
            </a:rPr>
            <a:t>Removing barriers and bottlenecks to law enforcement     ( taking into account the reality of protection already accorded by the law in different countries</a:t>
          </a:r>
          <a:endParaRPr lang="fr-FR" sz="1600" b="1" dirty="0">
            <a:solidFill>
              <a:srgbClr val="FF0000"/>
            </a:solidFill>
          </a:endParaRPr>
        </a:p>
      </dgm:t>
    </dgm:pt>
    <dgm:pt modelId="{922F5E99-DB12-408C-A0BD-A28DA67FB6BB}" type="parTrans" cxnId="{734E46EA-AEF2-4302-9AE8-F111E5547C58}">
      <dgm:prSet/>
      <dgm:spPr/>
      <dgm:t>
        <a:bodyPr/>
        <a:lstStyle/>
        <a:p>
          <a:endParaRPr lang="fr-FR"/>
        </a:p>
      </dgm:t>
    </dgm:pt>
    <dgm:pt modelId="{B7605DF6-77D6-4050-8055-1B79B353C551}" type="sibTrans" cxnId="{734E46EA-AEF2-4302-9AE8-F111E5547C58}">
      <dgm:prSet/>
      <dgm:spPr/>
      <dgm:t>
        <a:bodyPr/>
        <a:lstStyle/>
        <a:p>
          <a:endParaRPr lang="fr-FR"/>
        </a:p>
      </dgm:t>
    </dgm:pt>
    <dgm:pt modelId="{285BE900-8EDC-43DA-9B6C-EE89C57C8DFC}">
      <dgm:prSet custT="1"/>
      <dgm:spPr/>
      <dgm:t>
        <a:bodyPr/>
        <a:lstStyle/>
        <a:p>
          <a:r>
            <a:rPr lang="en-US" sz="1600" b="1" dirty="0" smtClean="0">
              <a:solidFill>
                <a:srgbClr val="FFFF00"/>
              </a:solidFill>
              <a:latin typeface="Arial" pitchFamily="34" charset="0"/>
              <a:cs typeface="Arial" pitchFamily="34" charset="0"/>
            </a:rPr>
            <a:t>Determining the socio-economic impact of child marriage</a:t>
          </a:r>
          <a:r>
            <a:rPr lang="en-US" sz="1500" dirty="0" smtClean="0">
              <a:latin typeface="Arial" pitchFamily="34" charset="0"/>
              <a:cs typeface="Arial" pitchFamily="34" charset="0"/>
            </a:rPr>
            <a:t>; </a:t>
          </a:r>
          <a:endParaRPr lang="fr-FR" sz="1500" dirty="0"/>
        </a:p>
      </dgm:t>
    </dgm:pt>
    <dgm:pt modelId="{B03490FB-6078-4717-AB0C-BE0BACF16EA3}" type="parTrans" cxnId="{31CCD814-9CC8-45D2-B68B-09F7545F5D53}">
      <dgm:prSet/>
      <dgm:spPr/>
      <dgm:t>
        <a:bodyPr/>
        <a:lstStyle/>
        <a:p>
          <a:endParaRPr lang="fr-FR"/>
        </a:p>
      </dgm:t>
    </dgm:pt>
    <dgm:pt modelId="{CC7FB158-51B8-495D-948F-437CE0FE4EE8}" type="sibTrans" cxnId="{31CCD814-9CC8-45D2-B68B-09F7545F5D53}">
      <dgm:prSet/>
      <dgm:spPr/>
      <dgm:t>
        <a:bodyPr/>
        <a:lstStyle/>
        <a:p>
          <a:endParaRPr lang="fr-FR"/>
        </a:p>
      </dgm:t>
    </dgm:pt>
    <dgm:pt modelId="{12611751-049C-4DA8-92CF-C3676A4080EE}" type="pres">
      <dgm:prSet presAssocID="{3D3E34D7-8A15-4D63-B6BF-D8796F6C798A}" presName="Name0" presStyleCnt="0">
        <dgm:presLayoutVars>
          <dgm:chPref val="1"/>
          <dgm:dir/>
          <dgm:animOne val="branch"/>
          <dgm:animLvl val="lvl"/>
          <dgm:resizeHandles/>
        </dgm:presLayoutVars>
      </dgm:prSet>
      <dgm:spPr/>
    </dgm:pt>
    <dgm:pt modelId="{29874FF1-B9CA-4894-BEBC-78EE7C666BBE}" type="pres">
      <dgm:prSet presAssocID="{015C9F06-AEC5-4ABF-B0AB-F081E53666CF}" presName="vertOne" presStyleCnt="0"/>
      <dgm:spPr/>
    </dgm:pt>
    <dgm:pt modelId="{42113296-2359-492F-8508-07512D7A11FC}" type="pres">
      <dgm:prSet presAssocID="{015C9F06-AEC5-4ABF-B0AB-F081E53666CF}" presName="txOne" presStyleLbl="node0" presStyleIdx="0" presStyleCnt="4" custScaleX="130825" custScaleY="59408" custLinFactNeighborX="-135" custLinFactNeighborY="46594">
        <dgm:presLayoutVars>
          <dgm:chPref val="3"/>
        </dgm:presLayoutVars>
      </dgm:prSet>
      <dgm:spPr/>
    </dgm:pt>
    <dgm:pt modelId="{5A586B17-F9FD-4566-9BD3-B3DAE6DC3955}" type="pres">
      <dgm:prSet presAssocID="{015C9F06-AEC5-4ABF-B0AB-F081E53666CF}" presName="parTransOne" presStyleCnt="0"/>
      <dgm:spPr/>
    </dgm:pt>
    <dgm:pt modelId="{1B136745-F3B3-4534-9DFB-A5B13161BFD2}" type="pres">
      <dgm:prSet presAssocID="{015C9F06-AEC5-4ABF-B0AB-F081E53666CF}" presName="horzOne" presStyleCnt="0"/>
      <dgm:spPr/>
    </dgm:pt>
    <dgm:pt modelId="{433B555A-51DC-4DB1-BD25-7C410ED27E64}" type="pres">
      <dgm:prSet presAssocID="{4F993A20-80E3-4F55-93BC-E9FB26E740D1}" presName="vertTwo" presStyleCnt="0"/>
      <dgm:spPr/>
    </dgm:pt>
    <dgm:pt modelId="{0947B3A3-3C37-4611-9574-4BC74BCEB06F}" type="pres">
      <dgm:prSet presAssocID="{4F993A20-80E3-4F55-93BC-E9FB26E740D1}" presName="txTwo" presStyleLbl="node2" presStyleIdx="0" presStyleCnt="2" custScaleX="2000000" custScaleY="283747" custLinFactX="190223" custLinFactNeighborX="200000" custLinFactNeighborY="166">
        <dgm:presLayoutVars>
          <dgm:chPref val="3"/>
        </dgm:presLayoutVars>
      </dgm:prSet>
      <dgm:spPr/>
      <dgm:t>
        <a:bodyPr/>
        <a:lstStyle/>
        <a:p>
          <a:endParaRPr lang="fr-FR"/>
        </a:p>
      </dgm:t>
    </dgm:pt>
    <dgm:pt modelId="{69AB30B6-48B7-4A94-92DD-CF2626DA55C8}" type="pres">
      <dgm:prSet presAssocID="{4F993A20-80E3-4F55-93BC-E9FB26E740D1}" presName="horzTwo" presStyleCnt="0"/>
      <dgm:spPr/>
    </dgm:pt>
    <dgm:pt modelId="{258DBB1F-2C35-4FEA-9E49-21505EF5F9F5}" type="pres">
      <dgm:prSet presAssocID="{ECE310C9-A50A-4E8E-9DF6-FA730805A0E2}" presName="sibSpaceTwo" presStyleCnt="0"/>
      <dgm:spPr/>
    </dgm:pt>
    <dgm:pt modelId="{E6300682-A752-4752-9E23-666E9AF19AD6}" type="pres">
      <dgm:prSet presAssocID="{285BE900-8EDC-43DA-9B6C-EE89C57C8DFC}" presName="vertTwo" presStyleCnt="0"/>
      <dgm:spPr/>
    </dgm:pt>
    <dgm:pt modelId="{98414A5D-7929-4804-A35E-2E01B8AE97DC}" type="pres">
      <dgm:prSet presAssocID="{285BE900-8EDC-43DA-9B6C-EE89C57C8DFC}" presName="txTwo" presStyleLbl="node2" presStyleIdx="1" presStyleCnt="2" custScaleX="2000000" custScaleY="94497" custLinFactX="381606" custLinFactNeighborX="400000" custLinFactNeighborY="-16971">
        <dgm:presLayoutVars>
          <dgm:chPref val="3"/>
        </dgm:presLayoutVars>
      </dgm:prSet>
      <dgm:spPr/>
      <dgm:t>
        <a:bodyPr/>
        <a:lstStyle/>
        <a:p>
          <a:endParaRPr lang="fr-FR"/>
        </a:p>
      </dgm:t>
    </dgm:pt>
    <dgm:pt modelId="{2CE06EFE-644E-438D-9FA0-BE7A5F739C9A}" type="pres">
      <dgm:prSet presAssocID="{285BE900-8EDC-43DA-9B6C-EE89C57C8DFC}" presName="horzTwo" presStyleCnt="0"/>
      <dgm:spPr/>
    </dgm:pt>
    <dgm:pt modelId="{FB9D1D29-E7C4-4DE5-B3D1-163897233B2D}" type="pres">
      <dgm:prSet presAssocID="{054B17F8-F2CE-47CB-9E31-50E9B913C10B}" presName="sibSpaceOne" presStyleCnt="0"/>
      <dgm:spPr/>
    </dgm:pt>
    <dgm:pt modelId="{F4646462-70D6-4F5C-BC43-3448C5AF7517}" type="pres">
      <dgm:prSet presAssocID="{D0866C7E-6D58-4F7D-99EC-0B336BD5B4D5}" presName="vertOne" presStyleCnt="0"/>
      <dgm:spPr/>
    </dgm:pt>
    <dgm:pt modelId="{86037FE8-8DBE-4E79-A4CC-936580032721}" type="pres">
      <dgm:prSet presAssocID="{D0866C7E-6D58-4F7D-99EC-0B336BD5B4D5}" presName="txOne" presStyleLbl="node0" presStyleIdx="1" presStyleCnt="4" custScaleX="2000000" custScaleY="202968" custLinFactX="-661190" custLinFactY="63806" custLinFactNeighborX="-700000" custLinFactNeighborY="100000">
        <dgm:presLayoutVars>
          <dgm:chPref val="3"/>
        </dgm:presLayoutVars>
      </dgm:prSet>
      <dgm:spPr/>
    </dgm:pt>
    <dgm:pt modelId="{EB93CE32-F4AB-4816-A73D-87A8E7877AAA}" type="pres">
      <dgm:prSet presAssocID="{D0866C7E-6D58-4F7D-99EC-0B336BD5B4D5}" presName="horzOne" presStyleCnt="0"/>
      <dgm:spPr/>
    </dgm:pt>
    <dgm:pt modelId="{ECC26EA3-F2B0-4FD9-B05A-1AC98719468B}" type="pres">
      <dgm:prSet presAssocID="{B7605DF6-77D6-4050-8055-1B79B353C551}" presName="sibSpaceOne" presStyleCnt="0"/>
      <dgm:spPr/>
    </dgm:pt>
    <dgm:pt modelId="{4C62681A-F422-4474-ACCF-A0C1529AB079}" type="pres">
      <dgm:prSet presAssocID="{38649A33-1516-4D5C-9669-A5E6195F979C}" presName="vertOne" presStyleCnt="0"/>
      <dgm:spPr/>
    </dgm:pt>
    <dgm:pt modelId="{13E02B55-6759-4787-9D05-FA8634BD4E18}" type="pres">
      <dgm:prSet presAssocID="{38649A33-1516-4D5C-9669-A5E6195F979C}" presName="txOne" presStyleLbl="node0" presStyleIdx="2" presStyleCnt="4" custScaleX="2000000" custScaleY="327745" custLinFactX="600000" custLinFactNeighborX="611001" custLinFactNeighborY="4254">
        <dgm:presLayoutVars>
          <dgm:chPref val="3"/>
        </dgm:presLayoutVars>
      </dgm:prSet>
      <dgm:spPr/>
    </dgm:pt>
    <dgm:pt modelId="{32934530-053D-4591-A041-F68BE120D700}" type="pres">
      <dgm:prSet presAssocID="{38649A33-1516-4D5C-9669-A5E6195F979C}" presName="horzOne" presStyleCnt="0"/>
      <dgm:spPr/>
    </dgm:pt>
    <dgm:pt modelId="{DFD21C2E-47D3-4A4E-B6CD-25F22EC03FD1}" type="pres">
      <dgm:prSet presAssocID="{ED01D293-9AC0-4139-8E7A-7EF6E67592C9}" presName="sibSpaceOne" presStyleCnt="0"/>
      <dgm:spPr/>
    </dgm:pt>
    <dgm:pt modelId="{CD4756A5-4988-4FBF-B059-5738AC04C875}" type="pres">
      <dgm:prSet presAssocID="{7D4E216D-FE43-4142-96C9-299CDE80EDB6}" presName="vertOne" presStyleCnt="0"/>
      <dgm:spPr/>
    </dgm:pt>
    <dgm:pt modelId="{41E37DE3-F98E-489F-B92A-5CBAC653CE6A}" type="pres">
      <dgm:prSet presAssocID="{7D4E216D-FE43-4142-96C9-299CDE80EDB6}" presName="txOne" presStyleLbl="node0" presStyleIdx="3" presStyleCnt="4" custScaleX="2000000" custScaleY="270864" custLinFactX="-1587381" custLinFactNeighborX="-1600000" custLinFactNeighborY="54181">
        <dgm:presLayoutVars>
          <dgm:chPref val="3"/>
        </dgm:presLayoutVars>
      </dgm:prSet>
      <dgm:spPr/>
    </dgm:pt>
    <dgm:pt modelId="{71BBBCAA-56DA-4991-9B89-6D349162E6C7}" type="pres">
      <dgm:prSet presAssocID="{7D4E216D-FE43-4142-96C9-299CDE80EDB6}" presName="horzOne" presStyleCnt="0"/>
      <dgm:spPr/>
    </dgm:pt>
  </dgm:ptLst>
  <dgm:cxnLst>
    <dgm:cxn modelId="{2649EC2D-B84C-4272-B96B-48B51FCDDFD9}" type="presOf" srcId="{38649A33-1516-4D5C-9669-A5E6195F979C}" destId="{13E02B55-6759-4787-9D05-FA8634BD4E18}" srcOrd="0" destOrd="0" presId="urn:microsoft.com/office/officeart/2005/8/layout/hierarchy4"/>
    <dgm:cxn modelId="{9559CCFC-6D78-4F56-BB15-99529CF04D66}" type="presOf" srcId="{4F993A20-80E3-4F55-93BC-E9FB26E740D1}" destId="{0947B3A3-3C37-4611-9574-4BC74BCEB06F}" srcOrd="0" destOrd="0" presId="urn:microsoft.com/office/officeart/2005/8/layout/hierarchy4"/>
    <dgm:cxn modelId="{264F0AAA-7002-460B-9E89-E81EB8325FC8}" srcId="{3D3E34D7-8A15-4D63-B6BF-D8796F6C798A}" destId="{7D4E216D-FE43-4142-96C9-299CDE80EDB6}" srcOrd="3" destOrd="0" parTransId="{16D67133-45F5-4FD8-B8A3-A6F04D2D7200}" sibTransId="{31A68E02-1AC5-4951-B759-CF22F888486D}"/>
    <dgm:cxn modelId="{73F5106C-B4FA-4353-A59C-B8F1456972C4}" srcId="{3D3E34D7-8A15-4D63-B6BF-D8796F6C798A}" destId="{38649A33-1516-4D5C-9669-A5E6195F979C}" srcOrd="2" destOrd="0" parTransId="{7E5501E9-27DC-4593-9876-F753A3D5CAAE}" sibTransId="{ED01D293-9AC0-4139-8E7A-7EF6E67592C9}"/>
    <dgm:cxn modelId="{7E7D0372-BC66-447F-A83D-CC2E233749BF}" type="presOf" srcId="{D0866C7E-6D58-4F7D-99EC-0B336BD5B4D5}" destId="{86037FE8-8DBE-4E79-A4CC-936580032721}" srcOrd="0" destOrd="0" presId="urn:microsoft.com/office/officeart/2005/8/layout/hierarchy4"/>
    <dgm:cxn modelId="{2BD36D58-172D-4D43-902B-31C2AE2B2763}" srcId="{015C9F06-AEC5-4ABF-B0AB-F081E53666CF}" destId="{4F993A20-80E3-4F55-93BC-E9FB26E740D1}" srcOrd="0" destOrd="0" parTransId="{2CE67C1F-B6A1-4FB0-A4F5-86024A99AAF4}" sibTransId="{ECE310C9-A50A-4E8E-9DF6-FA730805A0E2}"/>
    <dgm:cxn modelId="{CC4A5D93-3039-4993-A9C4-7CC68D039793}" srcId="{3D3E34D7-8A15-4D63-B6BF-D8796F6C798A}" destId="{015C9F06-AEC5-4ABF-B0AB-F081E53666CF}" srcOrd="0" destOrd="0" parTransId="{285DA13D-521A-4306-935D-246EEF9A1F08}" sibTransId="{054B17F8-F2CE-47CB-9E31-50E9B913C10B}"/>
    <dgm:cxn modelId="{82A9E03A-E749-4316-9A68-B42D3FA6BBFC}" type="presOf" srcId="{3D3E34D7-8A15-4D63-B6BF-D8796F6C798A}" destId="{12611751-049C-4DA8-92CF-C3676A4080EE}" srcOrd="0" destOrd="0" presId="urn:microsoft.com/office/officeart/2005/8/layout/hierarchy4"/>
    <dgm:cxn modelId="{8849606D-2CE4-4AFF-AA69-3A2795E211E6}" type="presOf" srcId="{015C9F06-AEC5-4ABF-B0AB-F081E53666CF}" destId="{42113296-2359-492F-8508-07512D7A11FC}" srcOrd="0" destOrd="0" presId="urn:microsoft.com/office/officeart/2005/8/layout/hierarchy4"/>
    <dgm:cxn modelId="{734E46EA-AEF2-4302-9AE8-F111E5547C58}" srcId="{3D3E34D7-8A15-4D63-B6BF-D8796F6C798A}" destId="{D0866C7E-6D58-4F7D-99EC-0B336BD5B4D5}" srcOrd="1" destOrd="0" parTransId="{922F5E99-DB12-408C-A0BD-A28DA67FB6BB}" sibTransId="{B7605DF6-77D6-4050-8055-1B79B353C551}"/>
    <dgm:cxn modelId="{FB40973A-FCDE-4EE6-8494-DA40FFFA0B70}" type="presOf" srcId="{7D4E216D-FE43-4142-96C9-299CDE80EDB6}" destId="{41E37DE3-F98E-489F-B92A-5CBAC653CE6A}" srcOrd="0" destOrd="0" presId="urn:microsoft.com/office/officeart/2005/8/layout/hierarchy4"/>
    <dgm:cxn modelId="{B406C7DA-0D88-4599-870F-7B1122576AD7}" type="presOf" srcId="{285BE900-8EDC-43DA-9B6C-EE89C57C8DFC}" destId="{98414A5D-7929-4804-A35E-2E01B8AE97DC}" srcOrd="0" destOrd="0" presId="urn:microsoft.com/office/officeart/2005/8/layout/hierarchy4"/>
    <dgm:cxn modelId="{31CCD814-9CC8-45D2-B68B-09F7545F5D53}" srcId="{015C9F06-AEC5-4ABF-B0AB-F081E53666CF}" destId="{285BE900-8EDC-43DA-9B6C-EE89C57C8DFC}" srcOrd="1" destOrd="0" parTransId="{B03490FB-6078-4717-AB0C-BE0BACF16EA3}" sibTransId="{CC7FB158-51B8-495D-948F-437CE0FE4EE8}"/>
    <dgm:cxn modelId="{78C002DF-1819-46EE-9501-89232D56DA19}" type="presParOf" srcId="{12611751-049C-4DA8-92CF-C3676A4080EE}" destId="{29874FF1-B9CA-4894-BEBC-78EE7C666BBE}" srcOrd="0" destOrd="0" presId="urn:microsoft.com/office/officeart/2005/8/layout/hierarchy4"/>
    <dgm:cxn modelId="{E697D0DE-0FF4-436D-BBCE-749691353414}" type="presParOf" srcId="{29874FF1-B9CA-4894-BEBC-78EE7C666BBE}" destId="{42113296-2359-492F-8508-07512D7A11FC}" srcOrd="0" destOrd="0" presId="urn:microsoft.com/office/officeart/2005/8/layout/hierarchy4"/>
    <dgm:cxn modelId="{AD2068B2-26FC-43A1-B791-C29105AB89FC}" type="presParOf" srcId="{29874FF1-B9CA-4894-BEBC-78EE7C666BBE}" destId="{5A586B17-F9FD-4566-9BD3-B3DAE6DC3955}" srcOrd="1" destOrd="0" presId="urn:microsoft.com/office/officeart/2005/8/layout/hierarchy4"/>
    <dgm:cxn modelId="{C77A3F29-370B-48EC-83DA-0FF551004A73}" type="presParOf" srcId="{29874FF1-B9CA-4894-BEBC-78EE7C666BBE}" destId="{1B136745-F3B3-4534-9DFB-A5B13161BFD2}" srcOrd="2" destOrd="0" presId="urn:microsoft.com/office/officeart/2005/8/layout/hierarchy4"/>
    <dgm:cxn modelId="{171DA51E-CAA9-4B6B-83EC-3CF94087E0AB}" type="presParOf" srcId="{1B136745-F3B3-4534-9DFB-A5B13161BFD2}" destId="{433B555A-51DC-4DB1-BD25-7C410ED27E64}" srcOrd="0" destOrd="0" presId="urn:microsoft.com/office/officeart/2005/8/layout/hierarchy4"/>
    <dgm:cxn modelId="{57187BF5-DAE1-462C-96C5-D74F6CB7B385}" type="presParOf" srcId="{433B555A-51DC-4DB1-BD25-7C410ED27E64}" destId="{0947B3A3-3C37-4611-9574-4BC74BCEB06F}" srcOrd="0" destOrd="0" presId="urn:microsoft.com/office/officeart/2005/8/layout/hierarchy4"/>
    <dgm:cxn modelId="{4199918D-3D17-4D43-8E7E-E6FCF6D03C97}" type="presParOf" srcId="{433B555A-51DC-4DB1-BD25-7C410ED27E64}" destId="{69AB30B6-48B7-4A94-92DD-CF2626DA55C8}" srcOrd="1" destOrd="0" presId="urn:microsoft.com/office/officeart/2005/8/layout/hierarchy4"/>
    <dgm:cxn modelId="{6C05B677-ABDE-46E4-AF55-B4E3640D917E}" type="presParOf" srcId="{1B136745-F3B3-4534-9DFB-A5B13161BFD2}" destId="{258DBB1F-2C35-4FEA-9E49-21505EF5F9F5}" srcOrd="1" destOrd="0" presId="urn:microsoft.com/office/officeart/2005/8/layout/hierarchy4"/>
    <dgm:cxn modelId="{3DB7A445-C8EA-4C23-ADF8-1A55C6F759F2}" type="presParOf" srcId="{1B136745-F3B3-4534-9DFB-A5B13161BFD2}" destId="{E6300682-A752-4752-9E23-666E9AF19AD6}" srcOrd="2" destOrd="0" presId="urn:microsoft.com/office/officeart/2005/8/layout/hierarchy4"/>
    <dgm:cxn modelId="{717993C5-B941-495A-9BC3-510E2119888B}" type="presParOf" srcId="{E6300682-A752-4752-9E23-666E9AF19AD6}" destId="{98414A5D-7929-4804-A35E-2E01B8AE97DC}" srcOrd="0" destOrd="0" presId="urn:microsoft.com/office/officeart/2005/8/layout/hierarchy4"/>
    <dgm:cxn modelId="{2AD918DF-0284-45C8-9826-FDCAC1359B58}" type="presParOf" srcId="{E6300682-A752-4752-9E23-666E9AF19AD6}" destId="{2CE06EFE-644E-438D-9FA0-BE7A5F739C9A}" srcOrd="1" destOrd="0" presId="urn:microsoft.com/office/officeart/2005/8/layout/hierarchy4"/>
    <dgm:cxn modelId="{7BC782D5-343B-4F8E-B31C-86414E87D928}" type="presParOf" srcId="{12611751-049C-4DA8-92CF-C3676A4080EE}" destId="{FB9D1D29-E7C4-4DE5-B3D1-163897233B2D}" srcOrd="1" destOrd="0" presId="urn:microsoft.com/office/officeart/2005/8/layout/hierarchy4"/>
    <dgm:cxn modelId="{CE996394-E485-4426-BDE6-4501AEACF016}" type="presParOf" srcId="{12611751-049C-4DA8-92CF-C3676A4080EE}" destId="{F4646462-70D6-4F5C-BC43-3448C5AF7517}" srcOrd="2" destOrd="0" presId="urn:microsoft.com/office/officeart/2005/8/layout/hierarchy4"/>
    <dgm:cxn modelId="{0D256746-4824-45C7-BF11-5C6A7ADF4A33}" type="presParOf" srcId="{F4646462-70D6-4F5C-BC43-3448C5AF7517}" destId="{86037FE8-8DBE-4E79-A4CC-936580032721}" srcOrd="0" destOrd="0" presId="urn:microsoft.com/office/officeart/2005/8/layout/hierarchy4"/>
    <dgm:cxn modelId="{D6D11B3B-ABE6-4FD4-9172-F15F564718CF}" type="presParOf" srcId="{F4646462-70D6-4F5C-BC43-3448C5AF7517}" destId="{EB93CE32-F4AB-4816-A73D-87A8E7877AAA}" srcOrd="1" destOrd="0" presId="urn:microsoft.com/office/officeart/2005/8/layout/hierarchy4"/>
    <dgm:cxn modelId="{E5ECD979-2916-42C3-BF49-517FDB5CE6D8}" type="presParOf" srcId="{12611751-049C-4DA8-92CF-C3676A4080EE}" destId="{ECC26EA3-F2B0-4FD9-B05A-1AC98719468B}" srcOrd="3" destOrd="0" presId="urn:microsoft.com/office/officeart/2005/8/layout/hierarchy4"/>
    <dgm:cxn modelId="{82543025-A9EC-40DB-92E2-33ECCB2D49A8}" type="presParOf" srcId="{12611751-049C-4DA8-92CF-C3676A4080EE}" destId="{4C62681A-F422-4474-ACCF-A0C1529AB079}" srcOrd="4" destOrd="0" presId="urn:microsoft.com/office/officeart/2005/8/layout/hierarchy4"/>
    <dgm:cxn modelId="{4D6E526C-133A-45AC-A9D7-80577EFD930E}" type="presParOf" srcId="{4C62681A-F422-4474-ACCF-A0C1529AB079}" destId="{13E02B55-6759-4787-9D05-FA8634BD4E18}" srcOrd="0" destOrd="0" presId="urn:microsoft.com/office/officeart/2005/8/layout/hierarchy4"/>
    <dgm:cxn modelId="{EEAD4E38-8A92-48BC-9C11-A21CBD80DCF0}" type="presParOf" srcId="{4C62681A-F422-4474-ACCF-A0C1529AB079}" destId="{32934530-053D-4591-A041-F68BE120D700}" srcOrd="1" destOrd="0" presId="urn:microsoft.com/office/officeart/2005/8/layout/hierarchy4"/>
    <dgm:cxn modelId="{590ED8EB-26D7-41D9-813B-153A6C377DB5}" type="presParOf" srcId="{12611751-049C-4DA8-92CF-C3676A4080EE}" destId="{DFD21C2E-47D3-4A4E-B6CD-25F22EC03FD1}" srcOrd="5" destOrd="0" presId="urn:microsoft.com/office/officeart/2005/8/layout/hierarchy4"/>
    <dgm:cxn modelId="{AA42456F-52E8-4E33-BC15-2AE49B8C4A31}" type="presParOf" srcId="{12611751-049C-4DA8-92CF-C3676A4080EE}" destId="{CD4756A5-4988-4FBF-B059-5738AC04C875}" srcOrd="6" destOrd="0" presId="urn:microsoft.com/office/officeart/2005/8/layout/hierarchy4"/>
    <dgm:cxn modelId="{C483CB88-E3C9-4A9C-A93F-39E47E0B1611}" type="presParOf" srcId="{CD4756A5-4988-4FBF-B059-5738AC04C875}" destId="{41E37DE3-F98E-489F-B92A-5CBAC653CE6A}" srcOrd="0" destOrd="0" presId="urn:microsoft.com/office/officeart/2005/8/layout/hierarchy4"/>
    <dgm:cxn modelId="{8DBC93AB-36D0-4EB4-96D2-D17B53B4A4E2}" type="presParOf" srcId="{CD4756A5-4988-4FBF-B059-5738AC04C875}" destId="{71BBBCAA-56DA-4991-9B89-6D349162E6C7}"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39A0804-5A48-4A5C-BBE3-4B36A647E79B}" type="datetimeFigureOut">
              <a:rPr lang="fr-FR" smtClean="0"/>
              <a:pPr/>
              <a:t>06/01/2015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CEBC41-725F-422B-9BB0-192C18E448D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A0804-5A48-4A5C-BBE3-4B36A647E79B}" type="datetimeFigureOut">
              <a:rPr lang="fr-FR" smtClean="0"/>
              <a:pPr/>
              <a:t>06/01/2015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EBC41-725F-422B-9BB0-192C18E448D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hyperlink" Target="http://elibrary.worldbank.org/action/doSearch?ContribStored=Cunningham,+W" TargetMode="External"/><Relationship Id="rId2" Type="http://schemas.openxmlformats.org/officeDocument/2006/relationships/hyperlink" Target="http://elibrary.worldbank.org/action/doSearch?ContribStored=Chaaban,+J"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2285992"/>
            <a:ext cx="8072494" cy="1214446"/>
          </a:xfrm>
        </p:spPr>
        <p:txBody>
          <a:bodyPr>
            <a:normAutofit fontScale="90000"/>
          </a:bodyPr>
          <a:lstStyle/>
          <a:p>
            <a:r>
              <a:rPr lang="en-US" b="1" dirty="0" smtClean="0">
                <a:solidFill>
                  <a:schemeClr val="accent1"/>
                </a:solidFill>
                <a:latin typeface="Times New Roman" pitchFamily="18" charset="0"/>
                <a:cs typeface="Times New Roman" pitchFamily="18" charset="0"/>
              </a:rPr>
              <a:t>AU CAMPAIGN TO END CHILD MARRIAGE IN AFRICA</a:t>
            </a:r>
            <a:r>
              <a:rPr lang="en-US" b="1" dirty="0" smtClean="0">
                <a:latin typeface="Arial" pitchFamily="34" charset="0"/>
                <a:cs typeface="Arial" pitchFamily="34" charset="0"/>
              </a:rPr>
              <a:t/>
            </a:r>
            <a:br>
              <a:rPr lang="en-US" b="1" dirty="0" smtClean="0">
                <a:latin typeface="Arial" pitchFamily="34" charset="0"/>
                <a:cs typeface="Arial" pitchFamily="34" charset="0"/>
              </a:rPr>
            </a:br>
            <a:endParaRPr lang="fr-FR" dirty="0"/>
          </a:p>
        </p:txBody>
      </p:sp>
      <p:pic>
        <p:nvPicPr>
          <p:cNvPr id="4" name="Content Placeholder 5" descr="logo"/>
          <p:cNvPicPr>
            <a:picLocks noChangeAspect="1" noChangeArrowheads="1"/>
          </p:cNvPicPr>
          <p:nvPr/>
        </p:nvPicPr>
        <p:blipFill>
          <a:blip r:embed="rId2" cstate="print"/>
          <a:srcRect/>
          <a:stretch>
            <a:fillRect/>
          </a:stretch>
        </p:blipFill>
        <p:spPr>
          <a:xfrm>
            <a:off x="142844" y="142852"/>
            <a:ext cx="2500330" cy="1828800"/>
          </a:xfrm>
          <a:prstGeom prst="rect">
            <a:avLst/>
          </a:prstGeom>
          <a:noFill/>
          <a:ln/>
        </p:spPr>
      </p:pic>
      <p:pic>
        <p:nvPicPr>
          <p:cNvPr id="5" name="Picture 4" descr="AMENDED LOGO END-CHILD-MARRIAGE-NOW.jpg"/>
          <p:cNvPicPr/>
          <p:nvPr/>
        </p:nvPicPr>
        <p:blipFill>
          <a:blip r:embed="rId3" cstate="print"/>
          <a:stretch>
            <a:fillRect/>
          </a:stretch>
        </p:blipFill>
        <p:spPr>
          <a:xfrm>
            <a:off x="1428728" y="3429000"/>
            <a:ext cx="6500858" cy="30718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14423"/>
            <a:ext cx="7772400" cy="2386028"/>
          </a:xfrm>
        </p:spPr>
        <p:txBody>
          <a:bodyPr>
            <a:normAutofit/>
          </a:bodyPr>
          <a:lstStyle/>
          <a:p>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3" name="Sous-titre 2"/>
          <p:cNvSpPr>
            <a:spLocks noGrp="1"/>
          </p:cNvSpPr>
          <p:nvPr>
            <p:ph type="subTitle" idx="1"/>
          </p:nvPr>
        </p:nvSpPr>
        <p:spPr>
          <a:xfrm>
            <a:off x="1071538" y="4714884"/>
            <a:ext cx="6400800" cy="1500198"/>
          </a:xfrm>
        </p:spPr>
        <p:txBody>
          <a:bodyPr>
            <a:normAutofit/>
          </a:bodyPr>
          <a:lstStyle/>
          <a:p>
            <a:r>
              <a:rPr lang="en-US" sz="4000" b="1" i="1" dirty="0" smtClean="0">
                <a:solidFill>
                  <a:srgbClr val="00B050"/>
                </a:solidFill>
              </a:rPr>
              <a:t>AU Campaign to End Child     Marriage</a:t>
            </a:r>
            <a:endParaRPr lang="fr-FR" sz="4000" b="1" i="1" dirty="0">
              <a:solidFill>
                <a:srgbClr val="00B050"/>
              </a:solidFill>
            </a:endParaRPr>
          </a:p>
        </p:txBody>
      </p:sp>
      <p:pic>
        <p:nvPicPr>
          <p:cNvPr id="4" name="Picture 4" descr="AMENDED LOGO END-CHILD-MARRIAGE-NOW.jpg"/>
          <p:cNvPicPr/>
          <p:nvPr/>
        </p:nvPicPr>
        <p:blipFill>
          <a:blip r:embed="rId2" cstate="print"/>
          <a:stretch>
            <a:fillRect/>
          </a:stretch>
        </p:blipFill>
        <p:spPr>
          <a:xfrm>
            <a:off x="0" y="121874"/>
            <a:ext cx="9144000" cy="437869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214422"/>
            <a:ext cx="7915276" cy="4929222"/>
          </a:xfrm>
        </p:spPr>
        <p:txBody>
          <a:bodyPr>
            <a:normAutofit fontScale="90000"/>
          </a:bodyPr>
          <a:lstStyle/>
          <a:p>
            <a:pPr algn="l"/>
            <a:r>
              <a:rPr lang="en-US" sz="3600" dirty="0" smtClean="0">
                <a:latin typeface="Times New Roman" pitchFamily="18" charset="0"/>
                <a:cs typeface="Times New Roman" pitchFamily="18" charset="0"/>
              </a:rPr>
              <a:t>Child marriage as mentioned is a human rights violation has been included in a number of legal instruments at the continental and international levels.  The African Charter on the Rights and Welfare of the Child (ACRWC) defines a child as a person under the age of 18 years, and the African Youth Charter defines a minor as a person between the ages of 15-17. Also international instruments such as CEDAW, CRC, Universal Declaration of Human Rights</a:t>
            </a:r>
            <a:r>
              <a:rPr lang="en-US" dirty="0" smtClean="0"/>
              <a:t/>
            </a:r>
            <a:br>
              <a:rPr lang="en-US" dirty="0" smtClean="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6500826" cy="6357958"/>
          </a:xfrm>
        </p:spPr>
        <p:txBody>
          <a:bodyPr>
            <a:normAutofit fontScale="92500" lnSpcReduction="20000"/>
          </a:bodyPr>
          <a:lstStyle/>
          <a:p>
            <a:pPr>
              <a:buNone/>
            </a:pPr>
            <a:r>
              <a:rPr lang="en-US" dirty="0" smtClean="0">
                <a:latin typeface="Arial" pitchFamily="34" charset="0"/>
                <a:cs typeface="Arial" pitchFamily="34" charset="0"/>
              </a:rPr>
              <a:t>    </a:t>
            </a:r>
          </a:p>
          <a:p>
            <a:pPr>
              <a:buNone/>
            </a:pPr>
            <a:r>
              <a:rPr lang="en-US" dirty="0" smtClean="0">
                <a:latin typeface="Arial" pitchFamily="34" charset="0"/>
                <a:cs typeface="Arial" pitchFamily="34" charset="0"/>
              </a:rPr>
              <a:t> The </a:t>
            </a:r>
            <a:r>
              <a:rPr lang="en-US" sz="3900" b="1" dirty="0" smtClean="0">
                <a:solidFill>
                  <a:srgbClr val="FFC000"/>
                </a:solidFill>
                <a:latin typeface="Arial" pitchFamily="34" charset="0"/>
                <a:cs typeface="Arial" pitchFamily="34" charset="0"/>
              </a:rPr>
              <a:t>AU</a:t>
            </a:r>
            <a:r>
              <a:rPr lang="en-US" dirty="0" smtClean="0">
                <a:latin typeface="Arial" pitchFamily="34" charset="0"/>
                <a:cs typeface="Arial" pitchFamily="34" charset="0"/>
              </a:rPr>
              <a:t> specifically promotes </a:t>
            </a:r>
            <a:r>
              <a:rPr lang="en-US" dirty="0" smtClean="0">
                <a:latin typeface="Arial" pitchFamily="34" charset="0"/>
                <a:cs typeface="Arial" pitchFamily="34" charset="0"/>
              </a:rPr>
              <a:t>policies  related </a:t>
            </a:r>
            <a:r>
              <a:rPr lang="en-US" dirty="0" smtClean="0">
                <a:latin typeface="Arial" pitchFamily="34" charset="0"/>
                <a:cs typeface="Arial" pitchFamily="34" charset="0"/>
              </a:rPr>
              <a:t>to young peoples’ rights and is mandated by its various instruments with a </a:t>
            </a: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bearing </a:t>
            </a:r>
            <a:r>
              <a:rPr lang="en-US" dirty="0" smtClean="0">
                <a:latin typeface="Arial" pitchFamily="34" charset="0"/>
                <a:cs typeface="Arial" pitchFamily="34" charset="0"/>
              </a:rPr>
              <a:t>on the rights of children </a:t>
            </a:r>
            <a:r>
              <a:rPr lang="en-US" dirty="0" smtClean="0">
                <a:latin typeface="Arial" pitchFamily="34" charset="0"/>
                <a:cs typeface="Arial" pitchFamily="34" charset="0"/>
              </a:rPr>
              <a:t>and youth </a:t>
            </a:r>
            <a:r>
              <a:rPr lang="en-US" dirty="0" smtClean="0">
                <a:latin typeface="Arial" pitchFamily="34" charset="0"/>
                <a:cs typeface="Arial" pitchFamily="34" charset="0"/>
              </a:rPr>
              <a:t>to </a:t>
            </a:r>
            <a:r>
              <a:rPr lang="en-US" dirty="0" smtClean="0">
                <a:latin typeface="Arial" pitchFamily="34" charset="0"/>
                <a:cs typeface="Arial" pitchFamily="34" charset="0"/>
              </a:rPr>
              <a:t>promote </a:t>
            </a:r>
            <a:r>
              <a:rPr lang="en-US" dirty="0" smtClean="0">
                <a:latin typeface="Arial" pitchFamily="34" charset="0"/>
                <a:cs typeface="Arial" pitchFamily="34" charset="0"/>
              </a:rPr>
              <a:t>common </a:t>
            </a:r>
            <a:r>
              <a:rPr lang="en-US" dirty="0" smtClean="0">
                <a:latin typeface="Arial" pitchFamily="34" charset="0"/>
                <a:cs typeface="Arial" pitchFamily="34" charset="0"/>
              </a:rPr>
              <a:t>standards . </a:t>
            </a: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by supporting </a:t>
            </a:r>
            <a:r>
              <a:rPr lang="en-US" dirty="0" smtClean="0">
                <a:latin typeface="Arial" pitchFamily="34" charset="0"/>
                <a:cs typeface="Arial" pitchFamily="34" charset="0"/>
              </a:rPr>
              <a:t>adaptation</a:t>
            </a:r>
          </a:p>
          <a:p>
            <a:pPr>
              <a:buNone/>
            </a:pPr>
            <a:r>
              <a:rPr lang="en-US" dirty="0" smtClean="0">
                <a:latin typeface="Arial" pitchFamily="34" charset="0"/>
                <a:cs typeface="Arial" pitchFamily="34" charset="0"/>
              </a:rPr>
              <a:t>   and implementation </a:t>
            </a:r>
            <a:r>
              <a:rPr lang="en-US" dirty="0" smtClean="0">
                <a:latin typeface="Arial" pitchFamily="34" charset="0"/>
                <a:cs typeface="Arial" pitchFamily="34" charset="0"/>
              </a:rPr>
              <a:t>of </a:t>
            </a:r>
            <a:r>
              <a:rPr lang="en-US" dirty="0" smtClean="0">
                <a:latin typeface="Arial" pitchFamily="34" charset="0"/>
                <a:cs typeface="Arial" pitchFamily="34" charset="0"/>
              </a:rPr>
              <a:t>the instruments </a:t>
            </a:r>
            <a:r>
              <a:rPr lang="en-US" dirty="0" smtClean="0">
                <a:latin typeface="Arial" pitchFamily="34" charset="0"/>
                <a:cs typeface="Arial" pitchFamily="34" charset="0"/>
              </a:rPr>
              <a:t>at regional and national level and monitoring of implementation progress by Member States and ensuring accountability. </a:t>
            </a:r>
          </a:p>
          <a:p>
            <a:pPr>
              <a:buNone/>
            </a:pPr>
            <a:endParaRPr lang="fr-FR" dirty="0"/>
          </a:p>
        </p:txBody>
      </p:sp>
      <p:pic>
        <p:nvPicPr>
          <p:cNvPr id="1026" name="Picture 2" descr="C:\Users\asus\Downloads\Logo_of_the_African_Union-2-8603f.jpg"/>
          <p:cNvPicPr>
            <a:picLocks noChangeAspect="1" noChangeArrowheads="1"/>
          </p:cNvPicPr>
          <p:nvPr/>
        </p:nvPicPr>
        <p:blipFill>
          <a:blip r:embed="rId2"/>
          <a:srcRect/>
          <a:stretch>
            <a:fillRect/>
          </a:stretch>
        </p:blipFill>
        <p:spPr bwMode="auto">
          <a:xfrm>
            <a:off x="6357950" y="0"/>
            <a:ext cx="4214815"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0800000" flipV="1">
            <a:off x="428596" y="571480"/>
            <a:ext cx="8258204" cy="2714644"/>
          </a:xfrm>
        </p:spPr>
        <p:txBody>
          <a:bodyPr>
            <a:normAutofit fontScale="90000"/>
          </a:bodyPr>
          <a:lstStyle/>
          <a:p>
            <a:pPr algn="l"/>
            <a:r>
              <a:rPr lang="en-US" b="1" i="1" u="sng" dirty="0" smtClean="0">
                <a:solidFill>
                  <a:srgbClr val="00B050"/>
                </a:solidFill>
                <a:latin typeface="Times New Roman" pitchFamily="18" charset="0"/>
                <a:cs typeface="Times New Roman" pitchFamily="18" charset="0"/>
              </a:rPr>
              <a:t>The AU campaign </a:t>
            </a:r>
            <a:r>
              <a:rPr lang="en-US" sz="3600" b="1" dirty="0" smtClean="0">
                <a:latin typeface="Times New Roman" pitchFamily="18" charset="0"/>
                <a:cs typeface="Times New Roman" pitchFamily="18" charset="0"/>
              </a:rPr>
              <a:t>will initially run for two </a:t>
            </a:r>
            <a:r>
              <a:rPr lang="en-US" sz="3600" b="1" dirty="0" smtClean="0">
                <a:latin typeface="Times New Roman" pitchFamily="18" charset="0"/>
                <a:cs typeface="Times New Roman" pitchFamily="18" charset="0"/>
              </a:rPr>
              <a:t>years</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Building </a:t>
            </a:r>
            <a:r>
              <a:rPr lang="en-US" sz="3600" b="1" dirty="0" smtClean="0">
                <a:latin typeface="Times New Roman" pitchFamily="18" charset="0"/>
                <a:cs typeface="Times New Roman" pitchFamily="18" charset="0"/>
              </a:rPr>
              <a:t>on already existing activities  and work by the above partners in ending child </a:t>
            </a:r>
            <a:r>
              <a:rPr lang="en-US" sz="3600" b="1" dirty="0" smtClean="0">
                <a:latin typeface="Times New Roman" pitchFamily="18" charset="0"/>
                <a:cs typeface="Times New Roman" pitchFamily="18" charset="0"/>
              </a:rPr>
              <a:t>marriage . </a:t>
            </a:r>
            <a:br>
              <a:rPr lang="en-US" sz="3600" b="1" dirty="0" smtClean="0">
                <a:latin typeface="Times New Roman" pitchFamily="18" charset="0"/>
                <a:cs typeface="Times New Roman" pitchFamily="18" charset="0"/>
              </a:rPr>
            </a:br>
            <a:endParaRPr lang="fr-FR" sz="3600" b="1" dirty="0">
              <a:latin typeface="Times New Roman" pitchFamily="18" charset="0"/>
              <a:cs typeface="Times New Roman" pitchFamily="18" charset="0"/>
            </a:endParaRPr>
          </a:p>
        </p:txBody>
      </p:sp>
      <p:graphicFrame>
        <p:nvGraphicFramePr>
          <p:cNvPr id="5" name="Diagramme 4"/>
          <p:cNvGraphicFramePr/>
          <p:nvPr/>
        </p:nvGraphicFramePr>
        <p:xfrm>
          <a:off x="1357290" y="3071810"/>
          <a:ext cx="7072362" cy="3000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pPr lvl="0">
              <a:buNone/>
            </a:pPr>
            <a:r>
              <a:rPr lang="en-US" sz="2400" b="1" dirty="0" smtClean="0">
                <a:latin typeface="Times New Roman" pitchFamily="18" charset="0"/>
                <a:cs typeface="Times New Roman" pitchFamily="18" charset="0"/>
              </a:rPr>
              <a:t>Given the socio-economic and cultural context within </a:t>
            </a:r>
            <a:r>
              <a:rPr lang="en-US" sz="2400" b="1" dirty="0" smtClean="0">
                <a:latin typeface="Times New Roman" pitchFamily="18" charset="0"/>
                <a:cs typeface="Times New Roman" pitchFamily="18" charset="0"/>
              </a:rPr>
              <a:t>which child </a:t>
            </a:r>
            <a:r>
              <a:rPr lang="en-US" sz="2400" b="1" dirty="0" smtClean="0">
                <a:latin typeface="Times New Roman" pitchFamily="18" charset="0"/>
                <a:cs typeface="Times New Roman" pitchFamily="18" charset="0"/>
              </a:rPr>
              <a:t>marriage occurs,  the project will aim </a:t>
            </a:r>
            <a:r>
              <a:rPr lang="en-US" sz="2400" b="1" dirty="0" smtClean="0">
                <a:latin typeface="Times New Roman" pitchFamily="18" charset="0"/>
                <a:cs typeface="Times New Roman" pitchFamily="18" charset="0"/>
              </a:rPr>
              <a:t>at :  </a:t>
            </a:r>
          </a:p>
          <a:p>
            <a:pPr lvl="0">
              <a:buNone/>
            </a:pPr>
            <a:endParaRPr lang="en-US" dirty="0" smtClean="0">
              <a:solidFill>
                <a:schemeClr val="tx1">
                  <a:lumMod val="95000"/>
                  <a:lumOff val="5000"/>
                </a:schemeClr>
              </a:solidFill>
              <a:latin typeface="Times New Roman" pitchFamily="18" charset="0"/>
              <a:cs typeface="Times New Roman" pitchFamily="18" charset="0"/>
            </a:endParaRPr>
          </a:p>
        </p:txBody>
      </p:sp>
      <p:graphicFrame>
        <p:nvGraphicFramePr>
          <p:cNvPr id="7" name="Diagramme 6"/>
          <p:cNvGraphicFramePr/>
          <p:nvPr/>
        </p:nvGraphicFramePr>
        <p:xfrm>
          <a:off x="0" y="1500174"/>
          <a:ext cx="8786842" cy="5357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57167"/>
            <a:ext cx="7772400" cy="1143007"/>
          </a:xfrm>
        </p:spPr>
        <p:txBody>
          <a:bodyPr>
            <a:noAutofit/>
          </a:bodyPr>
          <a:lstStyle/>
          <a:p>
            <a:r>
              <a:rPr lang="en-GB" sz="2400" b="1" i="1" dirty="0" smtClean="0">
                <a:solidFill>
                  <a:srgbClr val="00B050"/>
                </a:solidFill>
                <a:latin typeface="Times New Roman" pitchFamily="18" charset="0"/>
                <a:cs typeface="Times New Roman" pitchFamily="18" charset="0"/>
              </a:rPr>
              <a:t>The overall expected outcome will be: </a:t>
            </a:r>
            <a:r>
              <a:rPr lang="en-US" sz="2400" b="1" i="1" dirty="0" smtClean="0">
                <a:solidFill>
                  <a:srgbClr val="00B050"/>
                </a:solidFill>
                <a:latin typeface="Times New Roman" pitchFamily="18" charset="0"/>
                <a:cs typeface="Times New Roman" pitchFamily="18" charset="0"/>
              </a:rPr>
              <a:t/>
            </a:r>
            <a:br>
              <a:rPr lang="en-US" sz="2400" b="1" i="1" dirty="0" smtClean="0">
                <a:solidFill>
                  <a:srgbClr val="00B050"/>
                </a:solidFill>
                <a:latin typeface="Times New Roman" pitchFamily="18" charset="0"/>
                <a:cs typeface="Times New Roman" pitchFamily="18" charset="0"/>
              </a:rPr>
            </a:br>
            <a:r>
              <a:rPr lang="en-US" sz="2400" b="1" i="1" dirty="0" smtClean="0">
                <a:solidFill>
                  <a:srgbClr val="00B050"/>
                </a:solidFill>
                <a:latin typeface="Times New Roman" pitchFamily="18" charset="0"/>
                <a:cs typeface="Times New Roman" pitchFamily="18" charset="0"/>
              </a:rPr>
              <a:t>The end of child marriage in Africa accelerated </a:t>
            </a:r>
            <a:br>
              <a:rPr lang="en-US" sz="2400" b="1" i="1" dirty="0" smtClean="0">
                <a:solidFill>
                  <a:srgbClr val="00B050"/>
                </a:solidFill>
                <a:latin typeface="Times New Roman" pitchFamily="18" charset="0"/>
                <a:cs typeface="Times New Roman" pitchFamily="18" charset="0"/>
              </a:rPr>
            </a:br>
            <a:endParaRPr lang="fr-FR" sz="2400" b="1" i="1" dirty="0">
              <a:solidFill>
                <a:srgbClr val="00B050"/>
              </a:solidFill>
              <a:latin typeface="Times New Roman" pitchFamily="18" charset="0"/>
              <a:cs typeface="Times New Roman" pitchFamily="18" charset="0"/>
            </a:endParaRPr>
          </a:p>
        </p:txBody>
      </p:sp>
      <p:sp>
        <p:nvSpPr>
          <p:cNvPr id="3" name="Sous-titre 2"/>
          <p:cNvSpPr>
            <a:spLocks noGrp="1"/>
          </p:cNvSpPr>
          <p:nvPr>
            <p:ph type="subTitle" idx="1"/>
          </p:nvPr>
        </p:nvSpPr>
        <p:spPr>
          <a:xfrm>
            <a:off x="1000100" y="1571612"/>
            <a:ext cx="8143900" cy="4643470"/>
          </a:xfrm>
        </p:spPr>
        <p:txBody>
          <a:bodyPr>
            <a:normAutofit fontScale="70000" lnSpcReduction="20000"/>
          </a:bodyPr>
          <a:lstStyle/>
          <a:p>
            <a:pPr algn="l"/>
            <a:r>
              <a:rPr lang="en-US" b="1" dirty="0" smtClean="0">
                <a:solidFill>
                  <a:schemeClr val="tx1"/>
                </a:solidFill>
                <a:latin typeface="Times New Roman" pitchFamily="18" charset="0"/>
                <a:cs typeface="Times New Roman" pitchFamily="18" charset="0"/>
              </a:rPr>
              <a:t>The main results </a:t>
            </a:r>
            <a:r>
              <a:rPr lang="en-US" b="1" dirty="0" smtClean="0">
                <a:solidFill>
                  <a:schemeClr val="tx1"/>
                </a:solidFill>
                <a:latin typeface="Times New Roman" pitchFamily="18" charset="0"/>
                <a:cs typeface="Times New Roman" pitchFamily="18" charset="0"/>
              </a:rPr>
              <a:t>are:</a:t>
            </a:r>
          </a:p>
          <a:p>
            <a:pPr algn="l"/>
            <a:r>
              <a:rPr lang="en-US" dirty="0" smtClean="0">
                <a:latin typeface="Arial" pitchFamily="34" charset="0"/>
                <a:cs typeface="Arial" pitchFamily="34" charset="0"/>
              </a:rPr>
              <a:t> </a:t>
            </a:r>
            <a:r>
              <a:rPr lang="en-US" dirty="0" smtClean="0">
                <a:latin typeface="Arial" pitchFamily="34" charset="0"/>
                <a:cs typeface="Arial" pitchFamily="34" charset="0"/>
              </a:rPr>
              <a:t> </a:t>
            </a:r>
          </a:p>
          <a:p>
            <a:pPr algn="l"/>
            <a:r>
              <a:rPr lang="en-GB" b="1" dirty="0" smtClean="0">
                <a:solidFill>
                  <a:schemeClr val="tx1"/>
                </a:solidFill>
                <a:latin typeface="Times New Roman" pitchFamily="18" charset="0"/>
                <a:cs typeface="Times New Roman" pitchFamily="18" charset="0"/>
              </a:rPr>
              <a:t>  Demonstrated </a:t>
            </a:r>
            <a:r>
              <a:rPr lang="en-GB" b="1" dirty="0" smtClean="0">
                <a:solidFill>
                  <a:schemeClr val="tx1"/>
                </a:solidFill>
                <a:latin typeface="Times New Roman" pitchFamily="18" charset="0"/>
                <a:cs typeface="Times New Roman" pitchFamily="18" charset="0"/>
              </a:rPr>
              <a:t>reduction in the rate of child marriage by end of 2015, particularly in countries where the campaign to end child marriage has been launched. </a:t>
            </a:r>
            <a:endParaRPr lang="en-US" b="1" dirty="0" smtClean="0">
              <a:solidFill>
                <a:schemeClr val="tx1"/>
              </a:solidFill>
              <a:latin typeface="Times New Roman" pitchFamily="18" charset="0"/>
              <a:cs typeface="Times New Roman" pitchFamily="18" charset="0"/>
            </a:endParaRPr>
          </a:p>
          <a:p>
            <a:pPr lvl="0"/>
            <a:endParaRPr lang="en-GB" b="1" dirty="0" smtClean="0">
              <a:solidFill>
                <a:schemeClr val="tx1"/>
              </a:solidFill>
              <a:latin typeface="Times New Roman" pitchFamily="18" charset="0"/>
              <a:cs typeface="Times New Roman" pitchFamily="18" charset="0"/>
            </a:endParaRPr>
          </a:p>
          <a:p>
            <a:pPr lvl="0"/>
            <a:r>
              <a:rPr lang="en-GB" b="1" dirty="0" smtClean="0">
                <a:solidFill>
                  <a:schemeClr val="tx1"/>
                </a:solidFill>
                <a:latin typeface="Times New Roman" pitchFamily="18" charset="0"/>
                <a:cs typeface="Times New Roman" pitchFamily="18" charset="0"/>
              </a:rPr>
              <a:t>Increased </a:t>
            </a:r>
            <a:r>
              <a:rPr lang="en-GB" b="1" dirty="0" smtClean="0">
                <a:solidFill>
                  <a:schemeClr val="tx1"/>
                </a:solidFill>
                <a:latin typeface="Times New Roman" pitchFamily="18" charset="0"/>
                <a:cs typeface="Times New Roman" pitchFamily="18" charset="0"/>
              </a:rPr>
              <a:t>numbers of countries that review</a:t>
            </a:r>
            <a:r>
              <a:rPr lang="en-US" b="1" dirty="0" smtClean="0">
                <a:solidFill>
                  <a:schemeClr val="tx1"/>
                </a:solidFill>
                <a:latin typeface="Times New Roman" pitchFamily="18" charset="0"/>
                <a:cs typeface="Times New Roman" pitchFamily="18" charset="0"/>
              </a:rPr>
              <a:t>, enact, and enforce the necessary legislation in line with regional and international regarding child marriage.</a:t>
            </a:r>
          </a:p>
          <a:p>
            <a:pPr lvl="0"/>
            <a:endParaRPr lang="en-GB" b="1" dirty="0" smtClean="0">
              <a:solidFill>
                <a:schemeClr val="tx1"/>
              </a:solidFill>
              <a:latin typeface="Times New Roman" pitchFamily="18" charset="0"/>
              <a:cs typeface="Times New Roman" pitchFamily="18" charset="0"/>
            </a:endParaRPr>
          </a:p>
          <a:p>
            <a:pPr lvl="0"/>
            <a:r>
              <a:rPr lang="en-GB" b="1" dirty="0" smtClean="0">
                <a:solidFill>
                  <a:schemeClr val="tx1"/>
                </a:solidFill>
                <a:latin typeface="Times New Roman" pitchFamily="18" charset="0"/>
                <a:cs typeface="Times New Roman" pitchFamily="18" charset="0"/>
              </a:rPr>
              <a:t>   Increased </a:t>
            </a:r>
            <a:r>
              <a:rPr lang="en-GB" b="1" dirty="0" smtClean="0">
                <a:solidFill>
                  <a:schemeClr val="tx1"/>
                </a:solidFill>
                <a:latin typeface="Times New Roman" pitchFamily="18" charset="0"/>
                <a:cs typeface="Times New Roman" pitchFamily="18" charset="0"/>
              </a:rPr>
              <a:t>percentage of adolescents with access to sexual and reproductive health services particularly in countries where the campaign to end child marriage has been launched. </a:t>
            </a:r>
            <a:endParaRPr lang="en-US" b="1" dirty="0" smtClean="0">
              <a:solidFill>
                <a:schemeClr val="tx1"/>
              </a:solidFill>
              <a:latin typeface="Times New Roman" pitchFamily="18" charset="0"/>
              <a:cs typeface="Times New Roman" pitchFamily="18" charset="0"/>
            </a:endParaRPr>
          </a:p>
          <a:p>
            <a:endParaRPr lang="fr-FR" dirty="0"/>
          </a:p>
        </p:txBody>
      </p:sp>
      <p:sp>
        <p:nvSpPr>
          <p:cNvPr id="7" name="Flèche droite 6"/>
          <p:cNvSpPr/>
          <p:nvPr/>
        </p:nvSpPr>
        <p:spPr>
          <a:xfrm>
            <a:off x="0" y="2143116"/>
            <a:ext cx="1071538" cy="571504"/>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0" y="3286124"/>
            <a:ext cx="1000100" cy="642942"/>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0" y="4500570"/>
            <a:ext cx="1285852" cy="71438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70000" lnSpcReduction="20000"/>
          </a:bodyPr>
          <a:lstStyle/>
          <a:p>
            <a:pPr marL="0" indent="0" algn="ctr">
              <a:buNone/>
            </a:pPr>
            <a:r>
              <a:rPr lang="en-US" sz="3600" b="1" u="sng" dirty="0" smtClean="0">
                <a:solidFill>
                  <a:srgbClr val="00B050"/>
                </a:solidFill>
                <a:latin typeface="Arial" pitchFamily="34" charset="0"/>
                <a:cs typeface="Arial" pitchFamily="34" charset="0"/>
              </a:rPr>
              <a:t>Follow-up Activities  after the country launches</a:t>
            </a:r>
            <a:r>
              <a:rPr lang="en-US" sz="3600" b="1" u="sng" dirty="0" smtClean="0">
                <a:solidFill>
                  <a:srgbClr val="00B050"/>
                </a:solidFill>
                <a:latin typeface="Arial" pitchFamily="34" charset="0"/>
                <a:cs typeface="Arial" pitchFamily="34" charset="0"/>
              </a:rPr>
              <a:t>:</a:t>
            </a:r>
          </a:p>
          <a:p>
            <a:pPr marL="0" indent="0">
              <a:buNone/>
            </a:pPr>
            <a:endParaRPr lang="en-US" u="sng" dirty="0" smtClean="0">
              <a:latin typeface="Arial" pitchFamily="34" charset="0"/>
              <a:cs typeface="Arial" pitchFamily="34" charset="0"/>
            </a:endParaRPr>
          </a:p>
          <a:p>
            <a:pPr lvl="0"/>
            <a:r>
              <a:rPr lang="en-ZA" b="1" dirty="0" smtClean="0">
                <a:latin typeface="Arial" pitchFamily="34" charset="0"/>
                <a:cs typeface="Arial" pitchFamily="34" charset="0"/>
              </a:rPr>
              <a:t>Capacity building and training workshops on child marriage for Member States  at regional level</a:t>
            </a:r>
            <a:endParaRPr lang="en-US" b="1" dirty="0" smtClean="0">
              <a:latin typeface="Arial" pitchFamily="34" charset="0"/>
              <a:cs typeface="Arial" pitchFamily="34" charset="0"/>
            </a:endParaRPr>
          </a:p>
          <a:p>
            <a:pPr marL="0" indent="0">
              <a:buNone/>
            </a:pPr>
            <a:endParaRPr lang="en-US" b="1" dirty="0" smtClean="0">
              <a:latin typeface="Arial" pitchFamily="34" charset="0"/>
              <a:cs typeface="Arial" pitchFamily="34" charset="0"/>
            </a:endParaRPr>
          </a:p>
          <a:p>
            <a:pPr lvl="0"/>
            <a:r>
              <a:rPr lang="en-ZA" b="1" dirty="0" smtClean="0">
                <a:latin typeface="Arial" pitchFamily="34" charset="0"/>
                <a:cs typeface="Arial" pitchFamily="34" charset="0"/>
              </a:rPr>
              <a:t>Prepare and disseminate M&amp;E Framework for reporting on progress in campaign and programme of  child marriage nationally</a:t>
            </a:r>
            <a:endParaRPr lang="en-US" b="1" dirty="0" smtClean="0">
              <a:latin typeface="Arial" pitchFamily="34" charset="0"/>
              <a:cs typeface="Arial" pitchFamily="34" charset="0"/>
            </a:endParaRPr>
          </a:p>
          <a:p>
            <a:pPr marL="0" indent="0"/>
            <a:r>
              <a:rPr lang="en-ZA" b="1" dirty="0" smtClean="0">
                <a:latin typeface="Arial" pitchFamily="34" charset="0"/>
                <a:cs typeface="Arial" pitchFamily="34" charset="0"/>
              </a:rPr>
              <a:t> </a:t>
            </a:r>
            <a:endParaRPr lang="en-US" b="1" dirty="0" smtClean="0">
              <a:latin typeface="Arial" pitchFamily="34" charset="0"/>
              <a:cs typeface="Arial" pitchFamily="34" charset="0"/>
            </a:endParaRPr>
          </a:p>
          <a:p>
            <a:pPr lvl="0"/>
            <a:r>
              <a:rPr lang="en-ZA" b="1" dirty="0" smtClean="0">
                <a:latin typeface="Arial" pitchFamily="34" charset="0"/>
                <a:cs typeface="Arial" pitchFamily="34" charset="0"/>
              </a:rPr>
              <a:t>Hold at least 3  impact assessment  workshops- end of 2015, 2016 and 2017 on progress , challenges and success at national level of AU Campaign</a:t>
            </a:r>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r>
              <a:rPr lang="en-ZA" b="1" dirty="0" smtClean="0">
                <a:latin typeface="Arial" pitchFamily="34" charset="0"/>
                <a:cs typeface="Arial" pitchFamily="34" charset="0"/>
              </a:rPr>
              <a:t>Hold a side event during the AU Summit- January 2015  on child marriage-</a:t>
            </a:r>
            <a:endParaRPr lang="en-US" b="1" u="sng" dirty="0" smtClean="0">
              <a:latin typeface="Arial" pitchFamily="34" charset="0"/>
              <a:cs typeface="Arial" pitchFamily="34" charset="0"/>
            </a:endParaRP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6057"/>
            <a:ext cx="8229600" cy="2286017"/>
          </a:xfrm>
        </p:spPr>
        <p:txBody>
          <a:bodyPr>
            <a:normAutofit fontScale="92500" lnSpcReduction="10000"/>
          </a:bodyPr>
          <a:lstStyle/>
          <a:p>
            <a:pPr>
              <a:buNone/>
            </a:pPr>
            <a:endParaRPr lang="fr-FR" dirty="0" smtClean="0"/>
          </a:p>
          <a:p>
            <a:pPr>
              <a:buNone/>
            </a:pPr>
            <a:endParaRPr lang="fr-FR" dirty="0" smtClean="0"/>
          </a:p>
          <a:p>
            <a:pPr>
              <a:buNone/>
            </a:pPr>
            <a:endParaRPr lang="fr-FR" dirty="0" smtClean="0"/>
          </a:p>
          <a:p>
            <a:pPr>
              <a:buNone/>
            </a:pPr>
            <a:r>
              <a:rPr lang="en-US"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rPr>
              <a:t>Thank you for kind attention </a:t>
            </a:r>
            <a:endParaRPr lang="fr-FR"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buNone/>
            </a:pPr>
            <a:endParaRPr lang="fr-FR" dirty="0" smtClean="0"/>
          </a:p>
          <a:p>
            <a:endParaRPr lang="en-US" dirty="0" smtClean="0"/>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14744" y="571480"/>
            <a:ext cx="5429256" cy="3028971"/>
          </a:xfrm>
        </p:spPr>
        <p:txBody>
          <a:bodyPr>
            <a:normAutofit/>
          </a:bodyPr>
          <a:lstStyle/>
          <a:p>
            <a:r>
              <a:rPr lang="en-US" sz="2700" b="1" dirty="0" smtClean="0">
                <a:solidFill>
                  <a:schemeClr val="tx1"/>
                </a:solidFill>
                <a:latin typeface="Arial" pitchFamily="34" charset="0"/>
                <a:cs typeface="Arial" pitchFamily="34" charset="0"/>
              </a:rPr>
              <a:t> </a:t>
            </a:r>
            <a:r>
              <a:rPr lang="en-US" sz="2700" b="1" dirty="0" smtClean="0">
                <a:solidFill>
                  <a:srgbClr val="C00000"/>
                </a:solidFill>
                <a:latin typeface="Arial" pitchFamily="34" charset="0"/>
                <a:cs typeface="Arial" pitchFamily="34" charset="0"/>
              </a:rPr>
              <a:t>“We must do away with child marriage. Girls who end up as brides at a tender age are coerced into having children while they are children </a:t>
            </a:r>
            <a:r>
              <a:rPr lang="en-US" sz="2800" b="1" dirty="0" smtClean="0">
                <a:solidFill>
                  <a:srgbClr val="C00000"/>
                </a:solidFill>
                <a:latin typeface="Arial" pitchFamily="34" charset="0"/>
                <a:cs typeface="Arial" pitchFamily="34" charset="0"/>
              </a:rPr>
              <a:t>themselves.”</a:t>
            </a:r>
            <a:endParaRPr lang="fr-FR" sz="2800" dirty="0">
              <a:solidFill>
                <a:srgbClr val="C00000"/>
              </a:solidFill>
            </a:endParaRPr>
          </a:p>
        </p:txBody>
      </p:sp>
      <p:sp>
        <p:nvSpPr>
          <p:cNvPr id="3" name="Sous-titre 2"/>
          <p:cNvSpPr>
            <a:spLocks noGrp="1"/>
          </p:cNvSpPr>
          <p:nvPr>
            <p:ph type="subTitle" idx="1"/>
          </p:nvPr>
        </p:nvSpPr>
        <p:spPr>
          <a:xfrm>
            <a:off x="3500430" y="5072074"/>
            <a:ext cx="5643570" cy="1428760"/>
          </a:xfrm>
        </p:spPr>
        <p:txBody>
          <a:bodyPr>
            <a:normAutofit fontScale="70000" lnSpcReduction="20000"/>
          </a:bodyPr>
          <a:lstStyle/>
          <a:p>
            <a:r>
              <a:rPr lang="en-US" b="1" i="1" dirty="0" smtClean="0">
                <a:solidFill>
                  <a:schemeClr val="tx1"/>
                </a:solidFill>
                <a:latin typeface="Arial" pitchFamily="34" charset="0"/>
                <a:cs typeface="Arial" pitchFamily="34" charset="0"/>
              </a:rPr>
              <a:t>Dr. </a:t>
            </a:r>
            <a:r>
              <a:rPr lang="en-US" b="1" i="1" dirty="0" err="1" smtClean="0">
                <a:solidFill>
                  <a:schemeClr val="tx1"/>
                </a:solidFill>
                <a:latin typeface="Arial" pitchFamily="34" charset="0"/>
                <a:cs typeface="Arial" pitchFamily="34" charset="0"/>
              </a:rPr>
              <a:t>Nkosazana</a:t>
            </a:r>
            <a:r>
              <a:rPr lang="en-US" b="1" i="1" dirty="0" smtClean="0">
                <a:solidFill>
                  <a:schemeClr val="tx1"/>
                </a:solidFill>
                <a:latin typeface="Arial" pitchFamily="34" charset="0"/>
                <a:cs typeface="Arial" pitchFamily="34" charset="0"/>
              </a:rPr>
              <a:t> </a:t>
            </a:r>
            <a:r>
              <a:rPr lang="en-US" b="1" i="1" dirty="0" err="1" smtClean="0">
                <a:solidFill>
                  <a:schemeClr val="tx1"/>
                </a:solidFill>
                <a:latin typeface="Arial" pitchFamily="34" charset="0"/>
                <a:cs typeface="Arial" pitchFamily="34" charset="0"/>
              </a:rPr>
              <a:t>Dlamini-Zuma</a:t>
            </a:r>
            <a:r>
              <a:rPr lang="en-US" b="1" i="1" dirty="0" smtClean="0">
                <a:solidFill>
                  <a:schemeClr val="tx1"/>
                </a:solidFill>
                <a:latin typeface="Arial" pitchFamily="34" charset="0"/>
                <a:cs typeface="Arial" pitchFamily="34" charset="0"/>
              </a:rPr>
              <a:t>, Chairperson, AUC at the International Conference on Family Planning, Addis Ababa, November 2013</a:t>
            </a:r>
            <a:endParaRPr lang="fr-FR" dirty="0"/>
          </a:p>
        </p:txBody>
      </p:sp>
      <p:pic>
        <p:nvPicPr>
          <p:cNvPr id="4" name="Image 3" descr="Nkosazana-Dlamini-Zuma.jpg"/>
          <p:cNvPicPr>
            <a:picLocks noChangeAspect="1"/>
          </p:cNvPicPr>
          <p:nvPr/>
        </p:nvPicPr>
        <p:blipFill>
          <a:blip r:embed="rId2"/>
          <a:stretch>
            <a:fillRect/>
          </a:stretch>
        </p:blipFill>
        <p:spPr>
          <a:xfrm>
            <a:off x="0" y="0"/>
            <a:ext cx="3786182"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71481"/>
            <a:ext cx="7772400" cy="1500197"/>
          </a:xfrm>
        </p:spPr>
        <p:txBody>
          <a:bodyPr>
            <a:normAutofit/>
          </a:bodyPr>
          <a:lstStyle/>
          <a:p>
            <a:r>
              <a:rPr lang="en-US" b="1" u="sng" dirty="0" smtClean="0">
                <a:solidFill>
                  <a:srgbClr val="00B050"/>
                </a:solidFill>
                <a:latin typeface="Aharoni" pitchFamily="2" charset="-79"/>
                <a:cs typeface="Aharoni" pitchFamily="2" charset="-79"/>
              </a:rPr>
              <a:t>BACKGROUND</a:t>
            </a:r>
            <a:r>
              <a:rPr lang="fr-FR" b="1" u="sng" dirty="0" smtClean="0">
                <a:solidFill>
                  <a:srgbClr val="00B050"/>
                </a:solidFill>
                <a:latin typeface="Aharoni" pitchFamily="2" charset="-79"/>
                <a:cs typeface="Aharoni" pitchFamily="2" charset="-79"/>
              </a:rPr>
              <a:t/>
            </a:r>
            <a:br>
              <a:rPr lang="fr-FR" b="1" u="sng" dirty="0" smtClean="0">
                <a:solidFill>
                  <a:srgbClr val="00B050"/>
                </a:solidFill>
                <a:latin typeface="Aharoni" pitchFamily="2" charset="-79"/>
                <a:cs typeface="Aharoni" pitchFamily="2" charset="-79"/>
              </a:rPr>
            </a:br>
            <a:endParaRPr lang="fr-FR" dirty="0"/>
          </a:p>
        </p:txBody>
      </p:sp>
      <p:sp>
        <p:nvSpPr>
          <p:cNvPr id="3" name="Sous-titre 2"/>
          <p:cNvSpPr>
            <a:spLocks noGrp="1"/>
          </p:cNvSpPr>
          <p:nvPr>
            <p:ph type="subTitle" idx="1"/>
          </p:nvPr>
        </p:nvSpPr>
        <p:spPr>
          <a:xfrm>
            <a:off x="571472" y="2214554"/>
            <a:ext cx="8072494" cy="4071966"/>
          </a:xfrm>
        </p:spPr>
        <p:txBody>
          <a:bodyPr>
            <a:normAutofit fontScale="92500" lnSpcReduction="20000"/>
          </a:bodyPr>
          <a:lstStyle/>
          <a:p>
            <a:pPr algn="l"/>
            <a:r>
              <a:rPr lang="en-US" sz="3600" dirty="0" smtClean="0">
                <a:solidFill>
                  <a:srgbClr val="FF0000"/>
                </a:solidFill>
                <a:latin typeface="Arial Rounded MT Bold" pitchFamily="34" charset="0"/>
              </a:rPr>
              <a:t>Child marriage </a:t>
            </a:r>
            <a:br>
              <a:rPr lang="en-US" sz="3600" dirty="0" smtClean="0">
                <a:solidFill>
                  <a:srgbClr val="FF0000"/>
                </a:solidFill>
                <a:latin typeface="Arial Rounded MT Bold" pitchFamily="34" charset="0"/>
              </a:rPr>
            </a:br>
            <a:r>
              <a:rPr lang="en-US" dirty="0" smtClean="0">
                <a:solidFill>
                  <a:schemeClr val="tx1"/>
                </a:solidFill>
                <a:latin typeface="Arial Rounded MT Bold" pitchFamily="34" charset="0"/>
              </a:rPr>
              <a:t/>
            </a:r>
            <a:br>
              <a:rPr lang="en-US" dirty="0" smtClean="0">
                <a:solidFill>
                  <a:schemeClr val="tx1"/>
                </a:solidFill>
                <a:latin typeface="Arial Rounded MT Bold" pitchFamily="34" charset="0"/>
              </a:rPr>
            </a:br>
            <a:r>
              <a:rPr lang="en-US" dirty="0" smtClean="0">
                <a:solidFill>
                  <a:schemeClr val="tx1"/>
                </a:solidFill>
                <a:latin typeface="Arial Rounded MT Bold" pitchFamily="34" charset="0"/>
              </a:rPr>
              <a:t>defined as: a formal marriage or  informal union before age 18.</a:t>
            </a:r>
          </a:p>
          <a:p>
            <a:pPr algn="l"/>
            <a:r>
              <a:rPr lang="en-US" dirty="0" smtClean="0">
                <a:solidFill>
                  <a:schemeClr val="tx1"/>
                </a:solidFill>
                <a:latin typeface="Arial Rounded MT Bold" pitchFamily="34" charset="0"/>
              </a:rPr>
              <a:t> Or </a:t>
            </a:r>
            <a:r>
              <a:rPr lang="en-GB" dirty="0" smtClean="0">
                <a:solidFill>
                  <a:schemeClr val="tx1"/>
                </a:solidFill>
                <a:latin typeface="Arial Rounded MT Bold" pitchFamily="34" charset="0"/>
              </a:rPr>
              <a:t>“any marriage carried out below the  age of 18 years, before the girl is physically, physiologically, and psychologically ready to shoulder the  responsibilities of marriage and childbearing</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928670"/>
            <a:ext cx="7772400" cy="3429025"/>
          </a:xfrm>
        </p:spPr>
        <p:txBody>
          <a:bodyPr>
            <a:noAutofit/>
          </a:bodyPr>
          <a:lstStyle/>
          <a:p>
            <a:pPr algn="l"/>
            <a:r>
              <a:rPr lang="en-US" sz="2800" b="1" dirty="0" smtClean="0">
                <a:latin typeface="Times New Roman" pitchFamily="18" charset="0"/>
                <a:cs typeface="Times New Roman" pitchFamily="18" charset="0"/>
              </a:rPr>
              <a:t>      Child marriage has devastating  and long term effects ( health, education, psychological, emotional, mental etc.) on the life and the future of girls. </a:t>
            </a:r>
            <a:r>
              <a:rPr lang="en-GB" sz="2800" b="1" dirty="0" smtClean="0">
                <a:latin typeface="Times New Roman" pitchFamily="18" charset="0"/>
                <a:cs typeface="Times New Roman" pitchFamily="18" charset="0"/>
              </a:rPr>
              <a:t>It is a human rights, gender, health and culture, as well as a development issue. </a:t>
            </a:r>
            <a:r>
              <a:rPr lang="en-GB" sz="2800" dirty="0" smtClean="0">
                <a:latin typeface="Arial" pitchFamily="34" charset="0"/>
                <a:cs typeface="Arial" pitchFamily="34" charset="0"/>
              </a:rPr>
              <a:t/>
            </a:r>
            <a:br>
              <a:rPr lang="en-GB" sz="2800" dirty="0" smtClean="0">
                <a:latin typeface="Arial" pitchFamily="34" charset="0"/>
                <a:cs typeface="Arial" pitchFamily="34" charset="0"/>
              </a:rPr>
            </a:b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28737"/>
            <a:ext cx="7772400" cy="1643073"/>
          </a:xfrm>
        </p:spPr>
        <p:txBody>
          <a:bodyPr>
            <a:normAutofit fontScale="90000"/>
          </a:bodyPr>
          <a:lstStyle/>
          <a:p>
            <a:r>
              <a:rPr lang="en-US" b="1" u="sng" dirty="0" smtClean="0">
                <a:solidFill>
                  <a:srgbClr val="00B050"/>
                </a:solidFill>
              </a:rPr>
              <a:t> </a:t>
            </a:r>
            <a:r>
              <a:rPr lang="en-US" b="1" i="1" u="sng" dirty="0" smtClean="0">
                <a:solidFill>
                  <a:srgbClr val="00B050"/>
                </a:solidFill>
              </a:rPr>
              <a:t>Causes</a:t>
            </a:r>
            <a:r>
              <a:rPr lang="en-US" b="1" u="sng" dirty="0" smtClean="0">
                <a:solidFill>
                  <a:srgbClr val="00B050"/>
                </a:solidFill>
              </a:rPr>
              <a:t> and effects of Child Marriage in Africa</a:t>
            </a:r>
            <a:r>
              <a:rPr lang="fr-FR" b="1" u="sng" dirty="0" smtClean="0">
                <a:solidFill>
                  <a:srgbClr val="00B050"/>
                </a:solidFill>
              </a:rPr>
              <a:t/>
            </a:r>
            <a:br>
              <a:rPr lang="fr-FR" b="1" u="sng" dirty="0" smtClean="0">
                <a:solidFill>
                  <a:srgbClr val="00B050"/>
                </a:solidFill>
              </a:rPr>
            </a:br>
            <a:endParaRPr lang="fr-FR" dirty="0"/>
          </a:p>
        </p:txBody>
      </p:sp>
      <p:sp>
        <p:nvSpPr>
          <p:cNvPr id="3" name="Sous-titre 2"/>
          <p:cNvSpPr>
            <a:spLocks noGrp="1"/>
          </p:cNvSpPr>
          <p:nvPr>
            <p:ph type="subTitle" idx="1"/>
          </p:nvPr>
        </p:nvSpPr>
        <p:spPr>
          <a:xfrm>
            <a:off x="428596" y="2857496"/>
            <a:ext cx="8715404" cy="3571900"/>
          </a:xfrm>
        </p:spPr>
        <p:txBody>
          <a:bodyPr>
            <a:normAutofit fontScale="92500" lnSpcReduction="20000"/>
          </a:bodyPr>
          <a:lstStyle/>
          <a:p>
            <a:pPr algn="l"/>
            <a:r>
              <a:rPr lang="en-GB" b="1" u="sng" dirty="0" smtClean="0">
                <a:solidFill>
                  <a:srgbClr val="FF0000"/>
                </a:solidFill>
              </a:rPr>
              <a:t>Causes:</a:t>
            </a:r>
          </a:p>
          <a:p>
            <a:pPr algn="l"/>
            <a:r>
              <a:rPr lang="en-GB" sz="2000" b="1" dirty="0" smtClean="0">
                <a:solidFill>
                  <a:schemeClr val="tx1"/>
                </a:solidFill>
              </a:rPr>
              <a:t>Poverty </a:t>
            </a:r>
          </a:p>
          <a:p>
            <a:pPr algn="l"/>
            <a:r>
              <a:rPr lang="en-GB" sz="2000" b="1" dirty="0" smtClean="0">
                <a:solidFill>
                  <a:schemeClr val="tx1"/>
                </a:solidFill>
              </a:rPr>
              <a:t>Discriminatory Cultural and Religious Traditions</a:t>
            </a:r>
          </a:p>
          <a:p>
            <a:pPr algn="l"/>
            <a:r>
              <a:rPr lang="en-GB" sz="2000" b="1" dirty="0" smtClean="0">
                <a:solidFill>
                  <a:schemeClr val="tx1"/>
                </a:solidFill>
              </a:rPr>
              <a:t>lack of political engagement </a:t>
            </a:r>
          </a:p>
          <a:p>
            <a:pPr algn="l"/>
            <a:endParaRPr lang="en-GB" sz="2000" b="1" dirty="0" smtClean="0">
              <a:solidFill>
                <a:schemeClr val="tx1"/>
              </a:solidFill>
            </a:endParaRPr>
          </a:p>
          <a:p>
            <a:pPr algn="l"/>
            <a:r>
              <a:rPr lang="en-GB" sz="3500" b="1" u="sng" dirty="0" smtClean="0">
                <a:solidFill>
                  <a:srgbClr val="FF0000"/>
                </a:solidFill>
              </a:rPr>
              <a:t>Effects :</a:t>
            </a:r>
          </a:p>
          <a:p>
            <a:pPr algn="l"/>
            <a:r>
              <a:rPr lang="en-GB" sz="2000" b="1" dirty="0" smtClean="0">
                <a:solidFill>
                  <a:schemeClr val="tx1"/>
                </a:solidFill>
              </a:rPr>
              <a:t>poverty</a:t>
            </a:r>
          </a:p>
          <a:p>
            <a:pPr algn="l"/>
            <a:r>
              <a:rPr lang="en-GB" sz="2000" b="1" dirty="0" smtClean="0">
                <a:solidFill>
                  <a:schemeClr val="tx1"/>
                </a:solidFill>
              </a:rPr>
              <a:t>ignorance (lack of education)</a:t>
            </a:r>
          </a:p>
          <a:p>
            <a:pPr algn="l"/>
            <a:r>
              <a:rPr lang="en-GB" sz="2000" b="1" dirty="0" smtClean="0">
                <a:solidFill>
                  <a:schemeClr val="tx1"/>
                </a:solidFill>
              </a:rPr>
              <a:t>health problem</a:t>
            </a:r>
          </a:p>
          <a:p>
            <a:pPr algn="l"/>
            <a:r>
              <a:rPr lang="en-GB" sz="2000" b="1" dirty="0" smtClean="0">
                <a:solidFill>
                  <a:schemeClr val="tx1"/>
                </a:solidFill>
              </a:rPr>
              <a:t>human rights violation</a:t>
            </a:r>
          </a:p>
          <a:p>
            <a:pPr algn="l"/>
            <a:endParaRPr lang="fr-F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1214422"/>
            <a:ext cx="6400800" cy="4424378"/>
          </a:xfrm>
        </p:spPr>
        <p:txBody>
          <a:bodyPr/>
          <a:lstStyle/>
          <a:p>
            <a:endParaRPr lang="fr-FR" dirty="0"/>
          </a:p>
        </p:txBody>
      </p:sp>
      <p:graphicFrame>
        <p:nvGraphicFramePr>
          <p:cNvPr id="4" name="Diagramme 3"/>
          <p:cNvGraphicFramePr/>
          <p:nvPr/>
        </p:nvGraphicFramePr>
        <p:xfrm>
          <a:off x="1285852" y="357166"/>
          <a:ext cx="6929486"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38"/>
          <p:cNvGrpSpPr>
            <a:grpSpLocks/>
          </p:cNvGrpSpPr>
          <p:nvPr/>
        </p:nvGrpSpPr>
        <p:grpSpPr bwMode="auto">
          <a:xfrm>
            <a:off x="35" y="428604"/>
            <a:ext cx="8929674" cy="6429353"/>
            <a:chOff x="-2078" y="-10147"/>
            <a:chExt cx="82800" cy="61586"/>
          </a:xfrm>
        </p:grpSpPr>
        <p:sp>
          <p:nvSpPr>
            <p:cNvPr id="6" name="Flèche vers le bas 2"/>
            <p:cNvSpPr>
              <a:spLocks noChangeArrowheads="1"/>
            </p:cNvSpPr>
            <p:nvPr/>
          </p:nvSpPr>
          <p:spPr bwMode="auto">
            <a:xfrm>
              <a:off x="38991" y="1723"/>
              <a:ext cx="7949" cy="12765"/>
            </a:xfrm>
            <a:prstGeom prst="downArrow">
              <a:avLst>
                <a:gd name="adj1" fmla="val 50000"/>
                <a:gd name="adj2" fmla="val 50002"/>
              </a:avLst>
            </a:prstGeom>
            <a:gradFill rotWithShape="1">
              <a:gsLst>
                <a:gs pos="0">
                  <a:srgbClr val="71A6DB"/>
                </a:gs>
                <a:gs pos="50000">
                  <a:srgbClr val="559BDB"/>
                </a:gs>
                <a:gs pos="100000">
                  <a:srgbClr val="438AC9"/>
                </a:gs>
              </a:gsLst>
              <a:lin ang="5400000"/>
            </a:gradFill>
            <a:ln w="9525">
              <a:noFill/>
              <a:miter lim="800000"/>
              <a:headEnd/>
              <a:tailEnd/>
            </a:ln>
            <a:effectLst>
              <a:outerShdw dist="19050" dir="5400000" algn="ctr" rotWithShape="0">
                <a:srgbClr val="000000">
                  <a:alpha val="62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Perpetuating</a:t>
              </a:r>
              <a:endParaRPr kumimoji="0" lang="fr-FR" sz="14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Légende encadrée 1 3"/>
            <p:cNvSpPr>
              <a:spLocks/>
            </p:cNvSpPr>
            <p:nvPr/>
          </p:nvSpPr>
          <p:spPr bwMode="auto">
            <a:xfrm>
              <a:off x="62175" y="-10147"/>
              <a:ext cx="18547" cy="14370"/>
            </a:xfrm>
            <a:prstGeom prst="borderCallout1">
              <a:avLst>
                <a:gd name="adj1" fmla="val 18750"/>
                <a:gd name="adj2" fmla="val -8333"/>
                <a:gd name="adj3" fmla="val 77029"/>
                <a:gd name="adj4" fmla="val -69329"/>
              </a:avLst>
            </a:prstGeom>
            <a:solidFill>
              <a:srgbClr val="5B9BD5"/>
            </a:solidFill>
            <a:ln w="12700">
              <a:solidFill>
                <a:srgbClr val="41719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Parents </a:t>
              </a:r>
              <a:r>
                <a:rPr kumimoji="0" lang="fr-FR"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wants</a:t>
              </a: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 to </a:t>
              </a:r>
              <a:r>
                <a:rPr lang="fr-FR" b="1" dirty="0" err="1" smtClean="0">
                  <a:latin typeface="Calibri" pitchFamily="34" charset="0"/>
                  <a:ea typeface="Arial" pitchFamily="34" charset="0"/>
                  <a:cs typeface="Arial" pitchFamily="34" charset="0"/>
                </a:rPr>
                <a:t>get</a:t>
              </a:r>
              <a:r>
                <a:rPr lang="fr-FR" b="1" dirty="0" smtClean="0">
                  <a:latin typeface="Calibri" pitchFamily="34" charset="0"/>
                  <a:ea typeface="Arial" pitchFamily="34" charset="0"/>
                  <a:cs typeface="Arial" pitchFamily="34" charset="0"/>
                </a:rPr>
                <a:t> </a:t>
              </a:r>
              <a:r>
                <a:rPr lang="fr-FR" b="1" dirty="0" err="1" smtClean="0">
                  <a:latin typeface="Calibri" pitchFamily="34" charset="0"/>
                  <a:ea typeface="Arial" pitchFamily="34" charset="0"/>
                  <a:cs typeface="Arial" pitchFamily="34" charset="0"/>
                </a:rPr>
                <a:t>financial</a:t>
              </a:r>
              <a:r>
                <a:rPr lang="fr-FR" b="1" dirty="0" smtClean="0">
                  <a:latin typeface="Calibri" pitchFamily="34" charset="0"/>
                  <a:ea typeface="Arial" pitchFamily="34" charset="0"/>
                  <a:cs typeface="Arial" pitchFamily="34" charset="0"/>
                </a:rPr>
                <a:t> gain  in </a:t>
              </a:r>
              <a:r>
                <a:rPr lang="fr-FR" b="1" dirty="0" err="1" smtClean="0">
                  <a:latin typeface="Calibri" pitchFamily="34" charset="0"/>
                  <a:ea typeface="Arial" pitchFamily="34" charset="0"/>
                  <a:cs typeface="Arial" pitchFamily="34" charset="0"/>
                </a:rPr>
                <a:t>form</a:t>
              </a:r>
              <a:r>
                <a:rPr lang="fr-FR" b="1" dirty="0" smtClean="0">
                  <a:latin typeface="Calibri" pitchFamily="34" charset="0"/>
                  <a:ea typeface="Arial" pitchFamily="34" charset="0"/>
                  <a:cs typeface="Arial" pitchFamily="34" charset="0"/>
                </a:rPr>
                <a:t> of </a:t>
              </a:r>
              <a:r>
                <a:rPr lang="fr-FR" b="1" dirty="0" err="1" smtClean="0">
                  <a:latin typeface="Calibri" pitchFamily="34" charset="0"/>
                  <a:ea typeface="Arial" pitchFamily="34" charset="0"/>
                  <a:cs typeface="Arial" pitchFamily="34" charset="0"/>
                </a:rPr>
                <a:t>dowry</a:t>
              </a:r>
              <a:r>
                <a:rPr lang="fr-FR" b="1" dirty="0" smtClean="0">
                  <a:latin typeface="Calibri" pitchFamily="34" charset="0"/>
                  <a:ea typeface="Arial" pitchFamily="34" charset="0"/>
                  <a:cs typeface="Arial" pitchFamily="34" charset="0"/>
                </a:rPr>
                <a:t> </a:t>
              </a:r>
              <a:endPar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Daughter</a:t>
              </a: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 = </a:t>
              </a:r>
              <a:r>
                <a:rPr kumimoji="0" lang="fr-FR"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economic</a:t>
              </a: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fr-FR"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burden</a:t>
              </a: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Légende encadrée 1 4"/>
            <p:cNvSpPr>
              <a:spLocks/>
            </p:cNvSpPr>
            <p:nvPr/>
          </p:nvSpPr>
          <p:spPr bwMode="auto">
            <a:xfrm>
              <a:off x="61512" y="37069"/>
              <a:ext cx="19210" cy="14370"/>
            </a:xfrm>
            <a:prstGeom prst="borderCallout1">
              <a:avLst>
                <a:gd name="adj1" fmla="val 18750"/>
                <a:gd name="adj2" fmla="val -8333"/>
                <a:gd name="adj3" fmla="val -93540"/>
                <a:gd name="adj4" fmla="val -82445"/>
              </a:avLst>
            </a:prstGeom>
            <a:solidFill>
              <a:srgbClr val="5B9BD5"/>
            </a:solidFill>
            <a:ln w="12700">
              <a:solidFill>
                <a:srgbClr val="41719C"/>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Traditions;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protect</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daughter’s</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virginity</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and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chastity</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alliances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between</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fr-FR" sz="16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tribes</a:t>
              </a:r>
              <a:r>
                <a:rPr kumimoji="0" lang="fr-FR" sz="16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clans and villages</a:t>
              </a:r>
              <a:endParaRPr kumimoji="0" lang="fr-FR" sz="1600" b="1"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Flèche courbée vers le haut 5"/>
            <p:cNvSpPr>
              <a:spLocks noChangeArrowheads="1"/>
            </p:cNvSpPr>
            <p:nvPr/>
          </p:nvSpPr>
          <p:spPr bwMode="auto">
            <a:xfrm rot="8084868">
              <a:off x="16283" y="6098"/>
              <a:ext cx="10793" cy="4319"/>
            </a:xfrm>
            <a:prstGeom prst="curvedUpArrow">
              <a:avLst>
                <a:gd name="adj1" fmla="val 17678"/>
                <a:gd name="adj2" fmla="val 63122"/>
                <a:gd name="adj3" fmla="val 31634"/>
              </a:avLst>
            </a:prstGeom>
            <a:solidFill>
              <a:srgbClr val="5B9BD5"/>
            </a:solidFill>
            <a:ln w="12700">
              <a:solidFill>
                <a:srgbClr val="41719C"/>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0" name="Légende encadrée 1 6"/>
            <p:cNvSpPr>
              <a:spLocks/>
            </p:cNvSpPr>
            <p:nvPr/>
          </p:nvSpPr>
          <p:spPr bwMode="auto">
            <a:xfrm flipH="1">
              <a:off x="-2078" y="-9937"/>
              <a:ext cx="14269" cy="10739"/>
            </a:xfrm>
            <a:prstGeom prst="borderCallout1">
              <a:avLst>
                <a:gd name="adj1" fmla="val 18750"/>
                <a:gd name="adj2" fmla="val -8333"/>
                <a:gd name="adj3" fmla="val 144583"/>
                <a:gd name="adj4" fmla="val -103843"/>
              </a:avLst>
            </a:prstGeom>
            <a:solidFill>
              <a:srgbClr val="5B9BD5"/>
            </a:solidFill>
            <a:ln w="12700">
              <a:solidFill>
                <a:srgbClr val="41719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2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Failing</a:t>
              </a:r>
              <a:r>
                <a:rPr kumimoji="0" lang="fr-FR" sz="12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a:t>
              </a:r>
              <a:r>
                <a:rPr kumimoji="0" lang="fr-FR" sz="12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policies</a:t>
              </a:r>
              <a:r>
                <a:rPr kumimoji="0" lang="fr-FR" sz="12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 no infrastructure + </a:t>
              </a:r>
              <a:r>
                <a:rPr kumimoji="0" lang="fr-FR" sz="12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lack</a:t>
              </a:r>
              <a:r>
                <a:rPr kumimoji="0" lang="fr-FR" sz="1200" b="1" i="0" u="none" strike="noStrike" cap="none" normalizeH="0" baseline="0" dirty="0" smtClean="0">
                  <a:ln>
                    <a:noFill/>
                  </a:ln>
                  <a:solidFill>
                    <a:schemeClr val="tx1"/>
                  </a:solidFill>
                  <a:effectLst/>
                  <a:latin typeface="Calibri" pitchFamily="34" charset="0"/>
                  <a:ea typeface="Arial" pitchFamily="34" charset="0"/>
                  <a:cs typeface="Arial" pitchFamily="34" charset="0"/>
                </a:rPr>
                <a:t> of </a:t>
              </a:r>
              <a:r>
                <a:rPr kumimoji="0" lang="fr-FR" sz="1200"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mobilization</a:t>
              </a:r>
              <a:endParaRPr kumimoji="0" lang="fr-FR" sz="12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Légende encadrée 1 7"/>
            <p:cNvSpPr>
              <a:spLocks/>
            </p:cNvSpPr>
            <p:nvPr/>
          </p:nvSpPr>
          <p:spPr bwMode="auto">
            <a:xfrm flipH="1">
              <a:off x="862" y="40112"/>
              <a:ext cx="15607" cy="7906"/>
            </a:xfrm>
            <a:prstGeom prst="borderCallout1">
              <a:avLst>
                <a:gd name="adj1" fmla="val 18750"/>
                <a:gd name="adj2" fmla="val -8333"/>
                <a:gd name="adj3" fmla="val 54593"/>
                <a:gd name="adj4" fmla="val -133273"/>
              </a:avLst>
            </a:prstGeom>
            <a:solidFill>
              <a:srgbClr val="5B9BD5"/>
            </a:solidFill>
            <a:ln w="12700">
              <a:solidFill>
                <a:srgbClr val="41719C"/>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err="1" smtClean="0">
                  <a:ln>
                    <a:noFill/>
                  </a:ln>
                  <a:solidFill>
                    <a:schemeClr val="tx1"/>
                  </a:solidFill>
                  <a:effectLst/>
                  <a:latin typeface="Calibri" pitchFamily="34" charset="0"/>
                  <a:ea typeface="Arial" pitchFamily="34" charset="0"/>
                  <a:cs typeface="Arial" pitchFamily="34" charset="0"/>
                </a:rPr>
                <a:t>Policies</a:t>
              </a:r>
              <a:endPar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tx1"/>
                  </a:solidFill>
                  <a:effectLst/>
                  <a:latin typeface="Calibri" pitchFamily="34" charset="0"/>
                  <a:ea typeface="Arial" pitchFamily="34" charset="0"/>
                  <a:cs typeface="Arial" pitchFamily="34" charset="0"/>
                </a:rPr>
                <a:t>Law and codes</a:t>
              </a:r>
              <a:endParaRPr kumimoji="0" lang="fr-FR" b="1"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00042"/>
            <a:ext cx="9144000" cy="6143668"/>
          </a:xfrm>
        </p:spPr>
        <p:txBody>
          <a:bodyPr>
            <a:noAutofit/>
          </a:bodyPr>
          <a:lstStyle/>
          <a:p>
            <a:r>
              <a:rPr lang="en-US" sz="2400" dirty="0" smtClean="0">
                <a:latin typeface="Arial" pitchFamily="34" charset="0"/>
                <a:cs typeface="Arial" pitchFamily="34" charset="0"/>
              </a:rPr>
              <a:t>Limiting girls affects a country’s human capital</a:t>
            </a:r>
            <a:br>
              <a:rPr lang="en-US" sz="2400" dirty="0" smtClean="0">
                <a:latin typeface="Arial" pitchFamily="34" charset="0"/>
                <a:cs typeface="Arial" pitchFamily="34" charset="0"/>
              </a:rPr>
            </a:br>
            <a:r>
              <a:rPr lang="en-US" sz="2400" dirty="0" smtClean="0">
                <a:latin typeface="Arial" pitchFamily="34" charset="0"/>
                <a:cs typeface="Arial" pitchFamily="34" charset="0"/>
              </a:rPr>
              <a:t>In a World Bank report of August 2011- </a:t>
            </a:r>
            <a:r>
              <a:rPr lang="en-US" sz="2400" i="1" dirty="0" smtClean="0">
                <a:latin typeface="Arial" pitchFamily="34" charset="0"/>
                <a:cs typeface="Arial" pitchFamily="34" charset="0"/>
              </a:rPr>
              <a:t>‘</a:t>
            </a:r>
            <a:r>
              <a:rPr lang="en-US" sz="2400" b="1" i="1" dirty="0" smtClean="0">
                <a:latin typeface="Arial" pitchFamily="34" charset="0"/>
                <a:cs typeface="Arial" pitchFamily="34" charset="0"/>
              </a:rPr>
              <a:t>Measuring the Economic Gain of Investing in Girls: The Girl Effect Dividend’ by </a:t>
            </a:r>
            <a:r>
              <a:rPr lang="en-US" sz="2400" dirty="0" err="1" smtClean="0">
                <a:latin typeface="Arial" pitchFamily="34" charset="0"/>
                <a:cs typeface="Arial" pitchFamily="34" charset="0"/>
                <a:hlinkClick r:id="rId2" action="ppaction://hlinkfile"/>
              </a:rPr>
              <a:t>Jad</a:t>
            </a:r>
            <a:r>
              <a:rPr lang="en-US" sz="2400" dirty="0" smtClean="0">
                <a:latin typeface="Arial" pitchFamily="34" charset="0"/>
                <a:cs typeface="Arial" pitchFamily="34" charset="0"/>
                <a:hlinkClick r:id="rId2" action="ppaction://hlinkfile"/>
              </a:rPr>
              <a:t> </a:t>
            </a:r>
            <a:r>
              <a:rPr lang="en-US" sz="2400" dirty="0" err="1" smtClean="0">
                <a:latin typeface="Arial" pitchFamily="34" charset="0"/>
                <a:cs typeface="Arial" pitchFamily="34" charset="0"/>
                <a:hlinkClick r:id="rId2" action="ppaction://hlinkfile"/>
              </a:rPr>
              <a:t>Chaaban</a:t>
            </a:r>
            <a:r>
              <a:rPr lang="en-US" sz="2400" dirty="0" smtClean="0">
                <a:latin typeface="Arial" pitchFamily="34" charset="0"/>
                <a:cs typeface="Arial" pitchFamily="34" charset="0"/>
              </a:rPr>
              <a:t> and </a:t>
            </a:r>
            <a:r>
              <a:rPr lang="en-US" sz="2400" dirty="0" smtClean="0">
                <a:latin typeface="Arial" pitchFamily="34" charset="0"/>
                <a:cs typeface="Arial" pitchFamily="34" charset="0"/>
                <a:hlinkClick r:id="rId3" action="ppaction://hlinkfile"/>
              </a:rPr>
              <a:t>Wendy Cunningham</a:t>
            </a:r>
            <a:r>
              <a:rPr lang="en-US" sz="2400" dirty="0" smtClean="0">
                <a:latin typeface="Arial" pitchFamily="34" charset="0"/>
                <a:cs typeface="Arial" pitchFamily="34" charset="0"/>
              </a:rPr>
              <a:t>: </a:t>
            </a:r>
            <a:br>
              <a:rPr lang="en-US" sz="2400" dirty="0" smtClean="0">
                <a:latin typeface="Arial" pitchFamily="34" charset="0"/>
                <a:cs typeface="Arial" pitchFamily="34" charset="0"/>
              </a:rPr>
            </a:br>
            <a:r>
              <a:rPr lang="en-US" sz="2400" dirty="0" smtClean="0">
                <a:latin typeface="Arial" pitchFamily="34" charset="0"/>
                <a:cs typeface="Arial" pitchFamily="34" charset="0"/>
              </a:rPr>
              <a:t>This paper builds on the methodology developed in World Bank (2003) to generate the economic costs of girls’ and young women’s exclusion in terms of early school dropout, joblessness, and pregnancy. The cost estimates measure the consequences of the depletion of human capital, as young girls who do not develop their potential, or whose human capital is constrained, necessarily limit their productive contribution to the economy.  </a:t>
            </a:r>
            <a:endParaRPr lang="en-US" sz="2400" dirty="0">
              <a:latin typeface="Arial" pitchFamily="34" charset="0"/>
              <a:cs typeface="Arial" pitchFamily="34" charset="0"/>
            </a:endParaRPr>
          </a:p>
        </p:txBody>
      </p:sp>
      <p:sp>
        <p:nvSpPr>
          <p:cNvPr id="3" name="Espace réservé du contenu 2"/>
          <p:cNvSpPr>
            <a:spLocks noGrp="1"/>
          </p:cNvSpPr>
          <p:nvPr>
            <p:ph idx="1"/>
          </p:nvPr>
        </p:nvSpPr>
        <p:spPr>
          <a:xfrm>
            <a:off x="0" y="0"/>
            <a:ext cx="9144000" cy="7840699"/>
          </a:xfrm>
        </p:spPr>
        <p:txBody>
          <a:bodyPr/>
          <a:lstStyle/>
          <a:p>
            <a:endParaRPr lang="fr-FR" dirty="0" smtClean="0"/>
          </a:p>
          <a:p>
            <a:endParaRPr lang="fr-FR" dirty="0"/>
          </a:p>
          <a:p>
            <a:endParaRPr lang="fr-FR" dirty="0" smtClean="0"/>
          </a:p>
          <a:p>
            <a:endParaRPr lang="fr-FR" dirty="0" smtClean="0"/>
          </a:p>
          <a:p>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3"/>
            <a:ext cx="8229600" cy="2643206"/>
          </a:xfrm>
        </p:spPr>
        <p:txBody>
          <a:bodyPr/>
          <a:lstStyle/>
          <a:p>
            <a:pPr>
              <a:buNone/>
            </a:pPr>
            <a:r>
              <a:rPr lang="fr-FR" dirty="0"/>
              <a:t> </a:t>
            </a:r>
          </a:p>
        </p:txBody>
      </p:sp>
      <p:sp>
        <p:nvSpPr>
          <p:cNvPr id="5" name="Flèche droite 4"/>
          <p:cNvSpPr/>
          <p:nvPr/>
        </p:nvSpPr>
        <p:spPr>
          <a:xfrm>
            <a:off x="0" y="785794"/>
            <a:ext cx="1643042" cy="500066"/>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
        <p:nvSpPr>
          <p:cNvPr id="6" name="Rectangle 5"/>
          <p:cNvSpPr/>
          <p:nvPr/>
        </p:nvSpPr>
        <p:spPr>
          <a:xfrm>
            <a:off x="1571604" y="714356"/>
            <a:ext cx="7358114" cy="6986528"/>
          </a:xfrm>
          <a:prstGeom prst="rect">
            <a:avLst/>
          </a:prstGeom>
        </p:spPr>
        <p:txBody>
          <a:bodyPr wrap="square">
            <a:spAutoFit/>
          </a:bodyPr>
          <a:lstStyle/>
          <a:p>
            <a:r>
              <a:rPr lang="en-US" sz="3200" dirty="0" smtClean="0">
                <a:latin typeface="Arial" pitchFamily="34" charset="0"/>
                <a:cs typeface="Arial" pitchFamily="34" charset="0"/>
              </a:rPr>
              <a:t>Children in conflict zones are at even greater risk, these children are forced into conflict due to poverty, sold by their parents, kidnapped, or tricked into joining. </a:t>
            </a:r>
          </a:p>
          <a:p>
            <a:endParaRPr lang="en-US" sz="3200" dirty="0">
              <a:latin typeface="Arial" pitchFamily="34" charset="0"/>
              <a:cs typeface="Arial" pitchFamily="34" charset="0"/>
            </a:endParaRPr>
          </a:p>
          <a:p>
            <a:r>
              <a:rPr lang="en-US" sz="3200" dirty="0" smtClean="0">
                <a:latin typeface="Arial" pitchFamily="34" charset="0"/>
                <a:cs typeface="Arial" pitchFamily="34" charset="0"/>
              </a:rPr>
              <a:t>Since these children are most often unaccounted for due to disintegration of family units and other relatives, they have no help or support system and are helpless to be exploited an abused.</a:t>
            </a:r>
          </a:p>
          <a:p>
            <a:endParaRPr lang="en-US" sz="3200" dirty="0" smtClean="0">
              <a:latin typeface="Arial" pitchFamily="34" charset="0"/>
              <a:cs typeface="Arial" pitchFamily="34" charset="0"/>
            </a:endParaRPr>
          </a:p>
          <a:p>
            <a:endParaRPr lang="en-US" sz="3200" dirty="0">
              <a:latin typeface="Arial" pitchFamily="34" charset="0"/>
              <a:cs typeface="Arial" pitchFamily="34" charset="0"/>
            </a:endParaRPr>
          </a:p>
          <a:p>
            <a:endParaRPr lang="en-US" sz="3200" dirty="0" smtClean="0">
              <a:latin typeface="Arial" pitchFamily="34" charset="0"/>
              <a:cs typeface="Arial" pitchFamily="34" charset="0"/>
            </a:endParaRPr>
          </a:p>
        </p:txBody>
      </p:sp>
      <p:sp>
        <p:nvSpPr>
          <p:cNvPr id="8" name="Flèche droite 7"/>
          <p:cNvSpPr/>
          <p:nvPr/>
        </p:nvSpPr>
        <p:spPr>
          <a:xfrm>
            <a:off x="0" y="3643314"/>
            <a:ext cx="1643042" cy="500066"/>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00166" y="0"/>
            <a:ext cx="7186634" cy="6126163"/>
          </a:xfrm>
        </p:spPr>
        <p:txBody>
          <a:bodyPr/>
          <a:lstStyle/>
          <a:p>
            <a:pPr>
              <a:buNone/>
            </a:pPr>
            <a:endParaRPr lang="fr-FR" dirty="0" smtClean="0"/>
          </a:p>
          <a:p>
            <a:pPr lvl="0">
              <a:buNone/>
            </a:pPr>
            <a:r>
              <a:rPr lang="en-US" dirty="0">
                <a:latin typeface="Arial" pitchFamily="34" charset="0"/>
                <a:cs typeface="Arial" pitchFamily="34" charset="0"/>
              </a:rPr>
              <a:t>In addition, it is imperative to also mention the importance of birth registration to the protection of children from child marriage:  </a:t>
            </a:r>
            <a:endParaRPr lang="en-US" dirty="0" smtClean="0">
              <a:latin typeface="Arial" pitchFamily="34" charset="0"/>
              <a:cs typeface="Arial" pitchFamily="34" charset="0"/>
            </a:endParaRPr>
          </a:p>
          <a:p>
            <a:pPr lvl="0">
              <a:buNone/>
            </a:pPr>
            <a:endParaRPr lang="en-US" dirty="0">
              <a:latin typeface="Arial" pitchFamily="34" charset="0"/>
              <a:cs typeface="Arial" pitchFamily="34" charset="0"/>
            </a:endParaRPr>
          </a:p>
          <a:p>
            <a:pPr lvl="0">
              <a:buNone/>
            </a:pPr>
            <a:endParaRPr lang="en-US" dirty="0">
              <a:latin typeface="Arial" pitchFamily="34" charset="0"/>
              <a:cs typeface="Arial" pitchFamily="34" charset="0"/>
            </a:endParaRPr>
          </a:p>
          <a:p>
            <a:pPr marL="342900" lvl="1" indent="-342900">
              <a:buNone/>
            </a:pPr>
            <a:r>
              <a:rPr lang="en-US" sz="3200" dirty="0" smtClean="0">
                <a:latin typeface="Arial" pitchFamily="34" charset="0"/>
                <a:cs typeface="Arial" pitchFamily="34" charset="0"/>
              </a:rPr>
              <a:t>Lack of birth registration services makes it difficult to determine the exact age of children for purposes of legal protection.  (ACPF)</a:t>
            </a:r>
          </a:p>
          <a:p>
            <a:pPr>
              <a:buNone/>
            </a:pPr>
            <a:endParaRPr lang="fr-FR" dirty="0"/>
          </a:p>
        </p:txBody>
      </p:sp>
      <p:sp>
        <p:nvSpPr>
          <p:cNvPr id="4" name="Flèche droite 3"/>
          <p:cNvSpPr/>
          <p:nvPr/>
        </p:nvSpPr>
        <p:spPr>
          <a:xfrm>
            <a:off x="0" y="1000108"/>
            <a:ext cx="1643042" cy="48463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0" y="3786190"/>
            <a:ext cx="1643042" cy="571504"/>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TotalTime>
  <Words>730</Words>
  <Application>Microsoft Office PowerPoint</Application>
  <PresentationFormat>Affichage à l'écran (4:3)</PresentationFormat>
  <Paragraphs>86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AU CAMPAIGN TO END CHILD MARRIAGE IN AFRICA </vt:lpstr>
      <vt:lpstr> “We must do away with child marriage. Girls who end up as brides at a tender age are coerced into having children while they are children themselves.”</vt:lpstr>
      <vt:lpstr>BACKGROUND </vt:lpstr>
      <vt:lpstr>      Child marriage has devastating  and long term effects ( health, education, psychological, emotional, mental etc.) on the life and the future of girls. It is a human rights, gender, health and culture, as well as a development issue.  </vt:lpstr>
      <vt:lpstr> Causes and effects of Child Marriage in Africa </vt:lpstr>
      <vt:lpstr>Diapositive 6</vt:lpstr>
      <vt:lpstr>Limiting girls affects a country’s human capital In a World Bank report of August 2011- ‘Measuring the Economic Gain of Investing in Girls: The Girl Effect Dividend’ by Jad Chaaban and Wendy Cunningham:  This paper builds on the methodology developed in World Bank (2003) to generate the economic costs of girls’ and young women’s exclusion in terms of early school dropout, joblessness, and pregnancy. The cost estimates measure the consequences of the depletion of human capital, as young girls who do not develop their potential, or whose human capital is constrained, necessarily limit their productive contribution to the economy.  </vt:lpstr>
      <vt:lpstr>Diapositive 8</vt:lpstr>
      <vt:lpstr>Diapositive 9</vt:lpstr>
      <vt:lpstr> </vt:lpstr>
      <vt:lpstr>Child marriage as mentioned is a human rights violation has been included in a number of legal instruments at the continental and international levels.  The African Charter on the Rights and Welfare of the Child (ACRWC) defines a child as a person under the age of 18 years, and the African Youth Charter defines a minor as a person between the ages of 15-17. Also international instruments such as CEDAW, CRC, Universal Declaration of Human Rights </vt:lpstr>
      <vt:lpstr>Diapositive 12</vt:lpstr>
      <vt:lpstr>The AU campaign will initially run for two years Building on already existing activities  and work by the above partners in ending child marriage .  </vt:lpstr>
      <vt:lpstr>Diapositive 14</vt:lpstr>
      <vt:lpstr>The overall expected outcome will be:  The end of child marriage in Africa accelerated  </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 CAMPAIGN TO END CHILD MARRIAGE IN AFRICA</dc:title>
  <dc:creator>asus</dc:creator>
  <cp:lastModifiedBy>asus</cp:lastModifiedBy>
  <cp:revision>17</cp:revision>
  <dcterms:created xsi:type="dcterms:W3CDTF">2015-01-05T20:45:00Z</dcterms:created>
  <dcterms:modified xsi:type="dcterms:W3CDTF">2015-01-06T10:46:55Z</dcterms:modified>
</cp:coreProperties>
</file>