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301" r:id="rId4"/>
    <p:sldId id="302" r:id="rId5"/>
    <p:sldId id="303" r:id="rId6"/>
    <p:sldId id="299" r:id="rId7"/>
    <p:sldId id="297" r:id="rId8"/>
    <p:sldId id="310" r:id="rId9"/>
    <p:sldId id="295" r:id="rId10"/>
    <p:sldId id="305" r:id="rId11"/>
    <p:sldId id="306" r:id="rId12"/>
    <p:sldId id="307" r:id="rId13"/>
    <p:sldId id="308" r:id="rId14"/>
    <p:sldId id="309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1234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8F3CA-7FFF-4F6C-A56C-3EFAD75021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0C3DD-3B8B-4E31-BC82-AC5EA3088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1234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CEFF7-63A5-4F7E-925A-D1AB603669B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4C451-F8B2-4508-9331-C66550445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1234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CF9-FE22-40C6-BF85-0863A271E068}" type="datetime1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CB02-1F9D-4DC9-994E-0D9B27EA78FA}" type="datetime1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622-B75A-41C1-A488-C53231EE57EA}" type="datetime1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D61D-5A5D-434E-8DAC-7BF6EB6C2EF0}" type="datetime1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B65-AB11-4BDB-9C9E-283C8CCB8F3A}" type="datetime1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91FE-7DE0-4B7B-98A7-88674D938E11}" type="datetime1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ED5B-EC79-441B-BF9D-7F5A4817C116}" type="datetime1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2BAF-6314-48A0-A5E5-D90B0E416938}" type="datetime1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87EF-6BD9-46FE-B37E-4F0FCDC63E6C}" type="datetime1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8671-FAC8-4482-941D-EF740DB48026}" type="datetime1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F25A-FE68-4A33-89CB-0F38FE12F0FE}" type="datetime1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EBE0-BD8B-4136-A6A7-27B2817B0CCA}" type="datetime1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81A7-162E-45AC-9DE8-B896223A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2590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9342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Aflatoxin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Challenge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“COMESA 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oordination 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 ”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81400" y="457200"/>
            <a:ext cx="1295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91200" y="5638800"/>
            <a:ext cx="299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Ms. Martha Byanyima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COMESA Secretariat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mbyanyima@comesa.int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2895600" cy="365125"/>
          </a:xfrm>
        </p:spPr>
        <p:txBody>
          <a:bodyPr/>
          <a:lstStyle/>
          <a:p>
            <a:r>
              <a:rPr lang="en-US" smtClean="0"/>
              <a:t>ECOWAS Aflatoxin Meeting - 18-20 Nov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pic>
        <p:nvPicPr>
          <p:cNvPr id="5" name="Content Placeholder 4" descr="IMG_0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6263217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28600"/>
            <a:ext cx="891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 Story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public/private partnership for harmonizing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phytosanitary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import requirements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828800"/>
            <a:ext cx="287129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Key activities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PRA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Industry mitigation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hrough GAPs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Food Safety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Measures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Dairy, fisheries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Identified for action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SCF0859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876800" cy="3657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 descr="C:\Users\HP\Documents\Mes images\UNUSUALFISH\154 k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362200"/>
            <a:ext cx="51054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1295400"/>
            <a:ext cx="286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Factories that are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HACCP Compliant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724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7486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 story: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pelagic fish industry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Dagaa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/Kenya,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Kapenta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/Zambia,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Mukene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/Uganda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133600"/>
            <a:ext cx="243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 Years ago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harvesting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methods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Inadequate food safety standards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Poor handling practices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martFish_Lusaka\wORKSHOP\008 Rigs parked in ba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1"/>
            <a:ext cx="4953000" cy="3429000"/>
          </a:xfrm>
          <a:prstGeom prst="rect">
            <a:avLst/>
          </a:prstGeom>
          <a:noFill/>
        </p:spPr>
      </p:pic>
      <p:pic>
        <p:nvPicPr>
          <p:cNvPr id="4" name="Picture 3" descr="D:\SmartFish_Lusaka\wORKSHOP\09 Drying R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46482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1143000"/>
            <a:ext cx="28216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Modern harvesting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31438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Improved handling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drying</a:t>
            </a:r>
          </a:p>
          <a:p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Improved food safety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57200"/>
            <a:ext cx="149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Today :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martFish_Lusaka\wORKSHOP\011 Pac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953000" cy="3977949"/>
          </a:xfrm>
          <a:prstGeom prst="rect">
            <a:avLst/>
          </a:prstGeom>
          <a:noFill/>
        </p:spPr>
      </p:pic>
      <p:pic>
        <p:nvPicPr>
          <p:cNvPr id="4" name="Picture 3" descr="D:\SmartFish_Lusaka\wORKSHOP\015 Supermarket Disp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4267200" cy="4114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49530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 story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Domestic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Regional Markets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expanding thru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food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safety/quality management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Value addition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Effective coordination mechanism at tripartite level (EAC-COMESA-SADC)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Legally binding decisions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Tripartite structure to enable harmonization, equivalence and mutual recognition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Tripartite structure to enable effective capacity building including regulatory reforms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Partners on board include DFID, AFDB, STDF and partners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Challenge is aligning partners with regional/tripartite integration priorities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does PACA or GFSI support the tripartite agenda ?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there lessons for ECOWAS and other RECs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Overview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Mycotoxin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aflatoxin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challenge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COMESA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Challenges  in regional  and international  trade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Role of COMESA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(coordination, setting priorities)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MTSP and the SPS Logical Framework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SPS Unit   (Secretariat)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SPS sub Committee (Member States)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Tripartite SPS /TBT capacity building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programme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Success stories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Linkages with PACA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PACA strategic Plan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COMESA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Aflatoxin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Meeting (2014) ; sharing experiences with governments, industry and partners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Nacala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corridor)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52400"/>
            <a:ext cx="1295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Capacity challenges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and private sector, particularly SMEs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Inadequate legislation &amp; institutional framework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Varied sampling and testing protocols ( scientific data for establishing FSO and negotiating equivalence)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Varied laboratory competencies, rejection of certificates of analysis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The result in mistrust and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restrictions on trade in </a:t>
            </a:r>
            <a:r>
              <a:rPr lang="en-US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aflatoxin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sensitive foods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Maize, peanuts, cassava, and value added products e.g. peanut butter, cassava flour etc</a:t>
            </a:r>
          </a:p>
          <a:p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Mycotoxins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aflatoxins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challenge in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COMESA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Challenges in international trade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EU 178/2002 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– (a) places  legal obligations on food operators (producers, food &amp; feed processors) to ensure food safety, to review and control critical control points for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mycotoxin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contamination </a:t>
            </a:r>
            <a:r>
              <a:rPr lang="en-US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(systems), 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supplemented by;</a:t>
            </a:r>
          </a:p>
          <a:p>
            <a:pPr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	(b) maximum limits for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mycotoxins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 in food stuffs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Reg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165/2010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en-US" sz="1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aflatoxin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from 4 to 8 ppb for ready to eat, 10-12 ppb for further processing, </a:t>
            </a:r>
            <a:r>
              <a:rPr lang="en-US" sz="1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aflatoxin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M1/ 0.05 ppb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, (c) OC methods for sampling and analysis of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mycotoxins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Reg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178/2010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7000" dirty="0" smtClean="0">
              <a:latin typeface="Arial" pitchFamily="34" charset="0"/>
              <a:cs typeface="Arial" pitchFamily="34" charset="0"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0" y="-1"/>
          <a:ext cx="9144001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470"/>
                <a:gridCol w="2862470"/>
                <a:gridCol w="3419061"/>
              </a:tblGrid>
              <a:tr h="56871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Aflatoxins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COMMENTS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0397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Republic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of South Africa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10 - 15 ppb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Cereals,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peanuts, other nuts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70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Zambia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 ppb</a:t>
                      </a:r>
                    </a:p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Cereals,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peanuts, other nuts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70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Malawi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5 ppb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Cereals,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peanuts, other nuts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70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Zimbabwe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5 ppb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Cereals,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peanuts, other nuts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70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Kenya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 ppb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Cereals,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peanuts, other nuts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70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Egypt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 ppb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Cereals,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peanuts, other nuts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Background –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MTSP &amp;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SPS LF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716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MTSP priorities: 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(a) removing barriers to trade to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consolidate the internal market/FTA (b)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productive capacity to enhance global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competitiveness and build regional capacity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MTSP guides the outcomes,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SPS LF guides  intervention logic (what &amp;how)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SPS Legal Framework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SPS Unit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SPS sub committee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-for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coordination, decision making/setting priorities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 txBox="1">
            <a:spLocks/>
          </p:cNvSpPr>
          <p:nvPr/>
        </p:nvSpPr>
        <p:spPr>
          <a:xfrm>
            <a:off x="228600" y="6858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Regional leadership, coordination and collaboration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Private-sector-driven common certification schemes/protocols and standards in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use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Monitoring, surveillance, diagnostic and emergency response systems for priority SPS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risks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Improved decision making using accurate and up-to-date SPS informati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on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533400"/>
            <a:ext cx="4800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Reinforce partnerships: 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AU, USAID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, USDA, STDF, CABI/Africa, JIFSAN, IITA, 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AATF,TMSA/DFID, AFDB, partner RECs</a:t>
            </a: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1.1 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NTB reporting 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system</a:t>
            </a:r>
          </a:p>
          <a:p>
            <a:pPr marL="514350" indent="-514350">
              <a:buNone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1.2 Technical Meetings of the SPS sub committee (annual)</a:t>
            </a: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2.1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SPS 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rade facilitation research, pilots,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bilateral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agreements on import protocols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3.1 Fruit fly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surveillance,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plant pests/diseases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aflatoxin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mpling and testing protocols –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MR mechanism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3.3 Pest Risk Analysis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4.1 MCDA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Uganda, Ethiopia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Malawi, Zambia and Rwanda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Kenya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Zimbabwe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next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4.2 MCDA at regional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0"/>
            <a:ext cx="5261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SPS Logical Framework Result Areas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52400" y="9144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Objective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framework to prioritize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Market access and trade related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Investments in the Agric  sector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Principle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 All inclusive,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Includes non state actors,  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steps</a:t>
            </a: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Stocktaking, review of sector</a:t>
            </a: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establish status with respect to</a:t>
            </a: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CAADP targets,  investment gaps</a:t>
            </a: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(ii) Analysis  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prioritizing and</a:t>
            </a: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costing the  growth options  </a:t>
            </a: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focusing  on  the best  returns.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(iii)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Investment Plan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integrated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investment / operational 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495800" y="609600"/>
            <a:ext cx="4648200" cy="5791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Objective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 framework to prioritize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SPS capacity  building options with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trade  outcome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Principle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must engage private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sector and  key stakeholder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steps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romanLcParenBoth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Gathering information, preparing information dossier  based on which to establish  capacity building options to be considered in the priority setting process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romanLcParenBoth" startAt="2"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Analysis –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costing and  ranking the prioritized 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capacity building options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(iii)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SPS  capacity building options integrated in the CAADP Investment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8600" y="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CAADP Pillar 2 (Market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access &amp; trade capacities)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648200" y="0"/>
            <a:ext cx="4041775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MCDA (Market access)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Tripartite SPS work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EAC-COMESA-SADC)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ECOWAS Aflatoxin Meeting - 18-20 Nov 2013 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90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Quote: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tripartite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arrangement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exciting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trade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infrastructure development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Africa at the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moment, it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foundation of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Continental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Free Trade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Area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promoted  by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AUC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partners “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Market integration pillar  –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a functional FTA free from NTBs, SPS measures inclusive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Article 25 of the Tripartite FTA Agreement and Annex 10 on SPS; Key provisions/policy instruments and an implementation structure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EAC-COMESA-SADC capacity building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pilot best practices and approaches along key trade is ongoing to inform interventions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STDF/DFID/COMESA  research on SPS and trade facilitation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940</Words>
  <Application>Microsoft Office PowerPoint</Application>
  <PresentationFormat>On-screen Show (4:3)</PresentationFormat>
  <Paragraphs>197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</vt:lpstr>
      <vt:lpstr>Overview</vt:lpstr>
      <vt:lpstr>Mycotoxins/aflatoxins challenge in COMESA</vt:lpstr>
      <vt:lpstr>Challenges in international trade</vt:lpstr>
      <vt:lpstr>Slide 5</vt:lpstr>
      <vt:lpstr>Background – MTSP &amp; SPS LF</vt:lpstr>
      <vt:lpstr>Slide 7</vt:lpstr>
      <vt:lpstr>Slide 8</vt:lpstr>
      <vt:lpstr>The Tripartite SPS work programme (EAC-COMESA-SADC)</vt:lpstr>
      <vt:lpstr>Slide 10</vt:lpstr>
      <vt:lpstr>Slide 11</vt:lpstr>
      <vt:lpstr>Slide 12</vt:lpstr>
      <vt:lpstr>Slide 13</vt:lpstr>
      <vt:lpstr>Slide 14</vt:lpstr>
      <vt:lpstr>Conclusions</vt:lpstr>
    </vt:vector>
  </TitlesOfParts>
  <Company>comesa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Term Review Presentations</dc:title>
  <dc:creator>hmwatuwa</dc:creator>
  <cp:lastModifiedBy>mbyanyima</cp:lastModifiedBy>
  <cp:revision>205</cp:revision>
  <dcterms:created xsi:type="dcterms:W3CDTF">2012-03-29T14:57:22Z</dcterms:created>
  <dcterms:modified xsi:type="dcterms:W3CDTF">2013-11-18T13:51:10Z</dcterms:modified>
</cp:coreProperties>
</file>