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66" r:id="rId5"/>
    <p:sldId id="267" r:id="rId6"/>
    <p:sldId id="270" r:id="rId7"/>
    <p:sldId id="269" r:id="rId8"/>
    <p:sldId id="271" r:id="rId9"/>
    <p:sldId id="287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90" r:id="rId18"/>
    <p:sldId id="282" r:id="rId19"/>
    <p:sldId id="288" r:id="rId20"/>
    <p:sldId id="289" r:id="rId21"/>
    <p:sldId id="283" r:id="rId22"/>
    <p:sldId id="262" r:id="rId23"/>
    <p:sldId id="286" r:id="rId2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08" y="-6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1019E-BDD7-48C2-94F5-C765F85A4740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14E6-AED4-4A15-9CD7-D5AA6F8E95A5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197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14E6-AED4-4A15-9CD7-D5AA6F8E95A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14E6-AED4-4A15-9CD7-D5AA6F8E95A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94FF773-734A-49E0-A184-D712122E1222}" type="datetimeFigureOut">
              <a:rPr lang="fr-FR" smtClean="0"/>
              <a:pPr/>
              <a:t>18/06/2012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FAE1B8E-9F30-41B7-BFB3-705C86A440DD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ongo_dominique@yahoo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Rio de </a:t>
            </a:r>
            <a:r>
              <a:rPr lang="fr-FR" dirty="0" err="1" smtClean="0"/>
              <a:t>janeiro</a:t>
            </a:r>
            <a:r>
              <a:rPr lang="fr-FR" dirty="0" smtClean="0"/>
              <a:t>, </a:t>
            </a:r>
            <a:r>
              <a:rPr lang="fr-FR" dirty="0" err="1" smtClean="0"/>
              <a:t>june</a:t>
            </a:r>
            <a:r>
              <a:rPr lang="fr-FR" dirty="0" smtClean="0"/>
              <a:t> 2012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Integrated</a:t>
            </a:r>
            <a:r>
              <a:rPr lang="fr-FR" dirty="0"/>
              <a:t> </a:t>
            </a:r>
            <a:r>
              <a:rPr lang="fr-FR" dirty="0" err="1"/>
              <a:t>ecosystem</a:t>
            </a:r>
            <a:r>
              <a:rPr lang="fr-FR" dirty="0"/>
              <a:t> management in Burkina Faso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86248" y="3081397"/>
            <a:ext cx="4427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Dominique ZONGO</a:t>
            </a:r>
          </a:p>
          <a:p>
            <a:r>
              <a:rPr lang="fr-FR" sz="1600" i="1" dirty="0" smtClean="0"/>
              <a:t>National </a:t>
            </a:r>
            <a:r>
              <a:rPr lang="fr-FR" sz="1600" i="1" dirty="0" err="1" smtClean="0"/>
              <a:t>Coordinator</a:t>
            </a:r>
            <a:r>
              <a:rPr lang="fr-FR" sz="1600" i="1" dirty="0" smtClean="0"/>
              <a:t> of SILEM </a:t>
            </a:r>
            <a:r>
              <a:rPr lang="fr-FR" sz="1600" i="1" dirty="0" err="1" smtClean="0"/>
              <a:t>project</a:t>
            </a:r>
            <a:r>
              <a:rPr lang="fr-FR" sz="1600" i="1" dirty="0" smtClean="0"/>
              <a:t>/PNGT2,</a:t>
            </a:r>
          </a:p>
          <a:p>
            <a:r>
              <a:rPr lang="fr-FR" sz="1600" i="1" dirty="0" smtClean="0">
                <a:hlinkClick r:id="rId2"/>
              </a:rPr>
              <a:t>Zongo_dominique@yahoo.fr</a:t>
            </a:r>
            <a:endParaRPr lang="fr-FR" sz="1600" i="1" dirty="0" smtClean="0"/>
          </a:p>
          <a:p>
            <a:r>
              <a:rPr lang="fr-FR" sz="1600" i="1" dirty="0" err="1" smtClean="0"/>
              <a:t>Adapted</a:t>
            </a:r>
            <a:r>
              <a:rPr lang="fr-FR" sz="1600" i="1" dirty="0" smtClean="0"/>
              <a:t> and </a:t>
            </a:r>
            <a:r>
              <a:rPr lang="fr-FR" sz="1600" i="1" dirty="0" err="1" smtClean="0"/>
              <a:t>presented</a:t>
            </a:r>
            <a:r>
              <a:rPr lang="fr-FR" sz="1600" i="1" dirty="0" smtClean="0"/>
              <a:t> by </a:t>
            </a:r>
          </a:p>
          <a:p>
            <a:r>
              <a:rPr lang="fr-FR" sz="1600" i="1" dirty="0" smtClean="0"/>
              <a:t>Mr Mamadou HONADIA</a:t>
            </a:r>
          </a:p>
          <a:p>
            <a:r>
              <a:rPr lang="fr-FR" sz="1600" i="1" dirty="0" smtClean="0"/>
              <a:t>PS/NCESD, mhonadia@gmail.com</a:t>
            </a:r>
          </a:p>
          <a:p>
            <a:r>
              <a:rPr lang="fr-FR" sz="1600" i="1" dirty="0" smtClean="0"/>
              <a:t>BURKINA FASO</a:t>
            </a:r>
            <a:endParaRPr lang="fr-F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executed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80272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Protection and restoration of soil / water conservation and soil fertility</a:t>
            </a:r>
            <a:br>
              <a:rPr lang="en-US" sz="2800" dirty="0"/>
            </a:br>
            <a:r>
              <a:rPr lang="en-US" sz="2800" dirty="0" smtClean="0"/>
              <a:t>* 3837 </a:t>
            </a:r>
            <a:r>
              <a:rPr lang="en-US" sz="2800" dirty="0"/>
              <a:t>ha of land treated </a:t>
            </a:r>
            <a:r>
              <a:rPr lang="en-US" sz="2800" dirty="0" smtClean="0"/>
              <a:t>with stone </a:t>
            </a:r>
            <a:r>
              <a:rPr lang="en-US" sz="2800" dirty="0"/>
              <a:t>bunds;</a:t>
            </a:r>
            <a:br>
              <a:rPr lang="en-US" sz="2800" dirty="0"/>
            </a:br>
            <a:r>
              <a:rPr lang="en-US" sz="2800" dirty="0" smtClean="0"/>
              <a:t>* 8,307 </a:t>
            </a:r>
            <a:r>
              <a:rPr lang="en-US" sz="2800" dirty="0"/>
              <a:t>manure pits;</a:t>
            </a:r>
            <a:br>
              <a:rPr lang="en-US" sz="2800" dirty="0"/>
            </a:br>
            <a:r>
              <a:rPr lang="en-US" sz="2800" dirty="0" smtClean="0"/>
              <a:t>* 26 </a:t>
            </a:r>
            <a:r>
              <a:rPr lang="en-US" sz="2800" dirty="0"/>
              <a:t>500 m of vegetated bunds;</a:t>
            </a:r>
            <a:br>
              <a:rPr lang="en-US" sz="2800" dirty="0"/>
            </a:br>
            <a:r>
              <a:rPr lang="en-US" sz="2800" dirty="0" smtClean="0"/>
              <a:t>* 245 </a:t>
            </a:r>
            <a:r>
              <a:rPr lang="en-US" sz="2800" dirty="0"/>
              <a:t>km of shoreline </a:t>
            </a:r>
            <a:r>
              <a:rPr lang="en-US" sz="2800" dirty="0" smtClean="0"/>
              <a:t>marked</a:t>
            </a:r>
            <a:r>
              <a:rPr lang="en-US" sz="2800" dirty="0"/>
              <a:t>, protected and reforested;</a:t>
            </a:r>
            <a:br>
              <a:rPr lang="en-US" sz="2800" dirty="0"/>
            </a:br>
            <a:r>
              <a:rPr lang="en-US" sz="2800" dirty="0" smtClean="0"/>
              <a:t>* 1004 </a:t>
            </a:r>
            <a:r>
              <a:rPr lang="en-US" sz="2800" dirty="0"/>
              <a:t>ha of degraded land recovered (scarification);</a:t>
            </a:r>
            <a:br>
              <a:rPr lang="en-US" sz="2800" dirty="0"/>
            </a:br>
            <a:r>
              <a:rPr lang="en-US" sz="2800" dirty="0" smtClean="0"/>
              <a:t>* 1941 </a:t>
            </a:r>
            <a:r>
              <a:rPr lang="en-US" sz="2800" dirty="0"/>
              <a:t>ha </a:t>
            </a:r>
            <a:r>
              <a:rPr lang="en-US" sz="2800" dirty="0" err="1"/>
              <a:t>zai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 smtClean="0"/>
              <a:t>* 193 </a:t>
            </a:r>
            <a:r>
              <a:rPr lang="en-US" sz="2800" dirty="0"/>
              <a:t>ha of half-moons;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executed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714494"/>
            <a:ext cx="8892480" cy="342900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000" b="1" dirty="0"/>
              <a:t>Reforestation and Forest </a:t>
            </a:r>
            <a:r>
              <a:rPr lang="en-US" sz="4000" b="1" dirty="0" smtClean="0"/>
              <a:t>Management:</a:t>
            </a:r>
          </a:p>
          <a:p>
            <a:pPr>
              <a:buNone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* 195,720 </a:t>
            </a:r>
            <a:r>
              <a:rPr lang="en-US" sz="4000" dirty="0"/>
              <a:t>seedlings produced in </a:t>
            </a:r>
            <a:r>
              <a:rPr lang="en-US" sz="4000" dirty="0" smtClean="0"/>
              <a:t>17 nurseries ;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* 941,936 </a:t>
            </a:r>
            <a:r>
              <a:rPr lang="en-US" sz="4000" dirty="0"/>
              <a:t>seedlings planted at the rate of </a:t>
            </a:r>
            <a:r>
              <a:rPr lang="en-US" sz="4000" dirty="0" smtClean="0"/>
              <a:t>40% of survival ;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* 56, </a:t>
            </a:r>
            <a:r>
              <a:rPr lang="en-US" sz="4000" dirty="0"/>
              <a:t>440 m of hedgerows made ​​up;</a:t>
            </a:r>
            <a:br>
              <a:rPr lang="en-US" sz="4000" dirty="0"/>
            </a:br>
            <a:r>
              <a:rPr lang="en-US" sz="4000" dirty="0" smtClean="0"/>
              <a:t>* Opening </a:t>
            </a:r>
            <a:r>
              <a:rPr lang="en-US" sz="4000" dirty="0"/>
              <a:t>of 117 km of </a:t>
            </a:r>
            <a:r>
              <a:rPr lang="en-US" sz="4000" dirty="0" smtClean="0"/>
              <a:t>firewall </a:t>
            </a:r>
            <a:r>
              <a:rPr lang="en-US" sz="4000" dirty="0"/>
              <a:t>or transects and 17 </a:t>
            </a:r>
            <a:r>
              <a:rPr lang="en-US" sz="4000" dirty="0" smtClean="0"/>
              <a:t>km </a:t>
            </a:r>
            <a:r>
              <a:rPr lang="en-US" sz="4000" dirty="0"/>
              <a:t>of forest tracks;</a:t>
            </a:r>
            <a:br>
              <a:rPr lang="en-US" sz="4000" dirty="0"/>
            </a:br>
            <a:r>
              <a:rPr lang="en-US" sz="4000" dirty="0" smtClean="0"/>
              <a:t>* 363 </a:t>
            </a:r>
            <a:r>
              <a:rPr lang="en-US" sz="4000" dirty="0"/>
              <a:t>ha of forest </a:t>
            </a:r>
            <a:r>
              <a:rPr lang="en-US" sz="4000" dirty="0" err="1"/>
              <a:t>exclosure</a:t>
            </a:r>
            <a:r>
              <a:rPr lang="en-US" sz="4000" dirty="0"/>
              <a:t>;</a:t>
            </a:r>
            <a:br>
              <a:rPr lang="en-US" sz="4000" dirty="0"/>
            </a:br>
            <a:r>
              <a:rPr lang="en-US" sz="4000" dirty="0" smtClean="0"/>
              <a:t>* 142 </a:t>
            </a:r>
            <a:r>
              <a:rPr lang="en-US" sz="4000" dirty="0"/>
              <a:t>ha of forest enriched by direct seeding (commercial species);</a:t>
            </a:r>
            <a:br>
              <a:rPr lang="en-US" sz="4000" dirty="0"/>
            </a:br>
            <a:r>
              <a:rPr lang="en-US" sz="4000" dirty="0" smtClean="0"/>
              <a:t>* A </a:t>
            </a:r>
            <a:r>
              <a:rPr lang="en-US" sz="4000" dirty="0"/>
              <a:t>botanical conservatory of 11 ha;</a:t>
            </a:r>
            <a:br>
              <a:rPr lang="en-US" sz="4000" dirty="0"/>
            </a:br>
            <a:r>
              <a:rPr lang="en-US" sz="4000" dirty="0" smtClean="0"/>
              <a:t>* 25 </a:t>
            </a:r>
            <a:r>
              <a:rPr lang="en-US" sz="4000" dirty="0"/>
              <a:t>farms agro-pastoral activities created.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843558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implemented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/>
              <a:t>Structural support for </a:t>
            </a:r>
            <a:r>
              <a:rPr lang="en-US" sz="2800" b="1" dirty="0" smtClean="0"/>
              <a:t>agricultural production:</a:t>
            </a:r>
          </a:p>
          <a:p>
            <a:pPr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* 82 </a:t>
            </a:r>
            <a:r>
              <a:rPr lang="en-US" sz="2800" dirty="0"/>
              <a:t>hectares of </a:t>
            </a:r>
            <a:r>
              <a:rPr lang="en-US" sz="2800" dirty="0" smtClean="0"/>
              <a:t>lowland managed, </a:t>
            </a:r>
            <a:r>
              <a:rPr lang="en-US" sz="2800" dirty="0"/>
              <a:t>mainly for rice production;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* 84 </a:t>
            </a:r>
            <a:r>
              <a:rPr lang="en-US" sz="2800" dirty="0"/>
              <a:t>ha of lowland rehabilitated;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* 8,800 </a:t>
            </a:r>
            <a:r>
              <a:rPr lang="en-US" sz="2800" dirty="0"/>
              <a:t>kg of improved cereal seeds provided;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 fontScale="90000"/>
          </a:bodyPr>
          <a:lstStyle/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implemented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Structuring support to livestock </a:t>
            </a:r>
            <a:r>
              <a:rPr lang="en-US" b="1" dirty="0" smtClean="0"/>
              <a:t>production: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 41 </a:t>
            </a:r>
            <a:r>
              <a:rPr lang="en-US" dirty="0"/>
              <a:t>555 ha of grazing areas established and equipped with 12 pastoral water </a:t>
            </a:r>
            <a:r>
              <a:rPr lang="en-US" dirty="0" smtClean="0"/>
              <a:t>basins;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 417 </a:t>
            </a:r>
            <a:r>
              <a:rPr lang="en-US" dirty="0"/>
              <a:t>km of access corridors </a:t>
            </a:r>
            <a:r>
              <a:rPr lang="en-US" dirty="0" smtClean="0"/>
              <a:t>well managed;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 235 </a:t>
            </a:r>
            <a:r>
              <a:rPr lang="en-US" dirty="0"/>
              <a:t>kg of </a:t>
            </a:r>
            <a:r>
              <a:rPr lang="en-US" dirty="0" smtClean="0"/>
              <a:t>forage seeds supplied</a:t>
            </a:r>
            <a:r>
              <a:rPr lang="en-US" dirty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780120"/>
          </a:xfrm>
        </p:spPr>
        <p:txBody>
          <a:bodyPr vert="horz" anchor="b"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implemented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167594"/>
            <a:ext cx="8503920" cy="378042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Structuring to support fish </a:t>
            </a:r>
            <a:r>
              <a:rPr lang="en-US" sz="2800" b="1" dirty="0" smtClean="0"/>
              <a:t>production:</a:t>
            </a:r>
          </a:p>
          <a:p>
            <a:pPr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* Two </a:t>
            </a:r>
            <a:r>
              <a:rPr lang="en-US" sz="2800" dirty="0"/>
              <a:t>spawning </a:t>
            </a:r>
            <a:r>
              <a:rPr lang="en-US" sz="2800" dirty="0" smtClean="0"/>
              <a:t>sites created </a:t>
            </a:r>
            <a:r>
              <a:rPr lang="en-US" sz="2800" dirty="0"/>
              <a:t>and managed for fish spawning;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* 4 </a:t>
            </a:r>
            <a:r>
              <a:rPr lang="en-US" sz="2800" dirty="0"/>
              <a:t>lakes </a:t>
            </a:r>
            <a:r>
              <a:rPr lang="en-US" sz="2800" dirty="0" smtClean="0"/>
              <a:t>have received </a:t>
            </a:r>
            <a:r>
              <a:rPr lang="en-US" sz="2800" dirty="0" err="1" smtClean="0"/>
              <a:t>figerlings</a:t>
            </a:r>
            <a:r>
              <a:rPr lang="en-US" sz="2800" dirty="0" smtClean="0"/>
              <a:t> in 2 provinces </a:t>
            </a:r>
            <a:r>
              <a:rPr lang="en-US" sz="2800" dirty="0"/>
              <a:t>(</a:t>
            </a:r>
            <a:r>
              <a:rPr lang="en-US" sz="2800" dirty="0" err="1"/>
              <a:t>Sanmatenga</a:t>
            </a:r>
            <a:r>
              <a:rPr lang="en-US" sz="2800" dirty="0"/>
              <a:t> and </a:t>
            </a:r>
            <a:r>
              <a:rPr lang="en-US" sz="2800" dirty="0" err="1"/>
              <a:t>Kouritenga</a:t>
            </a:r>
            <a:r>
              <a:rPr lang="en-US" sz="2800" dirty="0"/>
              <a:t>);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* 61 </a:t>
            </a:r>
            <a:r>
              <a:rPr lang="en-US" sz="2800" dirty="0"/>
              <a:t>teams fishermen </a:t>
            </a:r>
            <a:r>
              <a:rPr lang="en-US" sz="2800" dirty="0" err="1" smtClean="0"/>
              <a:t>equiped</a:t>
            </a:r>
            <a:r>
              <a:rPr lang="en-US" sz="2800" dirty="0" smtClean="0"/>
              <a:t> with legal </a:t>
            </a:r>
            <a:r>
              <a:rPr lang="en-US" sz="2800" dirty="0"/>
              <a:t>material.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 fontScale="90000"/>
          </a:bodyPr>
          <a:lstStyle/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implemented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842248" cy="380272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Research/Action  (as </a:t>
            </a:r>
            <a:r>
              <a:rPr lang="en-US" b="1" dirty="0" err="1" smtClean="0"/>
              <a:t>pilote</a:t>
            </a:r>
            <a:r>
              <a:rPr lang="en-US" b="1" dirty="0" smtClean="0"/>
              <a:t>):</a:t>
            </a:r>
          </a:p>
          <a:p>
            <a:pPr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* </a:t>
            </a:r>
            <a:r>
              <a:rPr lang="en-US" sz="3200" dirty="0" smtClean="0"/>
              <a:t>The </a:t>
            </a:r>
            <a:r>
              <a:rPr lang="en-US" sz="3200" dirty="0"/>
              <a:t>provision of 260 kits (bee hives + equipment);</a:t>
            </a:r>
            <a:br>
              <a:rPr lang="en-US" sz="3200" dirty="0"/>
            </a:br>
            <a:r>
              <a:rPr lang="en-US" sz="3200" dirty="0" smtClean="0"/>
              <a:t>* Mowing </a:t>
            </a:r>
            <a:r>
              <a:rPr lang="en-US" sz="3200" dirty="0"/>
              <a:t>and </a:t>
            </a:r>
            <a:r>
              <a:rPr lang="en-US" sz="3200" dirty="0" smtClean="0"/>
              <a:t>conservation of </a:t>
            </a:r>
            <a:r>
              <a:rPr lang="en-US" sz="3200" dirty="0"/>
              <a:t>22,000 bales of natural forage for livestock;</a:t>
            </a:r>
            <a:br>
              <a:rPr lang="en-US" sz="3200" dirty="0"/>
            </a:br>
            <a:r>
              <a:rPr lang="en-US" sz="3200" dirty="0" smtClean="0"/>
              <a:t>* The </a:t>
            </a:r>
            <a:r>
              <a:rPr lang="en-US" sz="3200" dirty="0"/>
              <a:t>acquisition of 19 125 kg rock phosphate and </a:t>
            </a:r>
            <a:r>
              <a:rPr lang="en-US" sz="3200" dirty="0" smtClean="0"/>
              <a:t>3 </a:t>
            </a:r>
            <a:r>
              <a:rPr lang="en-US" sz="3200" dirty="0"/>
              <a:t>355 kg Compost Plus;</a:t>
            </a:r>
            <a:br>
              <a:rPr lang="en-US" sz="3200" dirty="0"/>
            </a:br>
            <a:r>
              <a:rPr lang="en-US" sz="3200" dirty="0" smtClean="0"/>
              <a:t>* The </a:t>
            </a:r>
            <a:r>
              <a:rPr lang="en-US" sz="3200" dirty="0"/>
              <a:t>provision of 73 </a:t>
            </a:r>
            <a:r>
              <a:rPr lang="en-US" sz="3200" dirty="0" err="1" smtClean="0"/>
              <a:t>geniters</a:t>
            </a:r>
            <a:r>
              <a:rPr lang="en-US" sz="3200" dirty="0" smtClean="0"/>
              <a:t> </a:t>
            </a:r>
            <a:r>
              <a:rPr lang="en-US" sz="3200" dirty="0" err="1" smtClean="0"/>
              <a:t>aulocodus</a:t>
            </a:r>
            <a:r>
              <a:rPr lang="en-US" sz="3200" dirty="0" smtClean="0"/>
              <a:t> (commonly </a:t>
            </a:r>
            <a:r>
              <a:rPr lang="en-US" sz="3200" dirty="0"/>
              <a:t>called </a:t>
            </a:r>
            <a:r>
              <a:rPr lang="en-US" sz="3200" dirty="0" smtClean="0"/>
              <a:t>or agouti</a:t>
            </a:r>
            <a:r>
              <a:rPr lang="en-US" sz="3200" dirty="0"/>
              <a:t>);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160718"/>
            <a:ext cx="8534400" cy="535785"/>
          </a:xfrm>
        </p:spPr>
        <p:txBody>
          <a:bodyPr vert="horz" anchor="b">
            <a:normAutofit fontScale="90000"/>
          </a:bodyPr>
          <a:lstStyle/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building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145286"/>
            <a:ext cx="9144000" cy="39982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Trainings of 13 218 people, among which: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6029 auditors trained and recycled on diverse themes (participatory follow-up, financial management, investments’ maintenance, etc.).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1 445 auditors informed and sensitized on the various legal texts (Codes forester, environment, water, pastoral) 460 producers trained in apiarian technique and equipped in hives and kits of exploitation;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1 186 auditors in </a:t>
            </a:r>
            <a:r>
              <a:rPr lang="en-US" dirty="0" err="1" smtClean="0">
                <a:solidFill>
                  <a:schemeClr val="tx1"/>
                </a:solidFill>
              </a:rPr>
              <a:t>technic</a:t>
            </a:r>
            <a:r>
              <a:rPr lang="en-US" dirty="0" smtClean="0">
                <a:solidFill>
                  <a:schemeClr val="tx1"/>
                </a:solidFill>
              </a:rPr>
              <a:t> of </a:t>
            </a:r>
            <a:r>
              <a:rPr lang="en-US" dirty="0" err="1" smtClean="0">
                <a:solidFill>
                  <a:schemeClr val="tx1"/>
                </a:solidFill>
              </a:rPr>
              <a:t>zaï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1 162 auditors in </a:t>
            </a:r>
            <a:r>
              <a:rPr lang="en-US" dirty="0" err="1" smtClean="0">
                <a:solidFill>
                  <a:schemeClr val="tx1"/>
                </a:solidFill>
              </a:rPr>
              <a:t>technic</a:t>
            </a:r>
            <a:r>
              <a:rPr lang="en-US" dirty="0" smtClean="0">
                <a:solidFill>
                  <a:schemeClr val="tx1"/>
                </a:solidFill>
              </a:rPr>
              <a:t> of forage crop production;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 auditors in protection of banks;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2 761 auditors in production and use of the organic manure </a:t>
            </a:r>
            <a:r>
              <a:rPr lang="en-US" dirty="0" err="1" smtClean="0">
                <a:solidFill>
                  <a:schemeClr val="tx1"/>
                </a:solidFill>
              </a:rPr>
              <a:t>technic</a:t>
            </a:r>
            <a:r>
              <a:rPr lang="en-US" dirty="0" smtClean="0">
                <a:solidFill>
                  <a:schemeClr val="tx1"/>
                </a:solidFill>
              </a:rPr>
              <a:t> ;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1 377 producers trained in techniques of preparation of rocky Cords;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b="1" dirty="0" smtClean="0">
                <a:solidFill>
                  <a:schemeClr val="tx1"/>
                </a:solidFill>
              </a:rPr>
              <a:t>Main </a:t>
            </a:r>
            <a:r>
              <a:rPr lang="fr-FR" sz="4400" b="1" dirty="0" err="1" smtClean="0">
                <a:solidFill>
                  <a:schemeClr val="tx1"/>
                </a:solidFill>
              </a:rPr>
              <a:t>results</a:t>
            </a:r>
            <a:endParaRPr lang="fr-FR" sz="44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6947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In sum:</a:t>
            </a:r>
          </a:p>
          <a:p>
            <a:pPr>
              <a:buNone/>
            </a:pPr>
            <a:r>
              <a:rPr lang="en-US" dirty="0" smtClean="0"/>
              <a:t>83 % of the 2971 micro projects executed are evaluated very good quality and 15 % of average quality;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Land tenure safety (legal texts) has been obtained for the overall managed sites with mayors);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the concerned municipalities, the investments in GRN passed from 7 % to 22 % of their resources.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 fontScale="90000"/>
          </a:bodyPr>
          <a:lstStyle/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impacts of the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145286"/>
            <a:ext cx="9144000" cy="3748722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dirty="0" smtClean="0"/>
              <a:t>The biophysics environment </a:t>
            </a:r>
            <a:r>
              <a:rPr lang="en-US" sz="4300" u="sng" dirty="0" smtClean="0"/>
              <a:t>: </a:t>
            </a:r>
          </a:p>
          <a:p>
            <a:pPr lvl="1"/>
            <a:r>
              <a:rPr lang="en-US" sz="3800" dirty="0" smtClean="0">
                <a:solidFill>
                  <a:schemeClr val="tx1"/>
                </a:solidFill>
              </a:rPr>
              <a:t>Strengthening of the floral potential (10 new reappeared species); </a:t>
            </a:r>
          </a:p>
          <a:p>
            <a:pPr lvl="1"/>
            <a:r>
              <a:rPr lang="en-US" sz="3800" dirty="0" err="1" smtClean="0">
                <a:solidFill>
                  <a:schemeClr val="tx1"/>
                </a:solidFill>
              </a:rPr>
              <a:t>Recolonisation</a:t>
            </a:r>
            <a:r>
              <a:rPr lang="en-US" sz="3800" dirty="0" smtClean="0">
                <a:solidFill>
                  <a:schemeClr val="tx1"/>
                </a:solidFill>
              </a:rPr>
              <a:t> of certain rustic forests by faunae ( 8 species registered);</a:t>
            </a:r>
          </a:p>
          <a:p>
            <a:pPr lvl="1"/>
            <a:r>
              <a:rPr lang="en-US" sz="3800" dirty="0" smtClean="0">
                <a:solidFill>
                  <a:schemeClr val="tx1"/>
                </a:solidFill>
              </a:rPr>
              <a:t>Restoration of degraded lands previously unfit to economic activities</a:t>
            </a:r>
            <a:r>
              <a:rPr lang="en-US" sz="3800" dirty="0" smtClean="0"/>
              <a:t>.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2530" name="Picture 2" descr="K:\PPT_SILEM\BKUP_Photos_oct10-avril11 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39"/>
            <a:ext cx="8572560" cy="4822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Background, rationale and objectives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Approach and geographical coverage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Results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Effects / Impacts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essons </a:t>
            </a:r>
            <a:r>
              <a:rPr lang="en-US" dirty="0"/>
              <a:t>l</a:t>
            </a:r>
            <a:r>
              <a:rPr lang="en-US" dirty="0" smtClean="0"/>
              <a:t>earned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:\PPT_SILEM\Zaï ou Récupération de terre dénudé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0718"/>
            <a:ext cx="3987800" cy="2238375"/>
          </a:xfrm>
          <a:prstGeom prst="rect">
            <a:avLst/>
          </a:prstGeom>
          <a:noFill/>
        </p:spPr>
      </p:pic>
      <p:pic>
        <p:nvPicPr>
          <p:cNvPr id="23555" name="Picture 3" descr="C:\BKUP_DoZ\Photos\Photo_aménagements\Fosses fumières et pépinière communautair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464593"/>
            <a:ext cx="3987800" cy="2238375"/>
          </a:xfrm>
          <a:prstGeom prst="rect">
            <a:avLst/>
          </a:prstGeom>
          <a:noFill/>
        </p:spPr>
      </p:pic>
      <p:pic>
        <p:nvPicPr>
          <p:cNvPr id="23556" name="Picture 4" descr="C:\BKUP_DoZ\Photos\Photo_aménagements\Plantation d'Anacar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464593"/>
            <a:ext cx="3987800" cy="2238375"/>
          </a:xfrm>
          <a:prstGeom prst="rect">
            <a:avLst/>
          </a:prstGeom>
          <a:noFill/>
        </p:spPr>
      </p:pic>
      <p:pic>
        <p:nvPicPr>
          <p:cNvPr id="21506" name="Picture 2" descr="C:\BKUP_DoZ\Photos\Visite_KRT_Jona_MBwangué_WBI\PICT10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47323"/>
            <a:ext cx="4000528" cy="2250297"/>
          </a:xfrm>
          <a:prstGeom prst="rect">
            <a:avLst/>
          </a:prstGeom>
          <a:noFill/>
        </p:spPr>
      </p:pic>
      <p:sp>
        <p:nvSpPr>
          <p:cNvPr id="7" name="Flèche droite 6"/>
          <p:cNvSpPr/>
          <p:nvPr/>
        </p:nvSpPr>
        <p:spPr>
          <a:xfrm>
            <a:off x="3857620" y="1768073"/>
            <a:ext cx="1428760" cy="4286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3786182" y="3161114"/>
            <a:ext cx="1428760" cy="4286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 fontScale="90000"/>
          </a:bodyPr>
          <a:lstStyle/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impacts of the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428760"/>
            <a:ext cx="9144000" cy="3214692"/>
          </a:xfrm>
        </p:spPr>
        <p:txBody>
          <a:bodyPr>
            <a:normAutofit fontScale="55000" lnSpcReduction="20000"/>
          </a:bodyPr>
          <a:lstStyle/>
          <a:p>
            <a:r>
              <a:rPr lang="en-US" sz="4300" b="1" u="sng" dirty="0" smtClean="0"/>
              <a:t>The income of the beneficiaries</a:t>
            </a:r>
            <a:r>
              <a:rPr lang="en-US" sz="4300" dirty="0" smtClean="0"/>
              <a:t>: </a:t>
            </a:r>
          </a:p>
          <a:p>
            <a:pPr lvl="1"/>
            <a:r>
              <a:rPr lang="en-US" sz="3800" dirty="0" smtClean="0">
                <a:solidFill>
                  <a:schemeClr val="tx1"/>
                </a:solidFill>
              </a:rPr>
              <a:t>Increase of yield of 23 % for cereal crops due to the use of techniques associated with intensification.</a:t>
            </a:r>
          </a:p>
          <a:p>
            <a:pPr lvl="1"/>
            <a:endParaRPr lang="en-US" sz="3800" dirty="0" smtClean="0"/>
          </a:p>
          <a:p>
            <a:r>
              <a:rPr lang="en-US" sz="4300" b="1" u="sng" dirty="0" smtClean="0"/>
              <a:t>The social peace </a:t>
            </a:r>
            <a:r>
              <a:rPr lang="en-US" sz="4300" dirty="0" smtClean="0"/>
              <a:t>:</a:t>
            </a:r>
          </a:p>
          <a:p>
            <a:pPr lvl="1"/>
            <a:r>
              <a:rPr lang="en-US" sz="3800" dirty="0" smtClean="0">
                <a:solidFill>
                  <a:schemeClr val="tx1"/>
                </a:solidFill>
              </a:rPr>
              <a:t>Significant reduction of conflicts between farmers and breeders (ex of </a:t>
            </a:r>
            <a:r>
              <a:rPr lang="en-US" sz="3800" dirty="0" err="1" smtClean="0">
                <a:solidFill>
                  <a:schemeClr val="tx1"/>
                </a:solidFill>
              </a:rPr>
              <a:t>Kouritenga</a:t>
            </a:r>
            <a:r>
              <a:rPr lang="en-US" sz="3800" dirty="0" smtClean="0">
                <a:solidFill>
                  <a:schemeClr val="tx1"/>
                </a:solidFill>
              </a:rPr>
              <a:t>: 22 official conflicts in 2006 in zero case in 2009);</a:t>
            </a:r>
            <a:endParaRPr lang="en-US" sz="4300" dirty="0" smtClean="0">
              <a:solidFill>
                <a:schemeClr val="tx1"/>
              </a:solidFill>
            </a:endParaRPr>
          </a:p>
          <a:p>
            <a:pPr lvl="1"/>
            <a:r>
              <a:rPr lang="en-US" sz="3800" dirty="0" smtClean="0">
                <a:solidFill>
                  <a:schemeClr val="tx1"/>
                </a:solidFill>
              </a:rPr>
              <a:t>Better and greater links between villages due to various joint meetings and shared resources management ;</a:t>
            </a:r>
            <a:endParaRPr lang="fr-FR" sz="3500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 fontScale="90000"/>
          </a:bodyPr>
          <a:lstStyle/>
          <a:p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145286"/>
            <a:ext cx="9144000" cy="39982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Synergy between GRN project and operations taking into account the socioeconomic investments guarantees  success, but there is a need to open a window of financing under the GRN;</a:t>
            </a:r>
          </a:p>
          <a:p>
            <a:r>
              <a:rPr lang="en-US" dirty="0" smtClean="0"/>
              <a:t>Empowerment of the actors at the community level, with local project ownership guarantees the ownership and duplication of actions;</a:t>
            </a:r>
          </a:p>
          <a:p>
            <a:r>
              <a:rPr lang="en-US" dirty="0" smtClean="0"/>
              <a:t>Integrated management approach at the micro watershed scale  contribute to improve the social peace taken into consideration the interests of all the actors;</a:t>
            </a:r>
          </a:p>
          <a:p>
            <a:r>
              <a:rPr lang="en-US" dirty="0" smtClean="0"/>
              <a:t>The land tenure safety of  community  productions is essential for sustainability;</a:t>
            </a:r>
          </a:p>
          <a:p>
            <a:r>
              <a:rPr lang="en-US" dirty="0" smtClean="0"/>
              <a:t>Programmatic approach of the operations ( 10 - 15 years) to consolidate experiences and perceive impacts is fundamental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:\PPT_SILEM\BKUP_Photos_oct10-avril11 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0718"/>
            <a:ext cx="8643998" cy="486224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3482585"/>
            <a:ext cx="8229600" cy="857250"/>
          </a:xfrm>
        </p:spPr>
        <p:txBody>
          <a:bodyPr vert="horz" anchor="b">
            <a:normAutofit fontScale="90000"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87474"/>
            <a:ext cx="8534400" cy="9721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1. Background</a:t>
            </a:r>
            <a:r>
              <a:rPr lang="fr-FR" dirty="0"/>
              <a:t>, </a:t>
            </a:r>
            <a:r>
              <a:rPr lang="fr-FR" dirty="0" err="1"/>
              <a:t>rationale</a:t>
            </a:r>
            <a:r>
              <a:rPr lang="fr-FR" dirty="0"/>
              <a:t> and objectives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145286"/>
            <a:ext cx="9144000" cy="38027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Burkina Faso: </a:t>
            </a:r>
            <a:r>
              <a:rPr lang="en-US" dirty="0" err="1"/>
              <a:t>Sahelian</a:t>
            </a:r>
            <a:r>
              <a:rPr lang="en-US" dirty="0"/>
              <a:t> country (</a:t>
            </a:r>
            <a:r>
              <a:rPr lang="en-US" dirty="0" smtClean="0"/>
              <a:t>steppes </a:t>
            </a:r>
            <a:r>
              <a:rPr lang="en-US" dirty="0"/>
              <a:t>and </a:t>
            </a:r>
            <a:r>
              <a:rPr lang="en-US" dirty="0" smtClean="0"/>
              <a:t>savannahs) with low </a:t>
            </a:r>
            <a:r>
              <a:rPr lang="en-US" dirty="0"/>
              <a:t>income;</a:t>
            </a:r>
          </a:p>
          <a:p>
            <a:r>
              <a:rPr lang="en-US" dirty="0"/>
              <a:t>Over 70% of rural </a:t>
            </a:r>
            <a:r>
              <a:rPr lang="en-US" dirty="0" smtClean="0"/>
              <a:t>population rely on </a:t>
            </a:r>
            <a:r>
              <a:rPr lang="en-US" dirty="0"/>
              <a:t>the exploitation of natural resources (agriculture, livestock, forestry);</a:t>
            </a:r>
          </a:p>
          <a:p>
            <a:r>
              <a:rPr lang="en-US" dirty="0"/>
              <a:t>Low level of </a:t>
            </a:r>
            <a:r>
              <a:rPr lang="en-US" dirty="0" smtClean="0"/>
              <a:t>basic equipments </a:t>
            </a:r>
            <a:r>
              <a:rPr lang="en-US" dirty="0"/>
              <a:t>in socio-economic infrastructure 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Land degradation and vegetation cover, accentuated by climate change;</a:t>
            </a:r>
          </a:p>
          <a:p>
            <a:r>
              <a:rPr lang="en-US" dirty="0" smtClean="0"/>
              <a:t>High pressure </a:t>
            </a:r>
            <a:r>
              <a:rPr lang="en-US" dirty="0"/>
              <a:t>on wetlands, especially on low land;</a:t>
            </a:r>
          </a:p>
          <a:p>
            <a:r>
              <a:rPr lang="en-US" dirty="0"/>
              <a:t>Programs like the PNGT2, based on community </a:t>
            </a:r>
            <a:r>
              <a:rPr lang="en-US" dirty="0" smtClean="0"/>
              <a:t>demand is welcomed; However</a:t>
            </a:r>
            <a:r>
              <a:rPr lang="en-US" dirty="0"/>
              <a:t>, demand is more </a:t>
            </a:r>
            <a:r>
              <a:rPr lang="en-US" dirty="0" smtClean="0"/>
              <a:t>investments </a:t>
            </a:r>
            <a:r>
              <a:rPr lang="en-US" dirty="0"/>
              <a:t>in community-oriented socio-economic infrastructure;</a:t>
            </a:r>
          </a:p>
          <a:p>
            <a:r>
              <a:rPr lang="en-US" dirty="0" smtClean="0"/>
              <a:t>====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Preparation </a:t>
            </a:r>
            <a:r>
              <a:rPr lang="en-US" dirty="0"/>
              <a:t>of SILEM from 2001 to 2004.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 </a:t>
            </a:r>
            <a:r>
              <a:rPr lang="fr-FR" dirty="0"/>
              <a:t>Background, </a:t>
            </a:r>
            <a:r>
              <a:rPr lang="fr-FR" dirty="0" err="1" smtClean="0"/>
              <a:t>rationale</a:t>
            </a:r>
            <a:r>
              <a:rPr lang="fr-FR" dirty="0" smtClean="0"/>
              <a:t> </a:t>
            </a:r>
            <a:r>
              <a:rPr lang="fr-FR" dirty="0"/>
              <a:t>and objectives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145286"/>
            <a:ext cx="8892480" cy="380272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300" b="1" dirty="0"/>
              <a:t>The </a:t>
            </a:r>
            <a:r>
              <a:rPr lang="en-US" sz="2300" b="1" dirty="0" smtClean="0"/>
              <a:t>SILEM’s program </a:t>
            </a:r>
            <a:r>
              <a:rPr lang="en-US" sz="2300" b="1" dirty="0"/>
              <a:t>goal </a:t>
            </a:r>
            <a:r>
              <a:rPr lang="en-US" sz="2300" b="1" dirty="0" smtClean="0"/>
              <a:t>:</a:t>
            </a:r>
          </a:p>
          <a:p>
            <a:pPr marL="0" indent="0">
              <a:buNone/>
            </a:pP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Synergistically </a:t>
            </a:r>
            <a:r>
              <a:rPr lang="en-US" sz="2300" dirty="0"/>
              <a:t>with CBRD2</a:t>
            </a:r>
            <a:r>
              <a:rPr lang="en-US" sz="2300" dirty="0" smtClean="0"/>
              <a:t>, a project </a:t>
            </a:r>
            <a:r>
              <a:rPr lang="en-US" sz="2300" dirty="0" err="1" smtClean="0"/>
              <a:t>intitled</a:t>
            </a:r>
            <a:r>
              <a:rPr lang="en-US" sz="2300" dirty="0" smtClean="0"/>
              <a:t> “Improved in a sustainable </a:t>
            </a:r>
            <a:r>
              <a:rPr lang="en-US" sz="2300" dirty="0"/>
              <a:t>manner the productivity of natural resources in watershed </a:t>
            </a:r>
            <a:r>
              <a:rPr lang="en-US" sz="2300" dirty="0" smtClean="0"/>
              <a:t>ecosystems” </a:t>
            </a:r>
            <a:r>
              <a:rPr lang="en-US" sz="2300" dirty="0"/>
              <a:t>in providing funds "reserved" for the </a:t>
            </a:r>
            <a:r>
              <a:rPr lang="en-US" sz="2300" dirty="0" smtClean="0"/>
              <a:t>GEF was adopted:</a:t>
            </a:r>
          </a:p>
          <a:p>
            <a:pPr marL="0" indent="0">
              <a:buNone/>
            </a:pP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(</a:t>
            </a:r>
            <a:r>
              <a:rPr lang="en-US" sz="2300" dirty="0" err="1"/>
              <a:t>i</a:t>
            </a:r>
            <a:r>
              <a:rPr lang="en-US" sz="2300" dirty="0"/>
              <a:t>) provide better incentives to rural communities to demand and implement micro judicious management and conservation of the ecosystem</a:t>
            </a:r>
            <a:r>
              <a:rPr lang="en-US" sz="2300" dirty="0" smtClean="0"/>
              <a:t>;</a:t>
            </a:r>
          </a:p>
          <a:p>
            <a:pPr marL="0" indent="0">
              <a:buNone/>
            </a:pP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(ii) Build capacity of relevant institutions and decentralized management of micro watersheds.</a:t>
            </a:r>
            <a:endParaRPr lang="fr-FR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 </a:t>
            </a:r>
            <a:r>
              <a:rPr lang="fr-FR" dirty="0"/>
              <a:t>Background, </a:t>
            </a:r>
            <a:r>
              <a:rPr lang="fr-FR" dirty="0" err="1" smtClean="0"/>
              <a:t>rationale</a:t>
            </a:r>
            <a:r>
              <a:rPr lang="fr-FR" dirty="0" smtClean="0"/>
              <a:t> </a:t>
            </a:r>
            <a:r>
              <a:rPr lang="fr-FR" dirty="0"/>
              <a:t>and objectives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5867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15-year program divided into three five-year phases:</a:t>
            </a:r>
          </a:p>
          <a:p>
            <a:r>
              <a:rPr lang="en-US" dirty="0"/>
              <a:t>Pilot phase;</a:t>
            </a:r>
          </a:p>
          <a:p>
            <a:r>
              <a:rPr lang="en-US" dirty="0"/>
              <a:t>Extension phase;</a:t>
            </a:r>
          </a:p>
          <a:p>
            <a:r>
              <a:rPr lang="en-US" dirty="0"/>
              <a:t>Consolidation phase</a:t>
            </a:r>
          </a:p>
          <a:p>
            <a:r>
              <a:rPr lang="en-US" dirty="0"/>
              <a:t>For the pilot phase, the </a:t>
            </a:r>
            <a:r>
              <a:rPr lang="en-US" dirty="0" smtClean="0"/>
              <a:t>intervention was </a:t>
            </a:r>
            <a:r>
              <a:rPr lang="en-US" dirty="0"/>
              <a:t>focused around:</a:t>
            </a:r>
          </a:p>
          <a:p>
            <a:pPr lvl="1"/>
            <a:r>
              <a:rPr lang="en-US" sz="2600" dirty="0"/>
              <a:t>Capacity building of local communities (RCL);</a:t>
            </a:r>
          </a:p>
          <a:p>
            <a:pPr lvl="1"/>
            <a:r>
              <a:rPr lang="en-US" sz="2600" dirty="0"/>
              <a:t>Institutional capacity building;</a:t>
            </a:r>
          </a:p>
          <a:p>
            <a:r>
              <a:rPr lang="en-US" dirty="0"/>
              <a:t>Local Investment Fund (IDF);</a:t>
            </a:r>
          </a:p>
          <a:p>
            <a:r>
              <a:rPr lang="en-US" dirty="0"/>
              <a:t>funding:</a:t>
            </a:r>
          </a:p>
          <a:p>
            <a:pPr lvl="1"/>
            <a:r>
              <a:rPr lang="en-US" sz="2600" dirty="0"/>
              <a:t>U.S. $ 4.5M GEF</a:t>
            </a:r>
          </a:p>
          <a:p>
            <a:pPr lvl="1"/>
            <a:r>
              <a:rPr lang="en-US" sz="2600" dirty="0"/>
              <a:t>U.S. $ 20.5m WB (IDA =&gt; PNGT2 financing);</a:t>
            </a:r>
          </a:p>
          <a:p>
            <a:pPr lvl="1"/>
            <a:r>
              <a:rPr lang="en-US" sz="2600" dirty="0"/>
              <a:t>U.S. $ 0.4m from the Government of Burkina Faso</a:t>
            </a:r>
            <a:endParaRPr 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2. </a:t>
            </a:r>
            <a:r>
              <a:rPr lang="fr-FR" sz="4000" dirty="0" err="1"/>
              <a:t>Approach</a:t>
            </a:r>
            <a:r>
              <a:rPr lang="fr-FR" sz="4000" dirty="0"/>
              <a:t> and </a:t>
            </a:r>
            <a:r>
              <a:rPr lang="fr-FR" sz="4000" dirty="0" err="1"/>
              <a:t>geographical</a:t>
            </a:r>
            <a:r>
              <a:rPr lang="fr-FR" sz="4000" dirty="0"/>
              <a:t> </a:t>
            </a:r>
            <a:r>
              <a:rPr lang="fr-FR" sz="4000" dirty="0" err="1"/>
              <a:t>coverage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58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500" b="1" dirty="0"/>
              <a:t>Ecosystem approach at the micro </a:t>
            </a:r>
            <a:r>
              <a:rPr lang="en-US" sz="2500" b="1" dirty="0" smtClean="0"/>
              <a:t>watershed level </a:t>
            </a:r>
            <a:r>
              <a:rPr lang="en-US" sz="2500" b="1" dirty="0"/>
              <a:t>(such as spatial unit of analysis and planning</a:t>
            </a:r>
            <a:r>
              <a:rPr lang="en-US" sz="2500" b="1" dirty="0" smtClean="0"/>
              <a:t>) was</a:t>
            </a:r>
          </a:p>
          <a:p>
            <a:pPr marL="0" indent="0">
              <a:buNone/>
            </a:pPr>
            <a:r>
              <a:rPr lang="en-US" sz="2500" b="1" dirty="0" smtClean="0"/>
              <a:t>Based on: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C</a:t>
            </a:r>
            <a:r>
              <a:rPr lang="en-US" sz="2500" dirty="0" smtClean="0"/>
              <a:t>ommunity </a:t>
            </a:r>
            <a:r>
              <a:rPr lang="en-US" sz="2500" dirty="0"/>
              <a:t>empowerment</a:t>
            </a:r>
            <a:r>
              <a:rPr lang="en-US" sz="25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Community demand;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Local </a:t>
            </a:r>
            <a:r>
              <a:rPr lang="en-US" sz="2500" dirty="0"/>
              <a:t>project </a:t>
            </a:r>
            <a:r>
              <a:rPr lang="en-US" sz="2500" dirty="0" smtClean="0"/>
              <a:t>management;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Coherence </a:t>
            </a:r>
            <a:r>
              <a:rPr lang="en-US" sz="2500" dirty="0"/>
              <a:t>and synergy of </a:t>
            </a:r>
            <a:r>
              <a:rPr lang="en-US" sz="2500" dirty="0" smtClean="0"/>
              <a:t>investments on shared resources;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Diagnosis </a:t>
            </a:r>
            <a:r>
              <a:rPr lang="en-US" sz="2500" dirty="0"/>
              <a:t>and collaborative </a:t>
            </a:r>
            <a:r>
              <a:rPr lang="en-US" sz="2500" dirty="0" smtClean="0"/>
              <a:t>planning;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Individual </a:t>
            </a:r>
            <a:r>
              <a:rPr lang="en-US" sz="2500" dirty="0"/>
              <a:t>and collective actions </a:t>
            </a:r>
            <a:r>
              <a:rPr lang="en-US" sz="2500" dirty="0" smtClean="0"/>
              <a:t>consistent with the objectives</a:t>
            </a:r>
            <a:r>
              <a:rPr lang="fr-FR" sz="25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vec flèche vers le bas 4"/>
          <p:cNvSpPr/>
          <p:nvPr/>
        </p:nvSpPr>
        <p:spPr>
          <a:xfrm>
            <a:off x="3286116" y="214297"/>
            <a:ext cx="2286016" cy="696521"/>
          </a:xfrm>
          <a:prstGeom prst="downArrow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lt1"/>
                </a:solidFill>
              </a:rPr>
              <a:t>Preparation</a:t>
            </a:r>
            <a:r>
              <a:rPr lang="fr-FR" b="1" dirty="0" smtClean="0">
                <a:solidFill>
                  <a:schemeClr val="lt1"/>
                </a:solidFill>
              </a:rPr>
              <a:t>;</a:t>
            </a:r>
          </a:p>
          <a:p>
            <a:pPr algn="ctr"/>
            <a:r>
              <a:rPr lang="fr-FR" b="1" dirty="0" err="1" smtClean="0">
                <a:solidFill>
                  <a:schemeClr val="lt1"/>
                </a:solidFill>
              </a:rPr>
              <a:t>Coming</a:t>
            </a:r>
            <a:r>
              <a:rPr lang="fr-FR" b="1" dirty="0" smtClean="0">
                <a:solidFill>
                  <a:schemeClr val="lt1"/>
                </a:solidFill>
              </a:rPr>
              <a:t> in force</a:t>
            </a:r>
            <a:endParaRPr lang="fr-FR" dirty="0"/>
          </a:p>
        </p:txBody>
      </p:sp>
      <p:sp>
        <p:nvSpPr>
          <p:cNvPr id="7" name="Double flèche horizontale 6"/>
          <p:cNvSpPr/>
          <p:nvPr/>
        </p:nvSpPr>
        <p:spPr>
          <a:xfrm>
            <a:off x="4000494" y="1125130"/>
            <a:ext cx="1000134" cy="267893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123728" y="964395"/>
            <a:ext cx="1876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Implementation of organizational arrangement</a:t>
            </a:r>
            <a:endParaRPr 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000628" y="964395"/>
            <a:ext cx="2000264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Operationalization field</a:t>
            </a:r>
            <a:endParaRPr lang="fr-FR" sz="1400" dirty="0"/>
          </a:p>
        </p:txBody>
      </p:sp>
      <p:sp>
        <p:nvSpPr>
          <p:cNvPr id="13" name="Rectangle avec flèche vers la droite 12"/>
          <p:cNvSpPr/>
          <p:nvPr/>
        </p:nvSpPr>
        <p:spPr>
          <a:xfrm>
            <a:off x="142844" y="428611"/>
            <a:ext cx="1980884" cy="1714512"/>
          </a:xfrm>
          <a:prstGeom prst="rightArrowCallout">
            <a:avLst>
              <a:gd name="adj1" fmla="val 25000"/>
              <a:gd name="adj2" fmla="val 25000"/>
              <a:gd name="adj3" fmla="val 6627"/>
              <a:gd name="adj4" fmla="val 8845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ESTABLISHMENT: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  Committee</a:t>
            </a:r>
            <a:br>
              <a:rPr lang="en-US" sz="1400" dirty="0"/>
            </a:br>
            <a:r>
              <a:rPr lang="en-US" sz="1400" dirty="0"/>
              <a:t>    control;</a:t>
            </a:r>
            <a:br>
              <a:rPr lang="en-US" sz="1400" dirty="0"/>
            </a:br>
            <a:r>
              <a:rPr lang="en-US" sz="1400" dirty="0"/>
              <a:t>   CCST;</a:t>
            </a:r>
            <a:br>
              <a:rPr lang="en-US" sz="1400" dirty="0"/>
            </a:br>
            <a:r>
              <a:rPr lang="en-US" sz="1400" dirty="0"/>
              <a:t>   Collaboration protocols</a:t>
            </a:r>
            <a:endParaRPr lang="fr-FR" sz="1400" dirty="0"/>
          </a:p>
        </p:txBody>
      </p:sp>
      <p:sp>
        <p:nvSpPr>
          <p:cNvPr id="14" name="Rectangle avec flèche vers la gauche 13"/>
          <p:cNvSpPr/>
          <p:nvPr/>
        </p:nvSpPr>
        <p:spPr>
          <a:xfrm>
            <a:off x="7215206" y="535767"/>
            <a:ext cx="1928795" cy="1553777"/>
          </a:xfrm>
          <a:prstGeom prst="leftArrowCallout">
            <a:avLst>
              <a:gd name="adj1" fmla="val 23314"/>
              <a:gd name="adj2" fmla="val 25000"/>
              <a:gd name="adj3" fmla="val 11509"/>
              <a:gd name="adj4" fmla="val 8343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lt1"/>
                </a:solidFill>
              </a:rPr>
              <a:t> </a:t>
            </a:r>
            <a:r>
              <a:rPr lang="en-US" sz="1400" dirty="0"/>
              <a:t>Choice of MBV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 information;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 Frameworks for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 </a:t>
            </a:r>
            <a:r>
              <a:rPr lang="en-US" sz="1400" dirty="0" smtClean="0"/>
              <a:t>Development of </a:t>
            </a:r>
            <a:r>
              <a:rPr lang="en-US" sz="1400" dirty="0"/>
              <a:t>PGIE</a:t>
            </a:r>
            <a:endParaRPr lang="fr-FR" sz="1400" dirty="0">
              <a:solidFill>
                <a:schemeClr val="lt1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4214810" y="1607337"/>
            <a:ext cx="500067" cy="75009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Multidocument 16"/>
          <p:cNvSpPr/>
          <p:nvPr/>
        </p:nvSpPr>
        <p:spPr>
          <a:xfrm>
            <a:off x="5000629" y="2250280"/>
            <a:ext cx="2214580" cy="1339463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/>
              <a:t>Investment</a:t>
            </a:r>
            <a:r>
              <a:rPr lang="fr-FR" sz="1600" b="1" dirty="0" smtClean="0"/>
              <a:t> Phase </a:t>
            </a:r>
            <a:endParaRPr lang="fr-FR" sz="1600" b="1" dirty="0"/>
          </a:p>
        </p:txBody>
      </p:sp>
      <p:sp>
        <p:nvSpPr>
          <p:cNvPr id="19" name="Double flèche horizontale 18"/>
          <p:cNvSpPr/>
          <p:nvPr/>
        </p:nvSpPr>
        <p:spPr>
          <a:xfrm>
            <a:off x="3929058" y="2571750"/>
            <a:ext cx="1071571" cy="267893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avec flèche vers la gauche 19"/>
          <p:cNvSpPr/>
          <p:nvPr/>
        </p:nvSpPr>
        <p:spPr>
          <a:xfrm>
            <a:off x="7215206" y="2250279"/>
            <a:ext cx="1928795" cy="1393041"/>
          </a:xfrm>
          <a:prstGeom prst="leftArrowCallout">
            <a:avLst>
              <a:gd name="adj1" fmla="val 23314"/>
              <a:gd name="adj2" fmla="val 25000"/>
              <a:gd name="adj3" fmla="val 11509"/>
              <a:gd name="adj4" fmla="val 8630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Development of </a:t>
            </a:r>
            <a:r>
              <a:rPr lang="en-US" sz="1400" dirty="0">
                <a:solidFill>
                  <a:schemeClr val="bg1"/>
                </a:solidFill>
              </a:rPr>
              <a:t>PAI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 convention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 funding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 training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 execution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 technical support</a:t>
            </a:r>
            <a:endParaRPr lang="fr-FR" sz="1400" dirty="0" smtClean="0">
              <a:solidFill>
                <a:schemeClr val="bg1"/>
              </a:solidFill>
            </a:endParaRPr>
          </a:p>
        </p:txBody>
      </p:sp>
      <p:sp>
        <p:nvSpPr>
          <p:cNvPr id="23" name="Organigramme : Multidocument 22"/>
          <p:cNvSpPr/>
          <p:nvPr/>
        </p:nvSpPr>
        <p:spPr>
          <a:xfrm>
            <a:off x="2000232" y="2303858"/>
            <a:ext cx="1857388" cy="1339463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Monitoring - Evaluation</a:t>
            </a:r>
            <a:endParaRPr lang="fr-FR" sz="1600" b="1" dirty="0"/>
          </a:p>
        </p:txBody>
      </p:sp>
      <p:sp>
        <p:nvSpPr>
          <p:cNvPr id="25" name="Rectangle avec flèche vers la droite 24"/>
          <p:cNvSpPr/>
          <p:nvPr/>
        </p:nvSpPr>
        <p:spPr>
          <a:xfrm>
            <a:off x="142844" y="2303858"/>
            <a:ext cx="1857388" cy="1393041"/>
          </a:xfrm>
          <a:prstGeom prst="rightArrowCallout">
            <a:avLst>
              <a:gd name="adj1" fmla="val 25000"/>
              <a:gd name="adj2" fmla="val 25000"/>
              <a:gd name="adj3" fmla="val 12751"/>
              <a:gd name="adj4" fmla="val 8059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MONITORING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  participatory</a:t>
            </a:r>
            <a:br>
              <a:rPr lang="en-US" sz="1400" dirty="0"/>
            </a:br>
            <a:r>
              <a:rPr lang="en-US" sz="1400" dirty="0"/>
              <a:t>  performance</a:t>
            </a:r>
            <a:br>
              <a:rPr lang="en-US" sz="1400" dirty="0"/>
            </a:br>
            <a:r>
              <a:rPr lang="en-US" sz="1400" dirty="0"/>
              <a:t>  effects /</a:t>
            </a:r>
            <a:br>
              <a:rPr lang="en-US" sz="1400" dirty="0"/>
            </a:br>
            <a:r>
              <a:rPr lang="en-US" sz="1400" dirty="0"/>
              <a:t>    impacts;</a:t>
            </a:r>
            <a:br>
              <a:rPr lang="en-US" sz="1400" dirty="0"/>
            </a:br>
            <a:r>
              <a:rPr lang="en-US" sz="1400" dirty="0"/>
              <a:t>  supervision</a:t>
            </a:r>
            <a:endParaRPr lang="fr-FR" sz="1400" dirty="0"/>
          </a:p>
        </p:txBody>
      </p:sp>
      <p:sp>
        <p:nvSpPr>
          <p:cNvPr id="27" name="Flèche vers le bas 26"/>
          <p:cNvSpPr/>
          <p:nvPr/>
        </p:nvSpPr>
        <p:spPr>
          <a:xfrm>
            <a:off x="4214810" y="3000379"/>
            <a:ext cx="500067" cy="75009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ogner et arrondir un rectangle à un seul coin 27"/>
          <p:cNvSpPr/>
          <p:nvPr/>
        </p:nvSpPr>
        <p:spPr>
          <a:xfrm>
            <a:off x="3428993" y="4071949"/>
            <a:ext cx="2786083" cy="857256"/>
          </a:xfrm>
          <a:prstGeom prst="snip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bg1"/>
                </a:solidFill>
              </a:rPr>
              <a:t>Closing</a:t>
            </a:r>
            <a:r>
              <a:rPr lang="fr-FR" b="1" dirty="0">
                <a:solidFill>
                  <a:schemeClr val="bg1"/>
                </a:solidFill>
              </a:rPr>
              <a:t> the Project</a:t>
            </a:r>
          </a:p>
        </p:txBody>
      </p:sp>
      <p:sp>
        <p:nvSpPr>
          <p:cNvPr id="30" name="Rectangle avec flèche vers la gauche 29"/>
          <p:cNvSpPr/>
          <p:nvPr/>
        </p:nvSpPr>
        <p:spPr>
          <a:xfrm>
            <a:off x="6286513" y="3750478"/>
            <a:ext cx="2071701" cy="1393023"/>
          </a:xfrm>
          <a:prstGeom prst="leftArrowCallout">
            <a:avLst>
              <a:gd name="adj1" fmla="val 23314"/>
              <a:gd name="adj2" fmla="val 25000"/>
              <a:gd name="adj3" fmla="val 11509"/>
              <a:gd name="adj4" fmla="val 8343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Strengthening Capacity in maintenance investments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  </a:t>
            </a:r>
            <a:r>
              <a:rPr lang="en-US" sz="1400" dirty="0" smtClean="0">
                <a:solidFill>
                  <a:schemeClr val="bg1"/>
                </a:solidFill>
              </a:rPr>
              <a:t>securing property facilities</a:t>
            </a:r>
            <a:endParaRPr lang="fr-FR" sz="1400" dirty="0"/>
          </a:p>
        </p:txBody>
      </p:sp>
      <p:sp>
        <p:nvSpPr>
          <p:cNvPr id="32" name="Rectangle avec flèche vers la droite 31"/>
          <p:cNvSpPr/>
          <p:nvPr/>
        </p:nvSpPr>
        <p:spPr>
          <a:xfrm>
            <a:off x="1214415" y="3804055"/>
            <a:ext cx="2143139" cy="1339445"/>
          </a:xfrm>
          <a:prstGeom prst="rightArrowCallout">
            <a:avLst>
              <a:gd name="adj1" fmla="val 25000"/>
              <a:gd name="adj2" fmla="val 25000"/>
              <a:gd name="adj3" fmla="val 12751"/>
              <a:gd name="adj4" fmla="val 7722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/>
              <a:t>Reporting</a:t>
            </a:r>
            <a:r>
              <a:rPr lang="fr-FR" sz="1400" dirty="0"/>
              <a:t> / </a:t>
            </a:r>
            <a:r>
              <a:rPr lang="fr-FR" sz="1400" dirty="0" err="1"/>
              <a:t>capitalization</a:t>
            </a:r>
            <a:endParaRPr lang="fr-FR" sz="1400" dirty="0"/>
          </a:p>
          <a:p>
            <a:pPr>
              <a:buFont typeface="Arial" pitchFamily="34" charset="0"/>
              <a:buChar char="•"/>
            </a:pPr>
            <a:endParaRPr lang="fr-FR" sz="1400" dirty="0"/>
          </a:p>
          <a:p>
            <a:pPr>
              <a:buFont typeface="Arial" pitchFamily="34" charset="0"/>
              <a:buChar char="•"/>
            </a:pPr>
            <a:r>
              <a:rPr lang="fr-FR" sz="1400" dirty="0"/>
              <a:t>   administrative </a:t>
            </a:r>
            <a:r>
              <a:rPr lang="fr-FR" sz="1400" dirty="0" err="1"/>
              <a:t>closure</a:t>
            </a:r>
            <a:endParaRPr lang="fr-F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13 218 people directly </a:t>
            </a:r>
            <a:r>
              <a:rPr lang="en-US" sz="2800" dirty="0" smtClean="0">
                <a:solidFill>
                  <a:srgbClr val="FF0000"/>
                </a:solidFill>
              </a:rPr>
              <a:t>benefited on capacity </a:t>
            </a:r>
            <a:r>
              <a:rPr lang="en-US" sz="2800" dirty="0">
                <a:solidFill>
                  <a:srgbClr val="FF0000"/>
                </a:solidFill>
              </a:rPr>
              <a:t>building and 67 sessions of inter village were held (22% of funding);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2971 </a:t>
            </a:r>
            <a:r>
              <a:rPr lang="en-US" sz="2800" dirty="0" smtClean="0">
                <a:solidFill>
                  <a:srgbClr val="FF0000"/>
                </a:solidFill>
              </a:rPr>
              <a:t>micro-projects implemented (56</a:t>
            </a:r>
            <a:r>
              <a:rPr lang="en-US" sz="2800" dirty="0">
                <a:solidFill>
                  <a:srgbClr val="FF0000"/>
                </a:solidFill>
              </a:rPr>
              <a:t>% of funding)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0_kourit_a2_75000_nv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5" y="107139"/>
            <a:ext cx="4644587" cy="4875626"/>
          </a:xfrm>
          <a:prstGeom prst="rect">
            <a:avLst/>
          </a:prstGeom>
        </p:spPr>
      </p:pic>
      <p:pic>
        <p:nvPicPr>
          <p:cNvPr id="5" name="Image 4" descr="2010_komp_a2_1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7825" y="214296"/>
            <a:ext cx="4365860" cy="466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931</TotalTime>
  <Words>880</Words>
  <Application>Microsoft Office PowerPoint</Application>
  <PresentationFormat>Apresentação na tela (16:9)</PresentationFormat>
  <Paragraphs>136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Civil</vt:lpstr>
      <vt:lpstr>Integrated ecosystem management in Burkina Faso</vt:lpstr>
      <vt:lpstr>OUTLINE</vt:lpstr>
      <vt:lpstr>       1. Background, rationale and objectives </vt:lpstr>
      <vt:lpstr>1. Background, rationale and objectives</vt:lpstr>
      <vt:lpstr>1. Background, rationale and objectives</vt:lpstr>
      <vt:lpstr>2. Approach and geographical coverage</vt:lpstr>
      <vt:lpstr>Slide 7</vt:lpstr>
      <vt:lpstr>3. Results</vt:lpstr>
      <vt:lpstr>Slide 9</vt:lpstr>
      <vt:lpstr>3.1 Activities executed</vt:lpstr>
      <vt:lpstr>3.1 Activities executed</vt:lpstr>
      <vt:lpstr>3.1 Activities implemented</vt:lpstr>
      <vt:lpstr>3.1 Activities implemented</vt:lpstr>
      <vt:lpstr>3.1 Activities implemented</vt:lpstr>
      <vt:lpstr>3.1 Activities implemented</vt:lpstr>
      <vt:lpstr>3.2. Capacity building</vt:lpstr>
      <vt:lpstr>Main results</vt:lpstr>
      <vt:lpstr>4. Benefits and impacts of the project</vt:lpstr>
      <vt:lpstr>Slide 19</vt:lpstr>
      <vt:lpstr>Slide 20</vt:lpstr>
      <vt:lpstr>4. Benefits and impacts of the projects</vt:lpstr>
      <vt:lpstr>5. Lessons learned</vt:lpstr>
      <vt:lpstr>THANK YOU FOR YOUR ATTENTION!!!</vt:lpstr>
    </vt:vector>
  </TitlesOfParts>
  <Company>PNGT2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intégrée des écosystèmes au Burkina Faso</dc:title>
  <dc:creator>ZONGO</dc:creator>
  <cp:lastModifiedBy>Usuario</cp:lastModifiedBy>
  <cp:revision>56</cp:revision>
  <dcterms:created xsi:type="dcterms:W3CDTF">2011-02-13T16:55:16Z</dcterms:created>
  <dcterms:modified xsi:type="dcterms:W3CDTF">2012-06-18T15:14:33Z</dcterms:modified>
</cp:coreProperties>
</file>