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7" r:id="rId2"/>
    <p:sldId id="276" r:id="rId3"/>
    <p:sldId id="277" r:id="rId4"/>
    <p:sldId id="285" r:id="rId5"/>
    <p:sldId id="278" r:id="rId6"/>
    <p:sldId id="279" r:id="rId7"/>
    <p:sldId id="280" r:id="rId8"/>
    <p:sldId id="283" r:id="rId9"/>
    <p:sldId id="286" r:id="rId10"/>
    <p:sldId id="263"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37" d="100"/>
          <a:sy n="37" d="100"/>
        </p:scale>
        <p:origin x="-1548" y="-4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A20A9A8-3064-4343-9E65-C4D8071E7F6A}" type="datetimeFigureOut">
              <a:rPr lang="en-US" smtClean="0"/>
              <a:pPr/>
              <a:t>11/21/2012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BFA7EC4-82B5-4C2C-B8F9-33E6B065E96F}" type="slidenum">
              <a:rPr lang="en-US" smtClean="0"/>
              <a:pPr/>
              <a:t>‹#›</a:t>
            </a:fld>
            <a:endParaRPr lang="en-US"/>
          </a:p>
        </p:txBody>
      </p:sp>
    </p:spTree>
    <p:extLst>
      <p:ext uri="{BB962C8B-B14F-4D97-AF65-F5344CB8AC3E}">
        <p14:creationId xmlns:p14="http://schemas.microsoft.com/office/powerpoint/2010/main" val="4242118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BFA7EC4-82B5-4C2C-B8F9-33E6B065E96F}" type="slidenum">
              <a:rPr lang="en-US" smtClean="0"/>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BFA7EC4-82B5-4C2C-B8F9-33E6B065E96F}"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7"/>
          <p:cNvSpPr txBox="1">
            <a:spLocks noGrp="1" noChangeArrowheads="1"/>
          </p:cNvSpPr>
          <p:nvPr/>
        </p:nvSpPr>
        <p:spPr bwMode="auto">
          <a:xfrm>
            <a:off x="1588" y="8685213"/>
            <a:ext cx="2971800" cy="457200"/>
          </a:xfrm>
          <a:prstGeom prst="rect">
            <a:avLst/>
          </a:prstGeom>
          <a:noFill/>
          <a:ln w="9525">
            <a:noFill/>
            <a:miter lim="800000"/>
            <a:headEnd/>
            <a:tailEnd/>
          </a:ln>
        </p:spPr>
        <p:txBody>
          <a:bodyPr anchor="b"/>
          <a:lstStyle/>
          <a:p>
            <a:pPr rtl="0"/>
            <a:fld id="{AB5D8C58-66F0-4CDA-A012-99F811AF7155}" type="slidenum">
              <a:rPr lang="ar-SA" sz="1200"/>
              <a:pPr rtl="0"/>
              <a:t>10</a:t>
            </a:fld>
            <a:endParaRPr lang="en-US" sz="1200"/>
          </a:p>
        </p:txBody>
      </p:sp>
      <p:sp>
        <p:nvSpPr>
          <p:cNvPr id="19456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94564" name="Rectangle 3"/>
          <p:cNvSpPr>
            <a:spLocks noGrp="1" noChangeArrowheads="1"/>
          </p:cNvSpPr>
          <p:nvPr>
            <p:ph type="body" idx="1"/>
          </p:nvPr>
        </p:nvSpPr>
        <p:spPr bwMode="auto">
          <a:noFill/>
        </p:spPr>
        <p:txBody>
          <a:bodyPr/>
          <a:lstStyle/>
          <a:p>
            <a:pPr eaLnBrk="1" hangingPunct="1"/>
            <a:endParaRPr lang="en-US" smtClean="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CE78A8C-DAAF-401E-B197-CCC06DC81B9B}" type="datetimeFigureOut">
              <a:rPr lang="en-US" smtClean="0"/>
              <a:pPr/>
              <a:t>11/21/2012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BB7957-7E52-4017-B29B-6A522E50A07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E78A8C-DAAF-401E-B197-CCC06DC81B9B}" type="datetimeFigureOut">
              <a:rPr lang="en-US" smtClean="0"/>
              <a:pPr/>
              <a:t>11/21/2012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BB7957-7E52-4017-B29B-6A522E50A07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E78A8C-DAAF-401E-B197-CCC06DC81B9B}" type="datetimeFigureOut">
              <a:rPr lang="en-US" smtClean="0"/>
              <a:pPr/>
              <a:t>11/21/2012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BB7957-7E52-4017-B29B-6A522E50A07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E78A8C-DAAF-401E-B197-CCC06DC81B9B}" type="datetimeFigureOut">
              <a:rPr lang="en-US" smtClean="0"/>
              <a:pPr/>
              <a:t>11/21/2012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BB7957-7E52-4017-B29B-6A522E50A07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CE78A8C-DAAF-401E-B197-CCC06DC81B9B}" type="datetimeFigureOut">
              <a:rPr lang="en-US" smtClean="0"/>
              <a:pPr/>
              <a:t>11/21/2012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BB7957-7E52-4017-B29B-6A522E50A07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CE78A8C-DAAF-401E-B197-CCC06DC81B9B}" type="datetimeFigureOut">
              <a:rPr lang="en-US" smtClean="0"/>
              <a:pPr/>
              <a:t>11/21/2012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BB7957-7E52-4017-B29B-6A522E50A07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CE78A8C-DAAF-401E-B197-CCC06DC81B9B}" type="datetimeFigureOut">
              <a:rPr lang="en-US" smtClean="0"/>
              <a:pPr/>
              <a:t>11/21/2012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EBB7957-7E52-4017-B29B-6A522E50A07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CE78A8C-DAAF-401E-B197-CCC06DC81B9B}" type="datetimeFigureOut">
              <a:rPr lang="en-US" smtClean="0"/>
              <a:pPr/>
              <a:t>11/21/2012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EBB7957-7E52-4017-B29B-6A522E50A07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E78A8C-DAAF-401E-B197-CCC06DC81B9B}" type="datetimeFigureOut">
              <a:rPr lang="en-US" smtClean="0"/>
              <a:pPr/>
              <a:t>11/21/2012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EBB7957-7E52-4017-B29B-6A522E50A07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CE78A8C-DAAF-401E-B197-CCC06DC81B9B}" type="datetimeFigureOut">
              <a:rPr lang="en-US" smtClean="0"/>
              <a:pPr/>
              <a:t>11/21/2012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BB7957-7E52-4017-B29B-6A522E50A07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CE78A8C-DAAF-401E-B197-CCC06DC81B9B}" type="datetimeFigureOut">
              <a:rPr lang="en-US" smtClean="0"/>
              <a:pPr/>
              <a:t>11/21/2012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BB7957-7E52-4017-B29B-6A522E50A07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E78A8C-DAAF-401E-B197-CCC06DC81B9B}" type="datetimeFigureOut">
              <a:rPr lang="en-US" smtClean="0"/>
              <a:pPr/>
              <a:t>11/21/2012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BB7957-7E52-4017-B29B-6A522E50A07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2895600"/>
            <a:ext cx="6400800" cy="4191000"/>
          </a:xfrm>
        </p:spPr>
        <p:txBody>
          <a:bodyPr>
            <a:normAutofit/>
          </a:bodyPr>
          <a:lstStyle/>
          <a:p>
            <a:endParaRPr lang="en-US" b="1" dirty="0" smtClean="0">
              <a:solidFill>
                <a:srgbClr val="FF0000"/>
              </a:solidFill>
              <a:latin typeface="Blackadder ITC" pitchFamily="82" charset="0"/>
            </a:endParaRPr>
          </a:p>
          <a:p>
            <a:endParaRPr lang="en-US" b="1" dirty="0" smtClean="0">
              <a:solidFill>
                <a:srgbClr val="FF0000"/>
              </a:solidFill>
              <a:latin typeface="Blackadder ITC" pitchFamily="82" charset="0"/>
            </a:endParaRPr>
          </a:p>
          <a:p>
            <a:endParaRPr lang="en-US" b="1" dirty="0" smtClean="0">
              <a:solidFill>
                <a:srgbClr val="FF0000"/>
              </a:solidFill>
              <a:latin typeface="Blackadder ITC" pitchFamily="82" charset="0"/>
            </a:endParaRPr>
          </a:p>
          <a:p>
            <a:endParaRPr lang="en-US" b="1" dirty="0" smtClean="0">
              <a:solidFill>
                <a:srgbClr val="FF0000"/>
              </a:solidFill>
              <a:latin typeface="Blackadder ITC" pitchFamily="82" charset="0"/>
            </a:endParaRPr>
          </a:p>
          <a:p>
            <a:endParaRPr lang="en-US" sz="1400" b="1" dirty="0" smtClean="0">
              <a:solidFill>
                <a:srgbClr val="FF0000"/>
              </a:solidFill>
              <a:latin typeface="Blackadder ITC" pitchFamily="82" charset="0"/>
            </a:endParaRPr>
          </a:p>
          <a:p>
            <a:r>
              <a:rPr lang="en-US" sz="1400" b="1" dirty="0" smtClean="0">
                <a:solidFill>
                  <a:srgbClr val="FF0000"/>
                </a:solidFill>
                <a:latin typeface="Blackadder ITC" pitchFamily="82" charset="0"/>
              </a:rPr>
              <a:t>Prof. Dr. Nadia I. </a:t>
            </a:r>
            <a:r>
              <a:rPr lang="en-US" sz="1400" b="1" dirty="0" err="1" smtClean="0">
                <a:solidFill>
                  <a:srgbClr val="FF0000"/>
                </a:solidFill>
                <a:latin typeface="Blackadder ITC" pitchFamily="82" charset="0"/>
              </a:rPr>
              <a:t>Zakhary</a:t>
            </a:r>
            <a:endParaRPr lang="en-US" sz="1400" b="1" dirty="0" smtClean="0">
              <a:solidFill>
                <a:srgbClr val="FF0000"/>
              </a:solidFill>
              <a:latin typeface="Blackadder ITC" pitchFamily="82" charset="0"/>
            </a:endParaRPr>
          </a:p>
          <a:p>
            <a:r>
              <a:rPr lang="en-US" sz="1400" b="1" dirty="0" smtClean="0">
                <a:solidFill>
                  <a:srgbClr val="FF0000"/>
                </a:solidFill>
                <a:latin typeface="Blackadder ITC" pitchFamily="82" charset="0"/>
              </a:rPr>
              <a:t>Minster of Scientific Research</a:t>
            </a:r>
          </a:p>
          <a:p>
            <a:r>
              <a:rPr lang="en-US" sz="1400" b="1" dirty="0" smtClean="0">
                <a:solidFill>
                  <a:srgbClr val="FF0000"/>
                </a:solidFill>
                <a:latin typeface="Blackadder ITC" pitchFamily="82" charset="0"/>
              </a:rPr>
              <a:t>Egypt</a:t>
            </a:r>
          </a:p>
          <a:p>
            <a:r>
              <a:rPr lang="en-US" sz="1400" b="1" dirty="0" smtClean="0">
                <a:solidFill>
                  <a:srgbClr val="00B050"/>
                </a:solidFill>
                <a:latin typeface="Blackadder ITC" pitchFamily="82" charset="0"/>
              </a:rPr>
              <a:t>16-17 October, 2012</a:t>
            </a:r>
          </a:p>
          <a:p>
            <a:endParaRPr lang="en-US" dirty="0"/>
          </a:p>
        </p:txBody>
      </p:sp>
      <p:pic>
        <p:nvPicPr>
          <p:cNvPr id="4" name="Picture 2" descr="C:\Users\hp\Pictures\egypt.gif"/>
          <p:cNvPicPr>
            <a:picLocks noChangeAspect="1" noChangeArrowheads="1"/>
          </p:cNvPicPr>
          <p:nvPr/>
        </p:nvPicPr>
        <p:blipFill>
          <a:blip r:embed="rId2"/>
          <a:srcRect/>
          <a:stretch>
            <a:fillRect/>
          </a:stretch>
        </p:blipFill>
        <p:spPr bwMode="auto">
          <a:xfrm>
            <a:off x="3124200" y="1600200"/>
            <a:ext cx="2971800" cy="3810000"/>
          </a:xfrm>
          <a:prstGeom prst="rect">
            <a:avLst/>
          </a:prstGeom>
          <a:noFill/>
        </p:spPr>
      </p:pic>
      <p:sp>
        <p:nvSpPr>
          <p:cNvPr id="5" name="Title 4"/>
          <p:cNvSpPr>
            <a:spLocks noGrp="1"/>
          </p:cNvSpPr>
          <p:nvPr>
            <p:ph type="ctrTitle"/>
          </p:nvPr>
        </p:nvSpPr>
        <p:spPr>
          <a:xfrm>
            <a:off x="685800" y="533401"/>
            <a:ext cx="7772400" cy="990599"/>
          </a:xfrm>
        </p:spPr>
        <p:txBody>
          <a:bodyPr>
            <a:normAutofit/>
          </a:bodyPr>
          <a:lstStyle/>
          <a:p>
            <a:r>
              <a:rPr lang="en-US" sz="2800" b="1" dirty="0" smtClean="0">
                <a:solidFill>
                  <a:srgbClr val="00B050"/>
                </a:solidFill>
              </a:rPr>
              <a:t>AMCOST</a:t>
            </a:r>
            <a:endParaRPr lang="en-US" sz="2800" b="1" dirty="0">
              <a:solidFill>
                <a:srgbClr val="00B05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WordArt 4"/>
          <p:cNvSpPr>
            <a:spLocks noChangeArrowheads="1" noChangeShapeType="1" noTextEdit="1"/>
          </p:cNvSpPr>
          <p:nvPr/>
        </p:nvSpPr>
        <p:spPr bwMode="auto">
          <a:xfrm>
            <a:off x="2986088" y="3033713"/>
            <a:ext cx="3171825" cy="790575"/>
          </a:xfrm>
          <a:prstGeom prst="rect">
            <a:avLst/>
          </a:prstGeom>
        </p:spPr>
        <p:txBody>
          <a:bodyPr wrap="none" fromWordArt="1">
            <a:prstTxWarp prst="textPlain">
              <a:avLst>
                <a:gd name="adj" fmla="val 50000"/>
              </a:avLst>
            </a:prstTxWarp>
          </a:bodyPr>
          <a:lstStyle/>
          <a:p>
            <a:pPr algn="ctr" rtl="0"/>
            <a:r>
              <a:rPr lang="en-US" sz="4400" kern="10" dirty="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Black"/>
              </a:rPr>
              <a:t>Thank you</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4114800"/>
          </a:xfrm>
        </p:spPr>
        <p:txBody>
          <a:bodyPr>
            <a:normAutofit/>
          </a:bodyPr>
          <a:lstStyle/>
          <a:p>
            <a:pPr algn="just"/>
            <a:r>
              <a:rPr lang="en-US" sz="2800" b="1" dirty="0" smtClean="0"/>
              <a:t>The African region had historical achievements in science and technology, though for a long period, the region neglected this important field. </a:t>
            </a:r>
          </a:p>
          <a:p>
            <a:pPr algn="just"/>
            <a:r>
              <a:rPr lang="en-US" sz="2800" b="1" dirty="0" smtClean="0"/>
              <a:t>The great diversity in such capacities among countries in the region in itself should stimulate the opportunities for co-operation. </a:t>
            </a:r>
          </a:p>
          <a:p>
            <a:pPr algn="just"/>
            <a:r>
              <a:rPr lang="en-US" sz="2800" b="1" dirty="0" smtClean="0"/>
              <a:t>Scientific and technological partnerships both within the region and at a global level need to be stimulated for regional sustainable development. </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i="1" dirty="0" smtClean="0">
                <a:solidFill>
                  <a:srgbClr val="FF0000"/>
                </a:solidFill>
              </a:rPr>
              <a:t/>
            </a:r>
            <a:br>
              <a:rPr lang="en-US" sz="2400" b="1" i="1" dirty="0" smtClean="0">
                <a:solidFill>
                  <a:srgbClr val="FF0000"/>
                </a:solidFill>
              </a:rPr>
            </a:br>
            <a:r>
              <a:rPr lang="en-US" sz="2400" b="1" i="1" dirty="0" smtClean="0">
                <a:solidFill>
                  <a:srgbClr val="FF0000"/>
                </a:solidFill>
              </a:rPr>
              <a:t/>
            </a:r>
            <a:br>
              <a:rPr lang="en-US" sz="2400" b="1" i="1" dirty="0" smtClean="0">
                <a:solidFill>
                  <a:srgbClr val="FF0000"/>
                </a:solidFill>
              </a:rPr>
            </a:br>
            <a:r>
              <a:rPr lang="en-US" sz="2400" b="1" i="1" dirty="0" smtClean="0">
                <a:solidFill>
                  <a:srgbClr val="FF0000"/>
                </a:solidFill>
              </a:rPr>
              <a:t/>
            </a:r>
            <a:br>
              <a:rPr lang="en-US" sz="2400" b="1" i="1" dirty="0" smtClean="0">
                <a:solidFill>
                  <a:srgbClr val="FF0000"/>
                </a:solidFill>
              </a:rPr>
            </a:br>
            <a:r>
              <a:rPr lang="en-US" sz="2400" b="1" i="1" dirty="0" smtClean="0">
                <a:solidFill>
                  <a:srgbClr val="FF0000"/>
                </a:solidFill>
              </a:rPr>
              <a:t>The rationale for wider application of science and technology lies in targeting provision of basic needs </a:t>
            </a:r>
            <a:br>
              <a:rPr lang="en-US" sz="2400" b="1" i="1" dirty="0" smtClean="0">
                <a:solidFill>
                  <a:srgbClr val="FF0000"/>
                </a:solidFill>
              </a:rPr>
            </a:br>
            <a:endParaRPr lang="en-US" sz="2400" b="1" dirty="0">
              <a:solidFill>
                <a:srgbClr val="FF0000"/>
              </a:solidFill>
            </a:endParaRPr>
          </a:p>
        </p:txBody>
      </p:sp>
      <p:sp>
        <p:nvSpPr>
          <p:cNvPr id="3" name="Content Placeholder 2"/>
          <p:cNvSpPr>
            <a:spLocks noGrp="1"/>
          </p:cNvSpPr>
          <p:nvPr>
            <p:ph idx="1"/>
          </p:nvPr>
        </p:nvSpPr>
        <p:spPr>
          <a:xfrm>
            <a:off x="457200" y="1066800"/>
            <a:ext cx="8229600" cy="6096000"/>
          </a:xfrm>
        </p:spPr>
        <p:txBody>
          <a:bodyPr>
            <a:noAutofit/>
          </a:bodyPr>
          <a:lstStyle/>
          <a:p>
            <a:pPr algn="just"/>
            <a:endParaRPr lang="en-US" sz="2400" b="1" dirty="0" smtClean="0"/>
          </a:p>
          <a:p>
            <a:pPr algn="just"/>
            <a:endParaRPr lang="en-US" sz="2400" b="1" dirty="0" smtClean="0"/>
          </a:p>
          <a:p>
            <a:pPr algn="just"/>
            <a:r>
              <a:rPr lang="en-US" sz="2400" b="1" dirty="0" smtClean="0"/>
              <a:t>Africa is a region with a majority of population below the poverty threshold. Poverty is indeed one of the great sources of environmental degradation. </a:t>
            </a:r>
          </a:p>
          <a:p>
            <a:pPr algn="just"/>
            <a:r>
              <a:rPr lang="en-US" sz="2400" b="1" dirty="0" smtClean="0"/>
              <a:t>Basic needs will be met through institutional changes that ensure the ownership of knowledge by the poor. </a:t>
            </a:r>
          </a:p>
          <a:p>
            <a:pPr algn="just"/>
            <a:r>
              <a:rPr lang="en-US" sz="2400" b="1" dirty="0" smtClean="0"/>
              <a:t>Along with such institutional change, science and technology should focus on  improving the agriculture and food sector, developing appropriate technologies for industry, ensuring energy supplies, health care and providing environmental management.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96000"/>
          </a:xfrm>
        </p:spPr>
        <p:txBody>
          <a:bodyPr>
            <a:normAutofit fontScale="62500" lnSpcReduction="20000"/>
          </a:bodyPr>
          <a:lstStyle/>
          <a:p>
            <a:pPr algn="just"/>
            <a:endParaRPr lang="en-US" b="1" dirty="0" smtClean="0">
              <a:solidFill>
                <a:srgbClr val="FF0000"/>
              </a:solidFill>
            </a:endParaRPr>
          </a:p>
          <a:p>
            <a:pPr algn="just"/>
            <a:endParaRPr lang="en-US" b="1" dirty="0" smtClean="0">
              <a:solidFill>
                <a:srgbClr val="FF0000"/>
              </a:solidFill>
            </a:endParaRPr>
          </a:p>
          <a:p>
            <a:pPr algn="just"/>
            <a:r>
              <a:rPr lang="en-US" b="1" dirty="0" smtClean="0">
                <a:solidFill>
                  <a:srgbClr val="FF0000"/>
                </a:solidFill>
              </a:rPr>
              <a:t>In agriculture, </a:t>
            </a:r>
            <a:r>
              <a:rPr lang="en-US" b="1" dirty="0" smtClean="0"/>
              <a:t>research should be focused on holistic systems of farming, and improving small holder cropping patterns.</a:t>
            </a:r>
          </a:p>
          <a:p>
            <a:pPr algn="just"/>
            <a:r>
              <a:rPr lang="en-US" b="1" dirty="0" smtClean="0">
                <a:solidFill>
                  <a:srgbClr val="FF0000"/>
                </a:solidFill>
              </a:rPr>
              <a:t>In industry, </a:t>
            </a:r>
            <a:r>
              <a:rPr lang="en-US" b="1" dirty="0" smtClean="0"/>
              <a:t>more research provision is required for development of relevant technologies, innovative and cost-effective improvement of existing technologies. </a:t>
            </a:r>
            <a:endParaRPr lang="en-US" b="1" dirty="0" smtClean="0">
              <a:solidFill>
                <a:srgbClr val="FF0000"/>
              </a:solidFill>
            </a:endParaRPr>
          </a:p>
          <a:p>
            <a:pPr algn="just"/>
            <a:r>
              <a:rPr lang="en-US" b="1" dirty="0" smtClean="0">
                <a:solidFill>
                  <a:srgbClr val="FF0000"/>
                </a:solidFill>
              </a:rPr>
              <a:t>More efficient commercial energy systems </a:t>
            </a:r>
            <a:r>
              <a:rPr lang="en-US" b="1" dirty="0" smtClean="0"/>
              <a:t>should be paralleled by application of science and technology to the development of renewable energy systems, based on solar, biomass and wind technologies.</a:t>
            </a:r>
          </a:p>
          <a:p>
            <a:pPr algn="just"/>
            <a:r>
              <a:rPr lang="en-US" b="1" dirty="0" smtClean="0">
                <a:solidFill>
                  <a:srgbClr val="FF0000"/>
                </a:solidFill>
              </a:rPr>
              <a:t>In health care, </a:t>
            </a:r>
            <a:r>
              <a:rPr lang="en-US" b="1" dirty="0" smtClean="0"/>
              <a:t>science and technology should be applied to diagnose         diseases  and upgrade traditional and herbal medicine. </a:t>
            </a:r>
          </a:p>
          <a:p>
            <a:pPr algn="just"/>
            <a:r>
              <a:rPr lang="en-US" b="1" dirty="0" smtClean="0">
                <a:solidFill>
                  <a:srgbClr val="FF0000"/>
                </a:solidFill>
              </a:rPr>
              <a:t>In the field of environment, </a:t>
            </a:r>
            <a:r>
              <a:rPr lang="en-US" b="1" dirty="0" smtClean="0"/>
              <a:t>priority should be attached to conserving the valuable tropical ecology of the region and associated biodiversity, in an ecologically sustainable management of agriculture and fishing, as well as controlling and reversing industrial pollution.</a:t>
            </a:r>
          </a:p>
          <a:p>
            <a:pPr algn="just"/>
            <a:r>
              <a:rPr lang="en-US" b="1" dirty="0" smtClean="0">
                <a:solidFill>
                  <a:srgbClr val="FF0000"/>
                </a:solidFill>
              </a:rPr>
              <a:t>Water resources </a:t>
            </a:r>
            <a:r>
              <a:rPr lang="en-US" b="1" dirty="0" smtClean="0"/>
              <a:t>for drinking and irrigation; as well as water management needs amelioration.</a:t>
            </a:r>
          </a:p>
          <a:p>
            <a:pPr algn="just"/>
            <a:r>
              <a:rPr lang="en-US" b="1" dirty="0" smtClean="0">
                <a:solidFill>
                  <a:srgbClr val="FF0000"/>
                </a:solidFill>
              </a:rPr>
              <a:t>New technologies </a:t>
            </a:r>
            <a:r>
              <a:rPr lang="en-US" b="1" dirty="0" smtClean="0"/>
              <a:t>like electronic technology, biotechnology and </a:t>
            </a:r>
            <a:r>
              <a:rPr lang="en-US" b="1" dirty="0" err="1" smtClean="0"/>
              <a:t>nano</a:t>
            </a:r>
            <a:r>
              <a:rPr lang="en-US" b="1" dirty="0" smtClean="0"/>
              <a:t>-technology need to be developed.</a:t>
            </a:r>
          </a:p>
          <a:p>
            <a:pPr algn="just"/>
            <a:r>
              <a:rPr lang="en-US" b="1" dirty="0" smtClean="0">
                <a:solidFill>
                  <a:srgbClr val="FF0000"/>
                </a:solidFill>
              </a:rPr>
              <a:t>Information technology</a:t>
            </a:r>
            <a:r>
              <a:rPr lang="en-US" b="1" dirty="0" smtClean="0"/>
              <a:t>, could be utilized in the region for  communication and exchange of experience. </a:t>
            </a:r>
          </a:p>
          <a:p>
            <a:pPr algn="just"/>
            <a:endParaRPr lang="en-US" dirty="0" smtClean="0"/>
          </a:p>
          <a:p>
            <a:pPr algn="just"/>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915400" cy="1143000"/>
          </a:xfrm>
        </p:spPr>
        <p:txBody>
          <a:bodyPr>
            <a:normAutofit fontScale="90000"/>
          </a:bodyPr>
          <a:lstStyle/>
          <a:p>
            <a:r>
              <a:rPr lang="en-US" sz="2400" b="1" i="1" dirty="0" smtClean="0">
                <a:solidFill>
                  <a:srgbClr val="FF0000"/>
                </a:solidFill>
              </a:rPr>
              <a:t/>
            </a:r>
            <a:br>
              <a:rPr lang="en-US" sz="2400" b="1" i="1" dirty="0" smtClean="0">
                <a:solidFill>
                  <a:srgbClr val="FF0000"/>
                </a:solidFill>
              </a:rPr>
            </a:br>
            <a:r>
              <a:rPr lang="en-US" sz="2700" b="1" i="1" dirty="0" smtClean="0">
                <a:solidFill>
                  <a:srgbClr val="FF0000"/>
                </a:solidFill>
              </a:rPr>
              <a:t>The quality of human capital will gain from greater attention to scientific and technological education, formally and informally</a:t>
            </a:r>
            <a:br>
              <a:rPr lang="en-US" sz="2700" b="1" i="1" dirty="0" smtClean="0">
                <a:solidFill>
                  <a:srgbClr val="FF0000"/>
                </a:solidFill>
              </a:rPr>
            </a:br>
            <a:endParaRPr lang="en-US" sz="2700" dirty="0">
              <a:solidFill>
                <a:srgbClr val="FF0000"/>
              </a:solidFill>
            </a:endParaRPr>
          </a:p>
        </p:txBody>
      </p:sp>
      <p:sp>
        <p:nvSpPr>
          <p:cNvPr id="3" name="Content Placeholder 2"/>
          <p:cNvSpPr>
            <a:spLocks noGrp="1"/>
          </p:cNvSpPr>
          <p:nvPr>
            <p:ph idx="1"/>
          </p:nvPr>
        </p:nvSpPr>
        <p:spPr>
          <a:xfrm>
            <a:off x="457200" y="1524000"/>
            <a:ext cx="8229600" cy="4602163"/>
          </a:xfrm>
        </p:spPr>
        <p:txBody>
          <a:bodyPr>
            <a:noAutofit/>
          </a:bodyPr>
          <a:lstStyle/>
          <a:p>
            <a:pPr algn="just"/>
            <a:r>
              <a:rPr lang="en-US" sz="2000" b="1" dirty="0" smtClean="0"/>
              <a:t>Disciplines related to science and technology should have a higher profile in primary and secondary education. </a:t>
            </a:r>
          </a:p>
          <a:p>
            <a:pPr algn="just"/>
            <a:r>
              <a:rPr lang="en-US" sz="2000" b="1" dirty="0" smtClean="0"/>
              <a:t>The quality of teaching requires improvement and facilities such  as teachers,  laboratories and equipments. </a:t>
            </a:r>
          </a:p>
          <a:p>
            <a:pPr algn="just"/>
            <a:r>
              <a:rPr lang="en-US" sz="2000" b="1" dirty="0" smtClean="0"/>
              <a:t>Technical schools and polytechnics should be given a more central role in the educational system leading to small and medium sized enterprises. </a:t>
            </a:r>
          </a:p>
          <a:p>
            <a:pPr algn="just"/>
            <a:r>
              <a:rPr lang="en-US" sz="2000" b="1" dirty="0" smtClean="0"/>
              <a:t>Scientific and technological research and teaching capacities of universities must be built up, and the cream of scientists and technologists should engage in teaching and research. </a:t>
            </a:r>
          </a:p>
          <a:p>
            <a:pPr algn="just"/>
            <a:r>
              <a:rPr lang="en-US" sz="2000" b="1" dirty="0" smtClean="0"/>
              <a:t>Appropriate research facilities and arrangements for scientific exchange should be further improved.</a:t>
            </a:r>
          </a:p>
          <a:p>
            <a:pPr algn="just"/>
            <a:r>
              <a:rPr lang="en-US" sz="2000" b="1" dirty="0" smtClean="0"/>
              <a:t>Scientists and technologists must have a crucial role in decision-making in government and in enterprises.</a:t>
            </a:r>
            <a:endParaRPr lang="en-US" sz="2000" b="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i="1" dirty="0" smtClean="0">
                <a:solidFill>
                  <a:srgbClr val="FF0000"/>
                </a:solidFill>
              </a:rPr>
              <a:t/>
            </a:r>
            <a:br>
              <a:rPr lang="en-US" sz="2400" b="1" i="1" dirty="0" smtClean="0">
                <a:solidFill>
                  <a:srgbClr val="FF0000"/>
                </a:solidFill>
              </a:rPr>
            </a:br>
            <a:r>
              <a:rPr lang="en-US" sz="2400" b="1" i="1" dirty="0" smtClean="0">
                <a:solidFill>
                  <a:srgbClr val="FF0000"/>
                </a:solidFill>
              </a:rPr>
              <a:t/>
            </a:r>
            <a:br>
              <a:rPr lang="en-US" sz="2400" b="1" i="1" dirty="0" smtClean="0">
                <a:solidFill>
                  <a:srgbClr val="FF0000"/>
                </a:solidFill>
              </a:rPr>
            </a:br>
            <a:r>
              <a:rPr lang="en-US" sz="2400" b="1" i="1" dirty="0" smtClean="0">
                <a:solidFill>
                  <a:srgbClr val="FF0000"/>
                </a:solidFill>
              </a:rPr>
              <a:t>Greater interaction between business and  industry with higher education, science and  technology </a:t>
            </a:r>
            <a:br>
              <a:rPr lang="en-US" sz="2400" b="1" i="1" dirty="0" smtClean="0">
                <a:solidFill>
                  <a:srgbClr val="FF0000"/>
                </a:solidFill>
              </a:rPr>
            </a:br>
            <a:endParaRPr lang="en-US" sz="2400" dirty="0">
              <a:solidFill>
                <a:srgbClr val="FF0000"/>
              </a:solidFill>
            </a:endParaRPr>
          </a:p>
        </p:txBody>
      </p:sp>
      <p:sp>
        <p:nvSpPr>
          <p:cNvPr id="3" name="Content Placeholder 2"/>
          <p:cNvSpPr>
            <a:spLocks noGrp="1"/>
          </p:cNvSpPr>
          <p:nvPr>
            <p:ph idx="1"/>
          </p:nvPr>
        </p:nvSpPr>
        <p:spPr>
          <a:xfrm>
            <a:off x="457200" y="1600200"/>
            <a:ext cx="8229600" cy="4724400"/>
          </a:xfrm>
        </p:spPr>
        <p:txBody>
          <a:bodyPr>
            <a:normAutofit fontScale="77500" lnSpcReduction="20000"/>
          </a:bodyPr>
          <a:lstStyle/>
          <a:p>
            <a:pPr algn="just"/>
            <a:r>
              <a:rPr lang="en-US" b="1" dirty="0" smtClean="0"/>
              <a:t>Science and technology should  be applied for achieving sustainable development of business and industry .</a:t>
            </a:r>
          </a:p>
          <a:p>
            <a:pPr algn="just"/>
            <a:r>
              <a:rPr lang="en-US" b="1" dirty="0" smtClean="0"/>
              <a:t>Linkages between business and industry on the one hand, and research institutions on the other, need to be expanded, focusing on practical product development. Accordingly, industrial resources allocated to research and development will be increased.</a:t>
            </a:r>
          </a:p>
          <a:p>
            <a:pPr algn="just"/>
            <a:r>
              <a:rPr lang="en-US" b="1" dirty="0" smtClean="0"/>
              <a:t>Heavy reliance on government-funded research should be reduced. </a:t>
            </a:r>
          </a:p>
          <a:p>
            <a:pPr algn="just"/>
            <a:r>
              <a:rPr lang="en-US" b="1" dirty="0" smtClean="0"/>
              <a:t>Capacities for selecting, absorbing and integrating the major technological transfers through direct investment should be improved, enabling building up of endogenous scientific and technological strength.</a:t>
            </a:r>
          </a:p>
          <a:p>
            <a:pPr algn="just"/>
            <a:endParaRPr lang="en-US"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i="1" dirty="0" smtClean="0">
                <a:solidFill>
                  <a:srgbClr val="FF0000"/>
                </a:solidFill>
              </a:rPr>
              <a:t/>
            </a:r>
            <a:br>
              <a:rPr lang="en-US" sz="2800" b="1" i="1" dirty="0" smtClean="0">
                <a:solidFill>
                  <a:srgbClr val="FF0000"/>
                </a:solidFill>
              </a:rPr>
            </a:br>
            <a:r>
              <a:rPr lang="en-US" sz="2800" b="1" i="1" dirty="0" smtClean="0">
                <a:solidFill>
                  <a:srgbClr val="FF0000"/>
                </a:solidFill>
              </a:rPr>
              <a:t>Government policy is crucial to effective utilization of science and technology </a:t>
            </a:r>
            <a:br>
              <a:rPr lang="en-US" sz="2800" b="1" i="1" dirty="0" smtClean="0">
                <a:solidFill>
                  <a:srgbClr val="FF0000"/>
                </a:solidFill>
              </a:rPr>
            </a:br>
            <a:endParaRPr lang="en-US" sz="2800" dirty="0">
              <a:solidFill>
                <a:srgbClr val="FF0000"/>
              </a:solidFill>
            </a:endParaRPr>
          </a:p>
        </p:txBody>
      </p:sp>
      <p:sp>
        <p:nvSpPr>
          <p:cNvPr id="3" name="Content Placeholder 2"/>
          <p:cNvSpPr>
            <a:spLocks noGrp="1"/>
          </p:cNvSpPr>
          <p:nvPr>
            <p:ph idx="1"/>
          </p:nvPr>
        </p:nvSpPr>
        <p:spPr/>
        <p:txBody>
          <a:bodyPr>
            <a:normAutofit lnSpcReduction="10000"/>
          </a:bodyPr>
          <a:lstStyle/>
          <a:p>
            <a:pPr algn="just"/>
            <a:r>
              <a:rPr lang="en-US" sz="2600" b="1" dirty="0" smtClean="0"/>
              <a:t>Parliamentarians agreed that governments in the region have the responsibility to develop strategies for science and technology, within the framework of overall sustainable development policies and machinery for implementation and evaluation. </a:t>
            </a:r>
          </a:p>
          <a:p>
            <a:pPr algn="just"/>
            <a:r>
              <a:rPr lang="en-US" sz="2600" b="1" dirty="0" smtClean="0"/>
              <a:t>Governments should determine priorities, secure adequate funding, negotiate in multilateral forums, establishing bilateral co-operative arrangements, create an enabling environment for the private sector and the community to establish its own scientific and technological research facilities. </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100" b="1" i="1" dirty="0" smtClean="0">
                <a:solidFill>
                  <a:srgbClr val="FF0000"/>
                </a:solidFill>
              </a:rPr>
              <a:t>Focusing on Basic Needs is a must </a:t>
            </a:r>
            <a:r>
              <a:rPr lang="en-US" b="1" i="1" dirty="0" smtClean="0"/>
              <a:t/>
            </a:r>
            <a:br>
              <a:rPr lang="en-US" b="1" i="1" dirty="0" smtClean="0"/>
            </a:br>
            <a:endParaRPr lang="en-US" dirty="0"/>
          </a:p>
        </p:txBody>
      </p:sp>
      <p:sp>
        <p:nvSpPr>
          <p:cNvPr id="3" name="Content Placeholder 2"/>
          <p:cNvSpPr>
            <a:spLocks noGrp="1"/>
          </p:cNvSpPr>
          <p:nvPr>
            <p:ph idx="1"/>
          </p:nvPr>
        </p:nvSpPr>
        <p:spPr>
          <a:xfrm>
            <a:off x="457200" y="838200"/>
            <a:ext cx="8229600" cy="5181600"/>
          </a:xfrm>
        </p:spPr>
        <p:txBody>
          <a:bodyPr>
            <a:normAutofit lnSpcReduction="10000"/>
          </a:bodyPr>
          <a:lstStyle/>
          <a:p>
            <a:pPr algn="just">
              <a:buNone/>
            </a:pPr>
            <a:r>
              <a:rPr lang="en-US" dirty="0" smtClean="0"/>
              <a:t>      </a:t>
            </a:r>
            <a:r>
              <a:rPr lang="en-US" b="1" dirty="0" smtClean="0"/>
              <a:t>- </a:t>
            </a:r>
            <a:r>
              <a:rPr lang="en-US" sz="2600" b="1" dirty="0" smtClean="0"/>
              <a:t>In any practical strategy for sustainable development in the region, very high priority must necessarily be attached to assuring the basic needs of the population. </a:t>
            </a:r>
          </a:p>
          <a:p>
            <a:pPr algn="just">
              <a:buNone/>
            </a:pPr>
            <a:r>
              <a:rPr lang="en-US" sz="2600" b="1" dirty="0" smtClean="0"/>
              <a:t>      - People living below the level of minimum needs cannot have access to benefits of science and technology, as they have neither the education nor the economic capacities.</a:t>
            </a:r>
          </a:p>
          <a:p>
            <a:pPr algn="just">
              <a:buNone/>
            </a:pPr>
            <a:r>
              <a:rPr lang="en-US" sz="2600" b="1" dirty="0" smtClean="0"/>
              <a:t>      - The provision of such basic needs should be anchored on the creation of employment opportunities and the ownership of assets and knowledge.</a:t>
            </a:r>
          </a:p>
          <a:p>
            <a:pPr algn="just">
              <a:buNone/>
            </a:pPr>
            <a:r>
              <a:rPr lang="en-US" sz="2600" b="1" dirty="0" smtClean="0"/>
              <a:t>      - To achieve such an objective, economic and social institutional changes are required in the region. </a:t>
            </a:r>
          </a:p>
          <a:p>
            <a:pPr algn="just">
              <a:buNone/>
            </a:pPr>
            <a:r>
              <a:rPr lang="en-US" sz="2600" b="1" dirty="0" smtClean="0"/>
              <a:t>      </a:t>
            </a:r>
          </a:p>
          <a:p>
            <a:pPr algn="just">
              <a:buNone/>
            </a:pP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algn="just"/>
            <a:r>
              <a:rPr lang="en-US" sz="2800" dirty="0" smtClean="0"/>
              <a:t>It was a great honor for Egypt to be the chair of the AMCOST IV since May</a:t>
            </a:r>
            <a:r>
              <a:rPr lang="en-US" sz="2800" smtClean="0"/>
              <a:t>, 2010 </a:t>
            </a:r>
            <a:r>
              <a:rPr lang="en-US" sz="2800" dirty="0" smtClean="0"/>
              <a:t>and until now and to host its meeting on the 28</a:t>
            </a:r>
            <a:r>
              <a:rPr lang="en-US" sz="2800" baseline="30000" dirty="0" smtClean="0"/>
              <a:t>th</a:t>
            </a:r>
            <a:r>
              <a:rPr lang="en-US" sz="2800" dirty="0" smtClean="0"/>
              <a:t> to 31</a:t>
            </a:r>
            <a:r>
              <a:rPr lang="en-US" sz="2800" baseline="30000" dirty="0" smtClean="0"/>
              <a:t>st</a:t>
            </a:r>
            <a:r>
              <a:rPr lang="en-US" sz="2800" dirty="0" smtClean="0"/>
              <a:t> of May 2010.</a:t>
            </a:r>
          </a:p>
          <a:p>
            <a:pPr algn="just"/>
            <a:r>
              <a:rPr lang="en-US" sz="2800" dirty="0" smtClean="0"/>
              <a:t>It was also a great opportunity to host the meeting  of the parliamentarians of African countries of the AU during  the last month. </a:t>
            </a:r>
          </a:p>
          <a:p>
            <a:pPr algn="just"/>
            <a:r>
              <a:rPr lang="en-US" sz="2800" dirty="0" smtClean="0"/>
              <a:t>And now, it my great pleasure to move this  honorable chair  of the AMCOST to our sister country: the </a:t>
            </a:r>
            <a:r>
              <a:rPr lang="en-US" sz="2800" b="1" dirty="0" smtClean="0">
                <a:solidFill>
                  <a:srgbClr val="FF0000"/>
                </a:solidFill>
              </a:rPr>
              <a:t>Congo Brazzaville.</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575</TotalTime>
  <Words>824</Words>
  <Application>Microsoft Office PowerPoint</Application>
  <PresentationFormat>On-screen Show (4:3)</PresentationFormat>
  <Paragraphs>57</Paragraphs>
  <Slides>10</Slides>
  <Notes>3</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AMCOST</vt:lpstr>
      <vt:lpstr>PowerPoint Presentation</vt:lpstr>
      <vt:lpstr>   The rationale for wider application of science and technology lies in targeting provision of basic needs  </vt:lpstr>
      <vt:lpstr>PowerPoint Presentation</vt:lpstr>
      <vt:lpstr> The quality of human capital will gain from greater attention to scientific and technological education, formally and informally </vt:lpstr>
      <vt:lpstr>  Greater interaction between business and  industry with higher education, science and  technology  </vt:lpstr>
      <vt:lpstr> Government policy is crucial to effective utilization of science and technology  </vt:lpstr>
      <vt:lpstr>Focusing on Basic Needs is a must  </vt:lpstr>
      <vt:lpstr>PowerPoint Presentation</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AMCOST Parliamentarian Conference</dc:title>
  <dc:creator>hp</dc:creator>
  <cp:lastModifiedBy>Gamal Eldin Ahmed A. Karrar</cp:lastModifiedBy>
  <cp:revision>83</cp:revision>
  <dcterms:created xsi:type="dcterms:W3CDTF">2012-10-10T15:56:22Z</dcterms:created>
  <dcterms:modified xsi:type="dcterms:W3CDTF">2012-11-21T08:39:57Z</dcterms:modified>
</cp:coreProperties>
</file>