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48" r:id="rId3"/>
    <p:sldId id="335" r:id="rId4"/>
    <p:sldId id="336" r:id="rId5"/>
    <p:sldId id="293" r:id="rId6"/>
    <p:sldId id="337" r:id="rId7"/>
    <p:sldId id="295" r:id="rId8"/>
    <p:sldId id="340" r:id="rId9"/>
    <p:sldId id="345" r:id="rId10"/>
    <p:sldId id="346" r:id="rId11"/>
    <p:sldId id="34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06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660"/>
  </p:normalViewPr>
  <p:slideViewPr>
    <p:cSldViewPr>
      <p:cViewPr>
        <p:scale>
          <a:sx n="60" d="100"/>
          <a:sy n="60" d="100"/>
        </p:scale>
        <p:origin x="-106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0ECDAE1-008E-41BF-B7BF-1705A7BA272F}" type="datetimeFigureOut">
              <a:rPr lang="en-US"/>
              <a:pPr>
                <a:defRPr/>
              </a:pPr>
              <a:t>10/15/2012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391FBD6-D953-47C9-BE26-F54F8C8FD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38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04325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F8D7B-7949-4FC8-8902-4E431278A516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A4B85-6A63-43CC-B40A-6D6DED1AAB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72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1B0A7-500A-47F5-9323-1B460E4A1D6E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2878E-AB19-4798-8A68-3CC83DB285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13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7CCAB-0B6D-469F-B0BC-0FB07B2E873E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C0F8A-AB0E-40ED-934F-D3C52CB86C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30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05328-7653-4733-A93A-18F6835562D5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3D849-FCFF-4075-983D-FC4E39B5AE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45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8DB26-30CF-43DD-950B-9ACB6D3E18C9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D843F-E831-429E-A2A5-7CF8388BFE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37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AC05F-6D9C-4771-8A4F-7C61DC8173DB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624F2-C3AF-47F6-8B79-5C85B10033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3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374C9-2519-4AD2-B158-9D86EFEF61D3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16C39-237A-4F87-A859-43D8F8F4E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C96CD-3037-4EEC-A46E-9981F20469CA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D1804-8412-4FAC-8704-F5F40031BD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9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818A4-1980-4AA6-B88C-F0D5BDDA781C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E9DB5-6E03-48E4-B767-BCD6E03B70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75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5BD3D-983E-48A9-B5C1-67310860997C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7505-31B2-409F-84B6-A3B0E1D77E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1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423F0-FDF5-4FB7-B9DD-EEDA296A712D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89BF9-9173-4904-A251-22928197BB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49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69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3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6D8F7B-0C71-41D1-82D2-6008520A2415}" type="datetimeFigureOut">
              <a:rPr lang="en-US"/>
              <a:pPr>
                <a:defRPr/>
              </a:pPr>
              <a:t>10/15/2012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F6B022-BF87-4A7D-851E-1A6F68A74B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04325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b="1" dirty="0"/>
              <a:t>Observations from the </a:t>
            </a:r>
            <a:br>
              <a:rPr lang="en-GB" sz="3600" b="1" dirty="0"/>
            </a:br>
            <a:r>
              <a:rPr lang="en-GB" sz="3600" b="1" dirty="0"/>
              <a:t>International Drug Policy Consortium</a:t>
            </a:r>
            <a:endParaRPr lang="en-GB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900113" y="4292600"/>
            <a:ext cx="7991475" cy="2160588"/>
          </a:xfrm>
        </p:spPr>
        <p:txBody>
          <a:bodyPr/>
          <a:lstStyle/>
          <a:p>
            <a:r>
              <a:rPr lang="en-GB" sz="1800" smtClean="0">
                <a:latin typeface="Arial" charset="0"/>
                <a:cs typeface="Arial" charset="0"/>
              </a:rPr>
              <a:t>JAMIE BRIDGE</a:t>
            </a:r>
            <a:br>
              <a:rPr lang="en-GB" sz="1800" smtClean="0">
                <a:latin typeface="Arial" charset="0"/>
                <a:cs typeface="Arial" charset="0"/>
              </a:rPr>
            </a:br>
            <a:r>
              <a:rPr lang="en-GB" sz="1800" smtClean="0">
                <a:latin typeface="Arial" charset="0"/>
                <a:cs typeface="Arial" charset="0"/>
              </a:rPr>
              <a:t>SENIOR POLICY AND OPERATIONS MANAGER</a:t>
            </a:r>
          </a:p>
          <a:p>
            <a:pPr algn="r"/>
            <a:endParaRPr lang="en-GB" sz="1800" b="1" smtClean="0">
              <a:latin typeface="Arial" charset="0"/>
              <a:cs typeface="Arial" charset="0"/>
            </a:endParaRPr>
          </a:p>
          <a:p>
            <a:r>
              <a:rPr lang="en-GB" sz="1800" b="1" smtClean="0">
                <a:latin typeface="Arial" charset="0"/>
                <a:cs typeface="Arial" charset="0"/>
              </a:rPr>
              <a:t>AU CONFERENCE OF MINISTERS OF DRUG CONTROL (CAMDC5)</a:t>
            </a:r>
            <a:r>
              <a:rPr lang="en-GB" sz="1800" smtClean="0">
                <a:latin typeface="Arial" charset="0"/>
                <a:cs typeface="Arial" charset="0"/>
              </a:rPr>
              <a:t/>
            </a:r>
            <a:br>
              <a:rPr lang="en-GB" sz="1800" smtClean="0">
                <a:latin typeface="Arial" charset="0"/>
                <a:cs typeface="Arial" charset="0"/>
              </a:rPr>
            </a:br>
            <a:r>
              <a:rPr lang="en-GB" sz="1800" smtClean="0">
                <a:latin typeface="Arial" charset="0"/>
                <a:cs typeface="Arial" charset="0"/>
              </a:rPr>
              <a:t>ADDIS ABABA, ETHIOPIA -- 8TH OCTOBER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725613"/>
            <a:ext cx="5472113" cy="759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924300" y="1600200"/>
            <a:ext cx="5219700" cy="4525963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en-GB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Thank you</a:t>
            </a:r>
          </a:p>
          <a:p>
            <a:pPr algn="ctr">
              <a:buFont typeface="Arial" charset="0"/>
              <a:buNone/>
              <a:defRPr/>
            </a:pPr>
            <a:r>
              <a:rPr lang="en-GB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Merci</a:t>
            </a:r>
            <a:endParaRPr lang="en-GB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>
              <a:buFont typeface="Arial" charset="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www.idpc.net</a:t>
            </a:r>
          </a:p>
          <a:p>
            <a:pPr algn="ctr">
              <a:buFont typeface="Arial" charset="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jbridge@idpc.net </a:t>
            </a:r>
          </a:p>
        </p:txBody>
      </p:sp>
      <p:pic>
        <p:nvPicPr>
          <p:cNvPr id="1331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00213"/>
            <a:ext cx="3384550" cy="47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 txBox="1">
            <a:spLocks/>
          </p:cNvSpPr>
          <p:nvPr/>
        </p:nvSpPr>
        <p:spPr bwMode="auto">
          <a:xfrm>
            <a:off x="0" y="1484313"/>
            <a:ext cx="4572000" cy="533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28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A global network of 90 organisations</a:t>
            </a:r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28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Promoting objective and open debate</a:t>
            </a:r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28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Building civil society capacity for policy engagement</a:t>
            </a:r>
            <a:r>
              <a:rPr lang="en-GB" sz="2500"/>
              <a:t>.</a:t>
            </a:r>
          </a:p>
        </p:txBody>
      </p:sp>
      <p:sp>
        <p:nvSpPr>
          <p:cNvPr id="4099" name="Content Placeholder 2"/>
          <p:cNvSpPr txBox="1">
            <a:spLocks/>
          </p:cNvSpPr>
          <p:nvPr/>
        </p:nvSpPr>
        <p:spPr bwMode="auto">
          <a:xfrm>
            <a:off x="4572000" y="1484313"/>
            <a:ext cx="4572000" cy="533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28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Un r</a:t>
            </a:r>
            <a:r>
              <a:rPr lang="fr-FR" sz="2800"/>
              <a:t>éseau mondial de 90 organisations</a:t>
            </a:r>
            <a:endParaRPr lang="en-GB" sz="2800"/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10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Promouvant un débat ouvert et objectif</a:t>
            </a:r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en-GB" sz="1000"/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GB" sz="2800"/>
              <a:t>Renforçant la capacité d’engagement des organisations de la société civil dans le processus décisionnel</a:t>
            </a:r>
            <a:r>
              <a:rPr lang="en-GB" sz="2500"/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500563" y="1484313"/>
            <a:ext cx="0" cy="56165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 txBox="1">
            <a:spLocks/>
          </p:cNvSpPr>
          <p:nvPr/>
        </p:nvSpPr>
        <p:spPr bwMode="auto">
          <a:xfrm>
            <a:off x="0" y="1484313"/>
            <a:ext cx="4572000" cy="533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Five Policy Principles:</a:t>
            </a:r>
          </a:p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500" dirty="0" smtClean="0"/>
              <a:t>Developed through assessment of evidence.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500" dirty="0" smtClean="0"/>
              <a:t>Full compliance with international human rights.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500" dirty="0" smtClean="0"/>
              <a:t>Focus on reducing harmful consequences.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500" dirty="0" smtClean="0"/>
              <a:t>Promote social inclusion of marginalised groups.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500" dirty="0" smtClean="0"/>
              <a:t>Open and constructive engagement of civil society.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0" y="1484313"/>
            <a:ext cx="4572000" cy="533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Cinq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principes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politiques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:</a:t>
            </a:r>
          </a:p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100" dirty="0" err="1" smtClean="0"/>
              <a:t>Développées</a:t>
            </a:r>
            <a:r>
              <a:rPr lang="en-GB" sz="2100" dirty="0" smtClean="0"/>
              <a:t> suite à </a:t>
            </a:r>
            <a:r>
              <a:rPr lang="en-GB" sz="2100" dirty="0" err="1" smtClean="0"/>
              <a:t>une</a:t>
            </a:r>
            <a:r>
              <a:rPr lang="en-GB" sz="2100" dirty="0" smtClean="0"/>
              <a:t> </a:t>
            </a:r>
            <a:r>
              <a:rPr lang="en-GB" sz="2100" dirty="0" err="1" smtClean="0"/>
              <a:t>évaluation</a:t>
            </a:r>
            <a:r>
              <a:rPr lang="en-GB" sz="2100" dirty="0" smtClean="0"/>
              <a:t> objective des </a:t>
            </a:r>
            <a:r>
              <a:rPr lang="en-GB" sz="2100" dirty="0" err="1" smtClean="0"/>
              <a:t>preuves</a:t>
            </a:r>
            <a:r>
              <a:rPr lang="en-GB" sz="2100" dirty="0" smtClean="0"/>
              <a:t> </a:t>
            </a:r>
            <a:r>
              <a:rPr lang="en-GB" sz="2100" dirty="0" err="1" smtClean="0"/>
              <a:t>disponibles</a:t>
            </a:r>
            <a:r>
              <a:rPr lang="en-GB" sz="2100" dirty="0"/>
              <a:t>.</a:t>
            </a:r>
            <a:endParaRPr lang="en-GB" sz="2100" dirty="0" smtClean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100" dirty="0" smtClean="0"/>
              <a:t>En accord avec les obligations </a:t>
            </a:r>
            <a:r>
              <a:rPr lang="en-GB" sz="2100" dirty="0" err="1" smtClean="0"/>
              <a:t>internationales</a:t>
            </a:r>
            <a:r>
              <a:rPr lang="en-GB" sz="2100" dirty="0" smtClean="0"/>
              <a:t> relatives aux </a:t>
            </a:r>
            <a:r>
              <a:rPr lang="en-GB" sz="2100" dirty="0" err="1" smtClean="0"/>
              <a:t>droits</a:t>
            </a:r>
            <a:r>
              <a:rPr lang="en-GB" sz="2100" dirty="0" smtClean="0"/>
              <a:t> </a:t>
            </a:r>
            <a:r>
              <a:rPr lang="en-GB" sz="2100" dirty="0" err="1" smtClean="0"/>
              <a:t>humains</a:t>
            </a:r>
            <a:r>
              <a:rPr lang="en-GB" sz="21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100" dirty="0" err="1" smtClean="0"/>
              <a:t>Visant</a:t>
            </a:r>
            <a:r>
              <a:rPr lang="en-GB" sz="2100" dirty="0" smtClean="0"/>
              <a:t> à </a:t>
            </a:r>
            <a:r>
              <a:rPr lang="en-GB" sz="2100" dirty="0" err="1" smtClean="0"/>
              <a:t>réduire</a:t>
            </a:r>
            <a:r>
              <a:rPr lang="en-GB" sz="2100" dirty="0" smtClean="0"/>
              <a:t> les </a:t>
            </a:r>
            <a:r>
              <a:rPr lang="en-GB" sz="2100" dirty="0" err="1" smtClean="0"/>
              <a:t>conséquences</a:t>
            </a:r>
            <a:r>
              <a:rPr lang="en-GB" sz="2100" dirty="0" smtClean="0"/>
              <a:t> </a:t>
            </a:r>
            <a:r>
              <a:rPr lang="en-GB" sz="2100" dirty="0" err="1" smtClean="0"/>
              <a:t>négatives</a:t>
            </a:r>
            <a:r>
              <a:rPr lang="en-GB" sz="21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100" dirty="0" err="1" smtClean="0"/>
              <a:t>Promouvant</a:t>
            </a:r>
            <a:r>
              <a:rPr lang="en-GB" sz="2100" dirty="0" smtClean="0"/>
              <a:t> </a:t>
            </a:r>
            <a:r>
              <a:rPr lang="en-GB" sz="2100" dirty="0" err="1" smtClean="0"/>
              <a:t>l’intégration</a:t>
            </a:r>
            <a:r>
              <a:rPr lang="en-GB" sz="2100" dirty="0" smtClean="0"/>
              <a:t> </a:t>
            </a:r>
            <a:r>
              <a:rPr lang="en-GB" sz="2100" dirty="0" err="1" smtClean="0"/>
              <a:t>sociale</a:t>
            </a:r>
            <a:r>
              <a:rPr lang="en-GB" sz="2100" dirty="0" smtClean="0"/>
              <a:t> des </a:t>
            </a:r>
            <a:r>
              <a:rPr lang="en-GB" sz="2100" dirty="0" err="1" smtClean="0"/>
              <a:t>groupes</a:t>
            </a:r>
            <a:r>
              <a:rPr lang="en-GB" sz="2100" dirty="0" smtClean="0"/>
              <a:t> </a:t>
            </a:r>
            <a:r>
              <a:rPr lang="en-GB" sz="2100" dirty="0" err="1" smtClean="0"/>
              <a:t>marginalisés</a:t>
            </a:r>
            <a:r>
              <a:rPr lang="en-GB" sz="21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100" dirty="0" err="1" smtClean="0"/>
              <a:t>Promouvant</a:t>
            </a:r>
            <a:r>
              <a:rPr lang="en-GB" sz="2100" dirty="0" smtClean="0"/>
              <a:t> un engagement </a:t>
            </a:r>
            <a:r>
              <a:rPr lang="en-GB" sz="2100" dirty="0" err="1" smtClean="0"/>
              <a:t>ouvert</a:t>
            </a:r>
            <a:r>
              <a:rPr lang="en-GB" sz="2100" dirty="0" smtClean="0"/>
              <a:t> et </a:t>
            </a:r>
            <a:r>
              <a:rPr lang="en-GB" sz="2100" dirty="0" err="1" smtClean="0"/>
              <a:t>constructif</a:t>
            </a:r>
            <a:r>
              <a:rPr lang="en-GB" sz="2100" dirty="0" smtClean="0"/>
              <a:t> avec la </a:t>
            </a:r>
            <a:r>
              <a:rPr lang="en-GB" sz="2100" dirty="0" err="1" smtClean="0"/>
              <a:t>société</a:t>
            </a:r>
            <a:r>
              <a:rPr lang="en-GB" sz="2100" dirty="0" smtClean="0"/>
              <a:t> </a:t>
            </a:r>
            <a:r>
              <a:rPr lang="en-GB" sz="2100" dirty="0" err="1" smtClean="0"/>
              <a:t>civile</a:t>
            </a:r>
            <a:r>
              <a:rPr lang="en-GB" sz="2100" dirty="0" smtClean="0"/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500563" y="1484313"/>
            <a:ext cx="0" cy="56165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69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5"/>
            <a:ext cx="914400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84313"/>
            <a:ext cx="9144000" cy="576262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en-GB" sz="3200" b="1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NOT ALL DRUG OFFENDERS ARE THE SAME</a:t>
            </a:r>
            <a:endParaRPr lang="en-GB" sz="3200" b="1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611188" y="4868863"/>
            <a:ext cx="3538537" cy="1131887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GB" smtClean="0">
                <a:solidFill>
                  <a:srgbClr val="000000"/>
                </a:solidFill>
                <a:latin typeface="Arial" charset="0"/>
              </a:rPr>
              <a:t>Drug Traffickers</a:t>
            </a:r>
          </a:p>
          <a:p>
            <a:pPr marL="0" indent="0" algn="ctr">
              <a:buFont typeface="Arial" charset="0"/>
              <a:buNone/>
            </a:pPr>
            <a:r>
              <a:rPr lang="en-GB" smtClean="0">
                <a:solidFill>
                  <a:srgbClr val="000000"/>
                </a:solidFill>
                <a:latin typeface="Arial" charset="0"/>
              </a:rPr>
              <a:t>Organised Crime</a:t>
            </a:r>
          </a:p>
          <a:p>
            <a:pPr marL="0" indent="0">
              <a:buFont typeface="Arial" charset="0"/>
              <a:buNone/>
            </a:pPr>
            <a:endParaRPr lang="en-GB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9" name="Content Placeholder 2"/>
          <p:cNvSpPr txBox="1">
            <a:spLocks/>
          </p:cNvSpPr>
          <p:nvPr/>
        </p:nvSpPr>
        <p:spPr bwMode="auto">
          <a:xfrm>
            <a:off x="5003800" y="3500438"/>
            <a:ext cx="3600450" cy="11525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GB">
                <a:solidFill>
                  <a:srgbClr val="000000"/>
                </a:solidFill>
              </a:rPr>
              <a:t>Drug Users</a:t>
            </a:r>
            <a:br>
              <a:rPr lang="en-GB">
                <a:solidFill>
                  <a:srgbClr val="000000"/>
                </a:solidFill>
              </a:rPr>
            </a:br>
            <a:r>
              <a:rPr lang="en-GB">
                <a:solidFill>
                  <a:srgbClr val="000000"/>
                </a:solidFill>
              </a:rPr>
              <a:t>Low-Level Dealers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563688"/>
            <a:ext cx="7772400" cy="26035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en-GB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en-GB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r>
              <a:rPr lang="en-GB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SUPPORT.</a:t>
            </a:r>
          </a:p>
          <a:p>
            <a:pPr eaLnBrk="1" hangingPunct="1">
              <a:defRPr/>
            </a:pPr>
            <a:r>
              <a:rPr lang="en-GB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DON’T PUNISH.</a:t>
            </a:r>
          </a:p>
          <a:p>
            <a:pPr eaLnBrk="1" hangingPunct="1">
              <a:defRPr/>
            </a:pPr>
            <a:endParaRPr lang="en-GB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r>
              <a:rPr lang="en-GB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SOUTENEZ.</a:t>
            </a:r>
            <a:endParaRPr lang="en-GB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r>
              <a:rPr lang="en-GB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NE PUNISSEZ PAS.</a:t>
            </a:r>
            <a:endParaRPr lang="en-GB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763" y="1628775"/>
            <a:ext cx="8928100" cy="5324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dirty="0"/>
              <a:t>This is a critical time in our global conversation about drug policy… But we must be candid—some aspects of our approach need to change. Speaking for the experience of the United States, I believe we have historically been over-reliant on incarceration and too slow to build a robust treatment and prevention system. We have not provided enough support to those in recovery and we have too often employed harsh rhetoric that divides instead of unites”. </a:t>
            </a:r>
          </a:p>
          <a:p>
            <a:pPr algn="r">
              <a:defRPr/>
            </a:pP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defRPr/>
            </a:pPr>
            <a:r>
              <a:rPr lang="en-GB" sz="1800" dirty="0"/>
              <a:t>R. Gil Kerlikowske</a:t>
            </a:r>
          </a:p>
          <a:p>
            <a:pPr algn="r">
              <a:defRPr/>
            </a:pPr>
            <a:r>
              <a:rPr lang="en-GB" sz="1800" dirty="0"/>
              <a:t>Director, US Office of National Drug Control Policy</a:t>
            </a:r>
          </a:p>
          <a:p>
            <a:pPr algn="r">
              <a:defRPr/>
            </a:pPr>
            <a:r>
              <a:rPr lang="en-GB" sz="1800" dirty="0"/>
              <a:t>Commission on Narcotic Drugs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706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1916113"/>
            <a:ext cx="8715375" cy="2592387"/>
          </a:xfrm>
          <a:solidFill>
            <a:schemeClr val="tx2">
              <a:lumMod val="50000"/>
              <a:alpha val="28000"/>
            </a:schemeClr>
          </a:solidFill>
        </p:spPr>
        <p:txBody>
          <a:bodyPr/>
          <a:lstStyle/>
          <a:p>
            <a:pPr>
              <a:defRPr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Measuring Impacts and Consequences</a:t>
            </a:r>
            <a:b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Mesurons</a:t>
            </a: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les impacts et les </a:t>
            </a:r>
            <a:r>
              <a:rPr lang="en-GB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conséquences</a:t>
            </a:r>
            <a:endParaRPr lang="en-GB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 txBox="1">
            <a:spLocks/>
          </p:cNvSpPr>
          <p:nvPr/>
        </p:nvSpPr>
        <p:spPr bwMode="auto">
          <a:xfrm>
            <a:off x="0" y="1549400"/>
            <a:ext cx="4572000" cy="533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What is success? </a:t>
            </a:r>
          </a:p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Drug seizures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Drug-related arrests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Drug availability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Drug use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Drug prices and purity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Treatment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Overdose / mortality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800" dirty="0" smtClean="0"/>
              <a:t>HIV prevalence / incidence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0" y="1549400"/>
            <a:ext cx="4572000" cy="533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Que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considère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-t-on </a:t>
            </a: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comme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un </a:t>
            </a:r>
            <a:r>
              <a:rPr lang="en-GB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succès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?</a:t>
            </a:r>
          </a:p>
          <a:p>
            <a:pPr marL="109537" indent="0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GB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Les saisies de drogues</a:t>
            </a:r>
            <a:endParaRPr lang="en-GB" sz="2300" dirty="0" smtClean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300" dirty="0" smtClean="0"/>
              <a:t>Les </a:t>
            </a:r>
            <a:r>
              <a:rPr lang="en-GB" sz="2300" dirty="0" err="1" smtClean="0"/>
              <a:t>arrestations</a:t>
            </a:r>
            <a:r>
              <a:rPr lang="en-GB" sz="2300" dirty="0" smtClean="0"/>
              <a:t> </a:t>
            </a:r>
            <a:r>
              <a:rPr lang="en-GB" sz="2300" dirty="0" err="1" smtClean="0"/>
              <a:t>liées</a:t>
            </a:r>
            <a:r>
              <a:rPr lang="en-GB" sz="2300" dirty="0" smtClean="0"/>
              <a:t> à la drogue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La disponibilité des drogues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La consommation de drogues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Les prix et la </a:t>
            </a:r>
            <a:r>
              <a:rPr lang="fr-FR" sz="2300" dirty="0" err="1" smtClean="0"/>
              <a:t>purité</a:t>
            </a:r>
            <a:r>
              <a:rPr lang="fr-FR" sz="2300" dirty="0" smtClean="0"/>
              <a:t> des drogues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Le traitement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fr-FR" sz="2300" dirty="0" smtClean="0"/>
              <a:t>Les overdoses et la mortalité</a:t>
            </a:r>
            <a:endParaRPr lang="en-GB" sz="2300" dirty="0" smtClean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300" dirty="0" smtClean="0"/>
              <a:t>La </a:t>
            </a:r>
            <a:r>
              <a:rPr lang="en-GB" sz="2300" dirty="0" err="1" smtClean="0"/>
              <a:t>prévalence</a:t>
            </a:r>
            <a:r>
              <a:rPr lang="en-GB" sz="2300" dirty="0" smtClean="0"/>
              <a:t> et </a:t>
            </a:r>
            <a:r>
              <a:rPr lang="en-GB" sz="2300" dirty="0" err="1" smtClean="0"/>
              <a:t>l’incidence</a:t>
            </a:r>
            <a:r>
              <a:rPr lang="en-GB" sz="2300" dirty="0" smtClean="0"/>
              <a:t> du </a:t>
            </a:r>
            <a:r>
              <a:rPr lang="en-GB" sz="2300" dirty="0" err="1" smtClean="0"/>
              <a:t>sida</a:t>
            </a:r>
            <a:endParaRPr lang="en-GB" sz="2300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500563" y="1484313"/>
            <a:ext cx="0" cy="56165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fastcache.gawkerassets.com/assets/images/17/2011/04/medium_sunris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765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4175" y="1736725"/>
            <a:ext cx="62642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Conclusion…</a:t>
            </a:r>
          </a:p>
          <a:p>
            <a:pPr>
              <a:defRPr/>
            </a:pPr>
            <a:endParaRPr lang="en-GB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2060"/>
      </a:dk1>
      <a:lt1>
        <a:sysClr val="window" lastClr="FFFFFF"/>
      </a:lt1>
      <a:dk2>
        <a:srgbClr val="69676D"/>
      </a:dk2>
      <a:lt2>
        <a:srgbClr val="C9C2D1"/>
      </a:lt2>
      <a:accent1>
        <a:srgbClr val="A2B5E2"/>
      </a:accent1>
      <a:accent2>
        <a:srgbClr val="E0E6F5"/>
      </a:accent2>
      <a:accent3>
        <a:srgbClr val="6BB1C9"/>
      </a:accent3>
      <a:accent4>
        <a:srgbClr val="6585CF"/>
      </a:accent4>
      <a:accent5>
        <a:srgbClr val="000000"/>
      </a:accent5>
      <a:accent6>
        <a:srgbClr val="0070C0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002060"/>
    </a:dk1>
    <a:lt1>
      <a:sysClr val="window" lastClr="FFFFFF"/>
    </a:lt1>
    <a:dk2>
      <a:srgbClr val="69676D"/>
    </a:dk2>
    <a:lt2>
      <a:srgbClr val="C9C2D1"/>
    </a:lt2>
    <a:accent1>
      <a:srgbClr val="A2B5E2"/>
    </a:accent1>
    <a:accent2>
      <a:srgbClr val="E0E6F5"/>
    </a:accent2>
    <a:accent3>
      <a:srgbClr val="6BB1C9"/>
    </a:accent3>
    <a:accent4>
      <a:srgbClr val="6585CF"/>
    </a:accent4>
    <a:accent5>
      <a:srgbClr val="000000"/>
    </a:accent5>
    <a:accent6>
      <a:srgbClr val="0070C0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3401</TotalTime>
  <Words>300</Words>
  <Application>Microsoft Office PowerPoint</Application>
  <PresentationFormat>On-screen Show (4:3)</PresentationFormat>
  <Paragraphs>76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Observations from the  International Drug Policy Consortium</vt:lpstr>
      <vt:lpstr>PowerPoint Presentation</vt:lpstr>
      <vt:lpstr>PowerPoint Presentation</vt:lpstr>
      <vt:lpstr>NOT ALL DRUG OFFENDERS ARE THE SAME</vt:lpstr>
      <vt:lpstr>PowerPoint Presentation</vt:lpstr>
      <vt:lpstr>PowerPoint Presentation</vt:lpstr>
      <vt:lpstr>Measuring Impacts and Consequences  Mesurons les impacts et les conséquences</vt:lpstr>
      <vt:lpstr>PowerPoint Presentation</vt:lpstr>
      <vt:lpstr>PowerPoint Presentation</vt:lpstr>
      <vt:lpstr>PowerPoint Presentation</vt:lpstr>
      <vt:lpstr>PowerPoint Presentation</vt:lpstr>
    </vt:vector>
  </TitlesOfParts>
  <Company>Release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</dc:creator>
  <cp:lastModifiedBy>ChantelK</cp:lastModifiedBy>
  <cp:revision>113</cp:revision>
  <dcterms:created xsi:type="dcterms:W3CDTF">2009-03-31T15:34:55Z</dcterms:created>
  <dcterms:modified xsi:type="dcterms:W3CDTF">2012-10-15T11:47:31Z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-937946751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ChantelK@africa-union.org</vt:lpwstr>
  </property>
  <property fmtid="{D5CDD505-2E9C-101B-9397-08002B2CF9AE}" pid="6" name="_AuthorEmailDisplayName">
    <vt:lpwstr>Chantel Kapp-Marais</vt:lpwstr>
  </property>
</Properties>
</file>