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2"/>
  </p:notesMasterIdLst>
  <p:sldIdLst>
    <p:sldId id="256" r:id="rId2"/>
    <p:sldId id="257" r:id="rId3"/>
    <p:sldId id="315" r:id="rId4"/>
    <p:sldId id="258" r:id="rId5"/>
    <p:sldId id="259" r:id="rId6"/>
    <p:sldId id="260" r:id="rId7"/>
    <p:sldId id="261" r:id="rId8"/>
    <p:sldId id="262" r:id="rId9"/>
    <p:sldId id="263" r:id="rId10"/>
    <p:sldId id="264" r:id="rId11"/>
    <p:sldId id="265" r:id="rId12"/>
    <p:sldId id="266" r:id="rId13"/>
    <p:sldId id="268" r:id="rId14"/>
    <p:sldId id="269" r:id="rId15"/>
    <p:sldId id="270" r:id="rId16"/>
    <p:sldId id="310" r:id="rId17"/>
    <p:sldId id="271" r:id="rId18"/>
    <p:sldId id="272" r:id="rId19"/>
    <p:sldId id="273" r:id="rId20"/>
    <p:sldId id="274" r:id="rId21"/>
    <p:sldId id="275" r:id="rId22"/>
    <p:sldId id="276" r:id="rId23"/>
    <p:sldId id="277" r:id="rId24"/>
    <p:sldId id="278" r:id="rId25"/>
    <p:sldId id="279" r:id="rId26"/>
    <p:sldId id="280" r:id="rId27"/>
    <p:sldId id="281" r:id="rId28"/>
    <p:sldId id="290" r:id="rId29"/>
    <p:sldId id="282" r:id="rId30"/>
    <p:sldId id="283" r:id="rId31"/>
    <p:sldId id="284" r:id="rId32"/>
    <p:sldId id="285" r:id="rId33"/>
    <p:sldId id="286" r:id="rId34"/>
    <p:sldId id="287" r:id="rId35"/>
    <p:sldId id="288" r:id="rId36"/>
    <p:sldId id="289" r:id="rId37"/>
    <p:sldId id="291" r:id="rId38"/>
    <p:sldId id="292" r:id="rId39"/>
    <p:sldId id="293" r:id="rId40"/>
    <p:sldId id="311" r:id="rId41"/>
    <p:sldId id="294" r:id="rId42"/>
    <p:sldId id="295" r:id="rId43"/>
    <p:sldId id="296" r:id="rId44"/>
    <p:sldId id="297" r:id="rId45"/>
    <p:sldId id="298" r:id="rId46"/>
    <p:sldId id="302" r:id="rId47"/>
    <p:sldId id="299" r:id="rId48"/>
    <p:sldId id="300" r:id="rId49"/>
    <p:sldId id="301" r:id="rId50"/>
    <p:sldId id="303" r:id="rId51"/>
    <p:sldId id="304" r:id="rId52"/>
    <p:sldId id="305" r:id="rId53"/>
    <p:sldId id="306" r:id="rId54"/>
    <p:sldId id="309" r:id="rId55"/>
    <p:sldId id="307" r:id="rId56"/>
    <p:sldId id="308" r:id="rId57"/>
    <p:sldId id="312" r:id="rId58"/>
    <p:sldId id="313" r:id="rId59"/>
    <p:sldId id="314" r:id="rId60"/>
    <p:sldId id="26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63308D-DF9E-464B-B05D-DF468CE89F57}" type="datetimeFigureOut">
              <a:rPr lang="en-US" smtClean="0"/>
              <a:t>9/18/2013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F4FDB0-897D-42AD-B0E8-800B093BB5F5}" type="slidenum">
              <a:rPr lang="en-US" smtClean="0"/>
              <a:t>‹#›</a:t>
            </a:fld>
            <a:endParaRPr lang="en-US"/>
          </a:p>
        </p:txBody>
      </p:sp>
    </p:spTree>
    <p:extLst>
      <p:ext uri="{BB962C8B-B14F-4D97-AF65-F5344CB8AC3E}">
        <p14:creationId xmlns:p14="http://schemas.microsoft.com/office/powerpoint/2010/main" val="161810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4FDB0-897D-42AD-B0E8-800B093BB5F5}" type="slidenum">
              <a:rPr lang="en-US" smtClean="0"/>
              <a:t>34</a:t>
            </a:fld>
            <a:endParaRPr lang="en-US"/>
          </a:p>
        </p:txBody>
      </p:sp>
    </p:spTree>
    <p:extLst>
      <p:ext uri="{BB962C8B-B14F-4D97-AF65-F5344CB8AC3E}">
        <p14:creationId xmlns:p14="http://schemas.microsoft.com/office/powerpoint/2010/main" val="1187064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4FDB0-897D-42AD-B0E8-800B093BB5F5}" type="slidenum">
              <a:rPr lang="en-US" smtClean="0"/>
              <a:t>43</a:t>
            </a:fld>
            <a:endParaRPr lang="en-US"/>
          </a:p>
        </p:txBody>
      </p:sp>
    </p:spTree>
    <p:extLst>
      <p:ext uri="{BB962C8B-B14F-4D97-AF65-F5344CB8AC3E}">
        <p14:creationId xmlns:p14="http://schemas.microsoft.com/office/powerpoint/2010/main" val="239079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91EC02-D063-4B6B-B051-A69806F45034}" type="datetimeFigureOut">
              <a:rPr lang="en-US" smtClean="0"/>
              <a:t>9/18/2013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334306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91EC02-D063-4B6B-B051-A69806F45034}" type="datetimeFigureOut">
              <a:rPr lang="en-US" smtClean="0"/>
              <a:t>9/18/2013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272810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91EC02-D063-4B6B-B051-A69806F45034}" type="datetimeFigureOut">
              <a:rPr lang="en-US" smtClean="0"/>
              <a:t>9/18/2013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122687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91EC02-D063-4B6B-B051-A69806F45034}" type="datetimeFigureOut">
              <a:rPr lang="en-US" smtClean="0"/>
              <a:t>9/18/2013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420887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91EC02-D063-4B6B-B051-A69806F45034}" type="datetimeFigureOut">
              <a:rPr lang="en-US" smtClean="0"/>
              <a:t>9/18/2013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166292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91EC02-D063-4B6B-B051-A69806F45034}" type="datetimeFigureOut">
              <a:rPr lang="en-US" smtClean="0"/>
              <a:t>9/18/2013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244695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91EC02-D063-4B6B-B051-A69806F45034}" type="datetimeFigureOut">
              <a:rPr lang="en-US" smtClean="0"/>
              <a:t>9/18/2013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389265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91EC02-D063-4B6B-B051-A69806F45034}" type="datetimeFigureOut">
              <a:rPr lang="en-US" smtClean="0"/>
              <a:t>9/18/2013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129042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1EC02-D063-4B6B-B051-A69806F45034}" type="datetimeFigureOut">
              <a:rPr lang="en-US" smtClean="0"/>
              <a:t>9/18/2013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347473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91EC02-D063-4B6B-B051-A69806F45034}" type="datetimeFigureOut">
              <a:rPr lang="en-US" smtClean="0"/>
              <a:t>9/18/2013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263332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91EC02-D063-4B6B-B051-A69806F45034}" type="datetimeFigureOut">
              <a:rPr lang="en-US" smtClean="0"/>
              <a:t>9/18/2013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24636-E082-4BD5-B817-BA8E540C0F4E}" type="slidenum">
              <a:rPr lang="en-US" smtClean="0"/>
              <a:t>‹#›</a:t>
            </a:fld>
            <a:endParaRPr lang="en-US"/>
          </a:p>
        </p:txBody>
      </p:sp>
    </p:spTree>
    <p:extLst>
      <p:ext uri="{BB962C8B-B14F-4D97-AF65-F5344CB8AC3E}">
        <p14:creationId xmlns:p14="http://schemas.microsoft.com/office/powerpoint/2010/main" val="3554141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1EC02-D063-4B6B-B051-A69806F45034}" type="datetimeFigureOut">
              <a:rPr lang="en-US" smtClean="0"/>
              <a:t>9/18/2013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24636-E082-4BD5-B817-BA8E540C0F4E}" type="slidenum">
              <a:rPr lang="en-US" smtClean="0"/>
              <a:t>‹#›</a:t>
            </a:fld>
            <a:endParaRPr lang="en-US"/>
          </a:p>
        </p:txBody>
      </p:sp>
    </p:spTree>
    <p:extLst>
      <p:ext uri="{BB962C8B-B14F-4D97-AF65-F5344CB8AC3E}">
        <p14:creationId xmlns:p14="http://schemas.microsoft.com/office/powerpoint/2010/main" val="6158352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mailto:mmehlwana@uneca.org"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24.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22.png"/><Relationship Id="rId9" Type="http://schemas.openxmlformats.org/officeDocument/2006/relationships/image" Target="../media/image145.pn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3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4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4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4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46.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4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6.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51.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53.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5" Type="http://schemas.openxmlformats.org/officeDocument/2006/relationships/image" Target="../media/image22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png"/></Relationships>
</file>

<file path=ppt/slides/_rels/slide54.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55.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png"/></Relationships>
</file>

<file path=ppt/slides/_rels/slide5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5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5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5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mmehlwana@uneca.org" TargetMode="External"/><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371600"/>
            <a:ext cx="7772400" cy="1470025"/>
          </a:xfrm>
        </p:spPr>
        <p:txBody>
          <a:bodyPr>
            <a:normAutofit fontScale="90000"/>
          </a:bodyPr>
          <a:lstStyle/>
          <a:p>
            <a:r>
              <a:rPr lang="en-GB" b="1" dirty="0"/>
              <a:t>Mainstreaming African Bioenergy Framework and Policy Guidelines</a:t>
            </a:r>
            <a:endParaRPr lang="en-US" b="1" dirty="0"/>
          </a:p>
        </p:txBody>
      </p:sp>
      <p:sp>
        <p:nvSpPr>
          <p:cNvPr id="3" name="Subtitle 2"/>
          <p:cNvSpPr>
            <a:spLocks noGrp="1"/>
          </p:cNvSpPr>
          <p:nvPr>
            <p:ph type="subTitle" idx="1"/>
          </p:nvPr>
        </p:nvSpPr>
        <p:spPr>
          <a:xfrm>
            <a:off x="838200" y="5334000"/>
            <a:ext cx="6781800" cy="1447800"/>
          </a:xfrm>
        </p:spPr>
        <p:txBody>
          <a:bodyPr>
            <a:normAutofit fontScale="62500" lnSpcReduction="20000"/>
          </a:bodyPr>
          <a:lstStyle/>
          <a:p>
            <a:r>
              <a:rPr lang="en-US" dirty="0" smtClean="0">
                <a:solidFill>
                  <a:srgbClr val="FF0000"/>
                </a:solidFill>
              </a:rPr>
              <a:t>Monga Mehlwana</a:t>
            </a:r>
            <a:br>
              <a:rPr lang="en-US" dirty="0" smtClean="0">
                <a:solidFill>
                  <a:srgbClr val="FF0000"/>
                </a:solidFill>
              </a:rPr>
            </a:br>
            <a:r>
              <a:rPr lang="en-US" dirty="0" smtClean="0">
                <a:solidFill>
                  <a:srgbClr val="FF0000"/>
                </a:solidFill>
              </a:rPr>
              <a:t>Industrialisation &amp; Infrastructure</a:t>
            </a:r>
            <a:br>
              <a:rPr lang="en-US" dirty="0" smtClean="0">
                <a:solidFill>
                  <a:srgbClr val="FF0000"/>
                </a:solidFill>
              </a:rPr>
            </a:br>
            <a:r>
              <a:rPr lang="en-US" dirty="0" smtClean="0">
                <a:solidFill>
                  <a:srgbClr val="FF0000"/>
                </a:solidFill>
              </a:rPr>
              <a:t>Regional Integration &amp; Trade Division</a:t>
            </a:r>
          </a:p>
          <a:p>
            <a:r>
              <a:rPr lang="en-US" dirty="0" smtClean="0">
                <a:solidFill>
                  <a:srgbClr val="FF0000"/>
                </a:solidFill>
              </a:rPr>
              <a:t>UNECA</a:t>
            </a:r>
          </a:p>
          <a:p>
            <a:r>
              <a:rPr lang="en-US" dirty="0" smtClean="0">
                <a:hlinkClick r:id="rId2"/>
              </a:rPr>
              <a:t>mmehlwana@uneca.org</a:t>
            </a:r>
            <a:r>
              <a:rPr lang="en-US" dirty="0" smtClean="0"/>
              <a:t> </a:t>
            </a:r>
            <a:endParaRPr lang="en-US" dirty="0"/>
          </a:p>
        </p:txBody>
      </p:sp>
      <p:pic>
        <p:nvPicPr>
          <p:cNvPr id="4" name="Picture 3"/>
          <p:cNvPicPr/>
          <p:nvPr/>
        </p:nvPicPr>
        <p:blipFill>
          <a:blip r:embed="rId3"/>
          <a:stretch>
            <a:fillRect/>
          </a:stretch>
        </p:blipFill>
        <p:spPr>
          <a:xfrm>
            <a:off x="304800" y="304800"/>
            <a:ext cx="2944495" cy="838200"/>
          </a:xfrm>
          <a:prstGeom prst="rect">
            <a:avLst/>
          </a:prstGeom>
        </p:spPr>
      </p:pic>
      <p:pic>
        <p:nvPicPr>
          <p:cNvPr id="5" name="Picture 4" descr="ECA Logo 2013 and Beyond"/>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21640"/>
            <a:ext cx="2695575" cy="721360"/>
          </a:xfrm>
          <a:prstGeom prst="rect">
            <a:avLst/>
          </a:prstGeom>
          <a:noFill/>
          <a:ln>
            <a:noFill/>
          </a:ln>
        </p:spPr>
      </p:pic>
      <p:pic>
        <p:nvPicPr>
          <p:cNvPr id="6" name="Picture 5" descr="http://www.besustainablemagazine.com/cms2/wp-content/uploads/2012/10/Pic-cane-cutters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3147090"/>
            <a:ext cx="1676400" cy="1133475"/>
          </a:xfrm>
          <a:prstGeom prst="rect">
            <a:avLst/>
          </a:prstGeom>
          <a:noFill/>
          <a:ln>
            <a:noFill/>
          </a:ln>
        </p:spPr>
      </p:pic>
      <p:pic>
        <p:nvPicPr>
          <p:cNvPr id="7" name="Picture 6"/>
          <p:cNvPicPr/>
          <p:nvPr/>
        </p:nvPicPr>
        <p:blipFill>
          <a:blip r:embed="rId6"/>
          <a:stretch>
            <a:fillRect/>
          </a:stretch>
        </p:blipFill>
        <p:spPr>
          <a:xfrm>
            <a:off x="3810000" y="3147090"/>
            <a:ext cx="1475105" cy="1133475"/>
          </a:xfrm>
          <a:prstGeom prst="rect">
            <a:avLst/>
          </a:prstGeom>
        </p:spPr>
      </p:pic>
      <p:pic>
        <p:nvPicPr>
          <p:cNvPr id="8" name="Picture 7" descr="https://encrypted-tbn2.gstatic.com/images?q=tbn:ANd9GcSPcSveFYOuFrWl7tUTsop_3Pc-SpncrdDZEGq1IMl09szB79gq"/>
          <p:cNvPicPr/>
          <p:nvPr/>
        </p:nvPicPr>
        <p:blipFill>
          <a:blip r:embed="rId7">
            <a:extLst>
              <a:ext uri="{28A0092B-C50C-407E-A947-70E740481C1C}">
                <a14:useLocalDpi xmlns:a14="http://schemas.microsoft.com/office/drawing/2010/main" val="0"/>
              </a:ext>
            </a:extLst>
          </a:blip>
          <a:srcRect/>
          <a:stretch>
            <a:fillRect/>
          </a:stretch>
        </p:blipFill>
        <p:spPr bwMode="auto">
          <a:xfrm>
            <a:off x="5848351" y="2975640"/>
            <a:ext cx="1924050" cy="1304925"/>
          </a:xfrm>
          <a:prstGeom prst="rect">
            <a:avLst/>
          </a:prstGeom>
          <a:noFill/>
          <a:ln>
            <a:noFill/>
          </a:ln>
        </p:spPr>
      </p:pic>
      <p:pic>
        <p:nvPicPr>
          <p:cNvPr id="9" name="Picture 8" descr="https://encrypted-tbn0.gstatic.com/images?q=tbn:ANd9GcSEQRcA17hofXyeB4BFtOfn4blu5Uo2-ylp_iVxrE8W6R6-j3d2"/>
          <p:cNvPicPr/>
          <p:nvPr/>
        </p:nvPicPr>
        <p:blipFill>
          <a:blip r:embed="rId8">
            <a:extLst>
              <a:ext uri="{28A0092B-C50C-407E-A947-70E740481C1C}">
                <a14:useLocalDpi xmlns:a14="http://schemas.microsoft.com/office/drawing/2010/main" val="0"/>
              </a:ext>
            </a:extLst>
          </a:blip>
          <a:srcRect/>
          <a:stretch>
            <a:fillRect/>
          </a:stretch>
        </p:blipFill>
        <p:spPr bwMode="auto">
          <a:xfrm>
            <a:off x="990600" y="3147090"/>
            <a:ext cx="1495425" cy="1133475"/>
          </a:xfrm>
          <a:prstGeom prst="rect">
            <a:avLst/>
          </a:prstGeom>
          <a:noFill/>
          <a:ln>
            <a:noFill/>
          </a:ln>
        </p:spPr>
      </p:pic>
    </p:spTree>
    <p:extLst>
      <p:ext uri="{BB962C8B-B14F-4D97-AF65-F5344CB8AC3E}">
        <p14:creationId xmlns:p14="http://schemas.microsoft.com/office/powerpoint/2010/main" val="1617510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The </a:t>
            </a:r>
            <a:r>
              <a:rPr lang="en-GB" sz="2900" b="1" dirty="0" smtClean="0"/>
              <a:t>benefits of bioenergy development</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07975" y="1447800"/>
            <a:ext cx="4111625" cy="3139321"/>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dirty="0" smtClean="0">
                <a:solidFill>
                  <a:srgbClr val="FF0000"/>
                </a:solidFill>
              </a:rPr>
              <a:t>Economic benefits</a:t>
            </a:r>
          </a:p>
          <a:p>
            <a:endParaRPr lang="en-US" dirty="0"/>
          </a:p>
          <a:p>
            <a:endParaRPr lang="en-US" dirty="0" smtClean="0"/>
          </a:p>
          <a:p>
            <a:pPr marL="285750" indent="-285750">
              <a:buFont typeface="Arial" pitchFamily="34" charset="0"/>
              <a:buChar char="•"/>
            </a:pPr>
            <a:r>
              <a:rPr lang="en-US" dirty="0" smtClean="0"/>
              <a:t>Rural development &amp; transformation</a:t>
            </a:r>
          </a:p>
          <a:p>
            <a:pPr marL="285750" indent="-285750">
              <a:buFont typeface="Arial" pitchFamily="34" charset="0"/>
              <a:buChar char="•"/>
            </a:pPr>
            <a:r>
              <a:rPr lang="en-US" dirty="0" smtClean="0"/>
              <a:t>Can enhance food security</a:t>
            </a:r>
          </a:p>
          <a:p>
            <a:pPr marL="285750" indent="-285750">
              <a:buFont typeface="Arial" pitchFamily="34" charset="0"/>
              <a:buChar char="•"/>
            </a:pPr>
            <a:r>
              <a:rPr lang="en-US" dirty="0" smtClean="0"/>
              <a:t>Improve farmers’ revenue (esp. residues)</a:t>
            </a:r>
          </a:p>
          <a:p>
            <a:pPr marL="285750" indent="-285750">
              <a:buFont typeface="Arial" pitchFamily="34" charset="0"/>
              <a:buChar char="•"/>
            </a:pPr>
            <a:r>
              <a:rPr lang="en-US" dirty="0" smtClean="0"/>
              <a:t>Local income in valorization of  residues</a:t>
            </a:r>
          </a:p>
          <a:p>
            <a:pPr marL="285750" indent="-285750">
              <a:buFont typeface="Arial" pitchFamily="34" charset="0"/>
              <a:buChar char="•"/>
            </a:pPr>
            <a:r>
              <a:rPr lang="en-US" dirty="0" smtClean="0"/>
              <a:t>In macro-terms, reduction of imported fuels &amp; local GDP growth</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281" y="1744879"/>
            <a:ext cx="600459" cy="46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741" y="1744879"/>
            <a:ext cx="600460" cy="46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1" y="1744879"/>
            <a:ext cx="685799" cy="46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864510" y="1435510"/>
            <a:ext cx="4127090" cy="203132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smtClean="0">
                <a:solidFill>
                  <a:srgbClr val="FF0000"/>
                </a:solidFill>
              </a:rPr>
              <a:t>Social benefits</a:t>
            </a:r>
          </a:p>
          <a:p>
            <a:endParaRPr lang="en-US" dirty="0" smtClean="0">
              <a:solidFill>
                <a:srgbClr val="FF0000"/>
              </a:solidFill>
            </a:endParaRPr>
          </a:p>
          <a:p>
            <a:endParaRPr lang="en-US" dirty="0" smtClean="0"/>
          </a:p>
          <a:p>
            <a:pPr marL="285750" indent="-285750">
              <a:buFont typeface="Arial" pitchFamily="34" charset="0"/>
              <a:buChar char="•"/>
            </a:pPr>
            <a:r>
              <a:rPr lang="en-US" dirty="0" smtClean="0"/>
              <a:t>Energy equity and access </a:t>
            </a:r>
          </a:p>
          <a:p>
            <a:pPr marL="285750" indent="-285750">
              <a:buFont typeface="Arial" pitchFamily="34" charset="0"/>
              <a:buChar char="•"/>
            </a:pPr>
            <a:r>
              <a:rPr lang="en-US" dirty="0" smtClean="0"/>
              <a:t>Women empowerment </a:t>
            </a:r>
          </a:p>
          <a:p>
            <a:pPr marL="285750" indent="-285750">
              <a:buFont typeface="Arial" pitchFamily="34" charset="0"/>
              <a:buChar char="•"/>
            </a:pPr>
            <a:r>
              <a:rPr lang="en-US" dirty="0" smtClean="0"/>
              <a:t>Improved livelihoods and addressing health concerns</a:t>
            </a:r>
          </a:p>
        </p:txBody>
      </p:sp>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1" y="1744879"/>
            <a:ext cx="838200" cy="46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1" y="1744879"/>
            <a:ext cx="685799" cy="46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1744684"/>
            <a:ext cx="685800" cy="46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857135" y="4587121"/>
            <a:ext cx="4111625" cy="203132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rgbClr val="FF0000"/>
                </a:solidFill>
              </a:rPr>
              <a:t>Environmental benefits</a:t>
            </a:r>
          </a:p>
          <a:p>
            <a:endParaRPr lang="en-US" dirty="0" smtClean="0"/>
          </a:p>
          <a:p>
            <a:endParaRPr lang="en-US" dirty="0"/>
          </a:p>
          <a:p>
            <a:pPr marL="285750" indent="-285750">
              <a:buFont typeface="Arial" pitchFamily="34" charset="0"/>
              <a:buChar char="•"/>
            </a:pPr>
            <a:r>
              <a:rPr lang="en-US" dirty="0" smtClean="0"/>
              <a:t>Use of EE biomass stoves reduces indoor air pollution and BC</a:t>
            </a:r>
          </a:p>
          <a:p>
            <a:pPr marL="285750" indent="-285750">
              <a:buFont typeface="Arial" pitchFamily="34" charset="0"/>
              <a:buChar char="•"/>
            </a:pPr>
            <a:r>
              <a:rPr lang="en-US" dirty="0" smtClean="0"/>
              <a:t>GHG emission reduction in the transport sector</a:t>
            </a:r>
            <a:endParaRPr lang="en-US" dirty="0"/>
          </a:p>
        </p:txBody>
      </p:sp>
      <p:pic>
        <p:nvPicPr>
          <p:cNvPr id="820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3446" y="4958520"/>
            <a:ext cx="685800" cy="46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9246" y="4958520"/>
            <a:ext cx="619431" cy="46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8677" y="4948333"/>
            <a:ext cx="664548" cy="47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315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smtClean="0"/>
              <a:t>Known negative impacts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97" y="1175266"/>
            <a:ext cx="2057400"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1"/>
            <a:ext cx="2057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1" y="2654088"/>
            <a:ext cx="2362199" cy="369332"/>
          </a:xfrm>
          <a:prstGeom prst="rect">
            <a:avLst/>
          </a:prstGeom>
          <a:noFill/>
        </p:spPr>
        <p:txBody>
          <a:bodyPr wrap="square" rtlCol="0">
            <a:spAutoFit/>
          </a:bodyPr>
          <a:lstStyle/>
          <a:p>
            <a:r>
              <a:rPr lang="en-US" dirty="0" smtClean="0"/>
              <a:t>Increased food prices</a:t>
            </a:r>
            <a:endParaRPr lang="en-US" dirty="0"/>
          </a:p>
        </p:txBody>
      </p:sp>
      <p:sp>
        <p:nvSpPr>
          <p:cNvPr id="10" name="TextBox 9"/>
          <p:cNvSpPr txBox="1"/>
          <p:nvPr/>
        </p:nvSpPr>
        <p:spPr>
          <a:xfrm>
            <a:off x="789040" y="4419601"/>
            <a:ext cx="2030360" cy="369332"/>
          </a:xfrm>
          <a:prstGeom prst="rect">
            <a:avLst/>
          </a:prstGeom>
          <a:noFill/>
        </p:spPr>
        <p:txBody>
          <a:bodyPr wrap="square" rtlCol="0">
            <a:spAutoFit/>
          </a:bodyPr>
          <a:lstStyle/>
          <a:p>
            <a:r>
              <a:rPr lang="en-US" dirty="0" smtClean="0"/>
              <a:t>Food insecurity</a:t>
            </a:r>
            <a:endParaRPr lang="en-US"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4952999"/>
            <a:ext cx="2133600" cy="144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90600" y="6389738"/>
            <a:ext cx="2133600" cy="369332"/>
          </a:xfrm>
          <a:prstGeom prst="rect">
            <a:avLst/>
          </a:prstGeom>
          <a:noFill/>
        </p:spPr>
        <p:txBody>
          <a:bodyPr wrap="square" rtlCol="0">
            <a:spAutoFit/>
          </a:bodyPr>
          <a:lstStyle/>
          <a:p>
            <a:r>
              <a:rPr lang="en-US" dirty="0" smtClean="0"/>
              <a:t>Land use changes</a:t>
            </a:r>
            <a:endParaRPr lang="en-US" dirty="0"/>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039761"/>
            <a:ext cx="24669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62387" y="2609221"/>
            <a:ext cx="2362199" cy="369332"/>
          </a:xfrm>
          <a:prstGeom prst="rect">
            <a:avLst/>
          </a:prstGeom>
          <a:noFill/>
        </p:spPr>
        <p:txBody>
          <a:bodyPr wrap="square" rtlCol="0">
            <a:spAutoFit/>
          </a:bodyPr>
          <a:lstStyle/>
          <a:p>
            <a:pPr algn="ctr"/>
            <a:r>
              <a:rPr lang="en-US" dirty="0" smtClean="0"/>
              <a:t>Soil fertility loss</a:t>
            </a:r>
            <a:endParaRPr lang="en-US" dirty="0"/>
          </a:p>
        </p:txBody>
      </p:sp>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9" y="3052917"/>
            <a:ext cx="2466975" cy="136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12317" y="4383044"/>
            <a:ext cx="2362199" cy="369332"/>
          </a:xfrm>
          <a:prstGeom prst="rect">
            <a:avLst/>
          </a:prstGeom>
          <a:noFill/>
        </p:spPr>
        <p:txBody>
          <a:bodyPr wrap="square" rtlCol="0">
            <a:spAutoFit/>
          </a:bodyPr>
          <a:lstStyle/>
          <a:p>
            <a:pPr algn="ctr"/>
            <a:r>
              <a:rPr lang="en-US" dirty="0" smtClean="0"/>
              <a:t>Biodiversity loss</a:t>
            </a:r>
            <a:endParaRPr lang="en-US" dirty="0"/>
          </a:p>
        </p:txBody>
      </p:sp>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4952999"/>
            <a:ext cx="2466975" cy="143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505200" y="6358076"/>
            <a:ext cx="2895601" cy="369332"/>
          </a:xfrm>
          <a:prstGeom prst="rect">
            <a:avLst/>
          </a:prstGeom>
          <a:noFill/>
        </p:spPr>
        <p:txBody>
          <a:bodyPr wrap="square" rtlCol="0">
            <a:spAutoFit/>
          </a:bodyPr>
          <a:lstStyle/>
          <a:p>
            <a:r>
              <a:rPr lang="en-US" dirty="0" smtClean="0"/>
              <a:t>Threat to forests &amp; wet lands</a:t>
            </a:r>
            <a:endParaRPr lang="en-US" dirty="0"/>
          </a:p>
        </p:txBody>
      </p:sp>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975" y="2185220"/>
            <a:ext cx="27336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276975" y="3861620"/>
            <a:ext cx="2733675" cy="369332"/>
          </a:xfrm>
          <a:prstGeom prst="rect">
            <a:avLst/>
          </a:prstGeom>
          <a:noFill/>
        </p:spPr>
        <p:txBody>
          <a:bodyPr wrap="square" rtlCol="0">
            <a:spAutoFit/>
          </a:bodyPr>
          <a:lstStyle/>
          <a:p>
            <a:r>
              <a:rPr lang="en-US" dirty="0" smtClean="0"/>
              <a:t>Community displacement</a:t>
            </a:r>
            <a:endParaRPr lang="en-US" dirty="0"/>
          </a:p>
        </p:txBody>
      </p:sp>
    </p:spTree>
    <p:extLst>
      <p:ext uri="{BB962C8B-B14F-4D97-AF65-F5344CB8AC3E}">
        <p14:creationId xmlns:p14="http://schemas.microsoft.com/office/powerpoint/2010/main" val="2185928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GB" sz="3200" b="1" dirty="0" smtClean="0"/>
              <a:t>Challenges to development of bioenergy in Africa</a:t>
            </a:r>
            <a:endParaRPr lang="en-US" sz="3200" b="1" dirty="0"/>
          </a:p>
        </p:txBody>
      </p:sp>
      <p:sp>
        <p:nvSpPr>
          <p:cNvPr id="3" name="Content Placeholder 2"/>
          <p:cNvSpPr>
            <a:spLocks noGrp="1"/>
          </p:cNvSpPr>
          <p:nvPr>
            <p:ph idx="1"/>
          </p:nvPr>
        </p:nvSpPr>
        <p:spPr>
          <a:xfrm>
            <a:off x="3352800" y="990600"/>
            <a:ext cx="5334000" cy="5791200"/>
          </a:xfrm>
        </p:spPr>
        <p:txBody>
          <a:bodyPr>
            <a:noAutofit/>
          </a:bodyPr>
          <a:lstStyle/>
          <a:p>
            <a:pPr lvl="0"/>
            <a:r>
              <a:rPr lang="en-GB" sz="2400" b="1" u="sng" dirty="0" smtClean="0"/>
              <a:t>Land </a:t>
            </a:r>
            <a:r>
              <a:rPr lang="en-GB" sz="2400" dirty="0" smtClean="0"/>
              <a:t>requirement</a:t>
            </a:r>
          </a:p>
          <a:p>
            <a:pPr lvl="0"/>
            <a:r>
              <a:rPr lang="en-GB" sz="2400" b="1" u="sng" dirty="0" smtClean="0"/>
              <a:t>Policy</a:t>
            </a:r>
            <a:r>
              <a:rPr lang="en-GB" sz="2400" dirty="0" smtClean="0"/>
              <a:t> &amp; institutional weaknesses: </a:t>
            </a:r>
          </a:p>
          <a:p>
            <a:pPr lvl="0"/>
            <a:r>
              <a:rPr lang="en-GB" sz="2400" dirty="0" smtClean="0"/>
              <a:t>Access to &amp; </a:t>
            </a:r>
            <a:r>
              <a:rPr lang="en-GB" sz="2400" b="1" u="sng" dirty="0" smtClean="0"/>
              <a:t>efficiency</a:t>
            </a:r>
            <a:r>
              <a:rPr lang="en-GB" sz="2400" dirty="0" smtClean="0"/>
              <a:t> of technologies</a:t>
            </a:r>
          </a:p>
          <a:p>
            <a:pPr lvl="0"/>
            <a:r>
              <a:rPr lang="en-GB" sz="2400" dirty="0" smtClean="0"/>
              <a:t>Increasing </a:t>
            </a:r>
            <a:r>
              <a:rPr lang="en-GB" sz="2400" b="1" u="sng" dirty="0" smtClean="0"/>
              <a:t>water</a:t>
            </a:r>
            <a:r>
              <a:rPr lang="en-GB" sz="2400" dirty="0" smtClean="0"/>
              <a:t> shortage &amp; insecurity</a:t>
            </a:r>
          </a:p>
          <a:p>
            <a:pPr lvl="0"/>
            <a:r>
              <a:rPr lang="en-GB" sz="2400" dirty="0" smtClean="0"/>
              <a:t>Lack of continental bioenergy </a:t>
            </a:r>
            <a:r>
              <a:rPr lang="en-GB" sz="2400" b="1" u="sng" dirty="0" smtClean="0"/>
              <a:t>experience</a:t>
            </a:r>
            <a:r>
              <a:rPr lang="en-GB" sz="2400" dirty="0" smtClean="0"/>
              <a:t> for lessons</a:t>
            </a:r>
          </a:p>
          <a:p>
            <a:pPr lvl="0"/>
            <a:r>
              <a:rPr lang="en-GB" sz="2400" dirty="0" smtClean="0"/>
              <a:t>Making bioenergy </a:t>
            </a:r>
            <a:r>
              <a:rPr lang="en-GB" sz="2400" b="1" u="sng" dirty="0" smtClean="0"/>
              <a:t>costs</a:t>
            </a:r>
            <a:r>
              <a:rPr lang="en-GB" sz="2400" dirty="0" smtClean="0"/>
              <a:t> competitive with petroleum products</a:t>
            </a:r>
          </a:p>
          <a:p>
            <a:pPr lvl="0"/>
            <a:r>
              <a:rPr lang="en-GB" sz="2400" dirty="0" smtClean="0"/>
              <a:t>The lack of </a:t>
            </a:r>
            <a:r>
              <a:rPr lang="en-GB" sz="2400" b="1" u="sng" dirty="0" smtClean="0"/>
              <a:t>distribution</a:t>
            </a:r>
            <a:r>
              <a:rPr lang="en-GB" sz="2400" dirty="0" smtClean="0"/>
              <a:t> infrastructure </a:t>
            </a:r>
          </a:p>
          <a:p>
            <a:pPr lvl="0"/>
            <a:r>
              <a:rPr lang="en-GB" sz="2400" dirty="0" smtClean="0"/>
              <a:t>Energy, water and agriculture </a:t>
            </a:r>
            <a:r>
              <a:rPr lang="en-GB" sz="2400" b="1" u="sng" dirty="0" smtClean="0"/>
              <a:t>nexus</a:t>
            </a:r>
          </a:p>
          <a:p>
            <a:pPr lvl="0"/>
            <a:r>
              <a:rPr lang="en-GB" sz="2400" b="1" u="sng" dirty="0" smtClean="0"/>
              <a:t>Gender</a:t>
            </a:r>
            <a:r>
              <a:rPr lang="en-GB" sz="2400" dirty="0" smtClean="0"/>
              <a:t>, energy and development</a:t>
            </a:r>
          </a:p>
          <a:p>
            <a:pPr lvl="0"/>
            <a:r>
              <a:rPr lang="en-GB" sz="2400" dirty="0" smtClean="0"/>
              <a:t>Energy as a conduit to more active </a:t>
            </a:r>
            <a:r>
              <a:rPr lang="en-GB" sz="2400" b="1" u="sng" dirty="0" smtClean="0"/>
              <a:t>private sector</a:t>
            </a:r>
            <a:endParaRPr lang="en-US" sz="2400" b="1" u="sng" dirty="0" smtClean="0"/>
          </a:p>
          <a:p>
            <a:pPr marL="0" lvl="0" indent="0">
              <a:buNone/>
            </a:pPr>
            <a:endParaRPr lang="en-US" sz="2300" dirty="0">
              <a:solidFill>
                <a:srgbClr val="FF0000"/>
              </a:solidFill>
            </a:endParaRPr>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057400"/>
            <a:ext cx="28162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47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b="1" dirty="0"/>
              <a:t>Key Bioenergy Issues and Policy Considerations</a:t>
            </a:r>
            <a:endParaRPr lang="en-US" b="1"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399"/>
            <a:ext cx="2485101"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701" y="533400"/>
            <a:ext cx="2620297" cy="183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9" y="533401"/>
            <a:ext cx="2705100" cy="183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14800"/>
            <a:ext cx="2485101" cy="175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701" y="4114800"/>
            <a:ext cx="2620297" cy="175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7" y="4114801"/>
            <a:ext cx="2705101" cy="175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04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GB" sz="3200" b="1" dirty="0"/>
              <a:t>Overdependence on inefficient traditional </a:t>
            </a:r>
            <a:r>
              <a:rPr lang="en-GB" sz="3200" b="1" dirty="0" smtClean="0"/>
              <a:t>biomass</a:t>
            </a:r>
            <a:endParaRPr lang="en-US" sz="32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66800"/>
            <a:ext cx="2667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36374"/>
            <a:ext cx="26670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descr="https://encrypted-tbn0.gstatic.com/images?q=tbn:ANd9GcRR6-T8YrfHDEfj5Clqggdz9FkoSINiAj5XnNYp8Co7Enu5pCGVT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123" y="2100743"/>
            <a:ext cx="2647950" cy="1724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574" y="1219200"/>
            <a:ext cx="3273426" cy="923330"/>
          </a:xfrm>
          <a:prstGeom prst="rect">
            <a:avLst/>
          </a:prstGeom>
          <a:noFill/>
        </p:spPr>
        <p:txBody>
          <a:bodyPr wrap="square" rtlCol="0">
            <a:spAutoFit/>
          </a:bodyPr>
          <a:lstStyle/>
          <a:p>
            <a:r>
              <a:rPr lang="en-GB" dirty="0">
                <a:solidFill>
                  <a:srgbClr val="FF0000"/>
                </a:solidFill>
              </a:rPr>
              <a:t>Over </a:t>
            </a:r>
            <a:r>
              <a:rPr lang="en-GB" dirty="0" smtClean="0">
                <a:solidFill>
                  <a:srgbClr val="FF0000"/>
                </a:solidFill>
              </a:rPr>
              <a:t>80% of </a:t>
            </a:r>
            <a:r>
              <a:rPr lang="en-GB" dirty="0">
                <a:solidFill>
                  <a:srgbClr val="FF0000"/>
                </a:solidFill>
              </a:rPr>
              <a:t>traditional biomass </a:t>
            </a:r>
            <a:r>
              <a:rPr lang="en-GB" dirty="0" smtClean="0">
                <a:solidFill>
                  <a:srgbClr val="FF0000"/>
                </a:solidFill>
              </a:rPr>
              <a:t>used </a:t>
            </a:r>
            <a:r>
              <a:rPr lang="en-GB" dirty="0">
                <a:solidFill>
                  <a:srgbClr val="FF0000"/>
                </a:solidFill>
              </a:rPr>
              <a:t>for cooking, heating </a:t>
            </a:r>
            <a:r>
              <a:rPr lang="en-GB" dirty="0" smtClean="0">
                <a:solidFill>
                  <a:srgbClr val="FF0000"/>
                </a:solidFill>
              </a:rPr>
              <a:t>&amp; lighting</a:t>
            </a:r>
            <a:endParaRPr lang="en-US" dirty="0">
              <a:solidFill>
                <a:srgbClr val="FF0000"/>
              </a:solidFill>
            </a:endParaRPr>
          </a:p>
        </p:txBody>
      </p:sp>
      <p:sp>
        <p:nvSpPr>
          <p:cNvPr id="7" name="TextBox 6"/>
          <p:cNvSpPr txBox="1"/>
          <p:nvPr/>
        </p:nvSpPr>
        <p:spPr>
          <a:xfrm>
            <a:off x="1143000" y="5638800"/>
            <a:ext cx="3733800" cy="369332"/>
          </a:xfrm>
          <a:prstGeom prst="rect">
            <a:avLst/>
          </a:prstGeom>
          <a:noFill/>
        </p:spPr>
        <p:txBody>
          <a:bodyPr wrap="square" rtlCol="0">
            <a:spAutoFit/>
          </a:bodyPr>
          <a:lstStyle/>
          <a:p>
            <a:r>
              <a:rPr lang="en-US" dirty="0" smtClean="0">
                <a:solidFill>
                  <a:srgbClr val="FF0000"/>
                </a:solidFill>
              </a:rPr>
              <a:t>Mostly using inefficient technologies </a:t>
            </a:r>
            <a:endParaRPr lang="en-US" dirty="0">
              <a:solidFill>
                <a:srgbClr val="FF0000"/>
              </a:solidFill>
            </a:endParaRPr>
          </a:p>
        </p:txBody>
      </p:sp>
      <p:sp>
        <p:nvSpPr>
          <p:cNvPr id="8" name="TextBox 7"/>
          <p:cNvSpPr txBox="1"/>
          <p:nvPr/>
        </p:nvSpPr>
        <p:spPr>
          <a:xfrm>
            <a:off x="6118122" y="3992964"/>
            <a:ext cx="2949677" cy="369332"/>
          </a:xfrm>
          <a:prstGeom prst="rect">
            <a:avLst/>
          </a:prstGeom>
          <a:noFill/>
        </p:spPr>
        <p:txBody>
          <a:bodyPr wrap="square" rtlCol="0">
            <a:spAutoFit/>
          </a:bodyPr>
          <a:lstStyle/>
          <a:p>
            <a:r>
              <a:rPr lang="en-US" dirty="0" smtClean="0">
                <a:solidFill>
                  <a:srgbClr val="00B050"/>
                </a:solidFill>
              </a:rPr>
              <a:t>Leading to outdoor pollution</a:t>
            </a:r>
            <a:endParaRPr lang="en-US" dirty="0">
              <a:solidFill>
                <a:srgbClr val="00B050"/>
              </a:solidFill>
            </a:endParaRPr>
          </a:p>
        </p:txBody>
      </p:sp>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122" y="44958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76800" y="6243791"/>
            <a:ext cx="4190999" cy="369332"/>
          </a:xfrm>
          <a:prstGeom prst="rect">
            <a:avLst/>
          </a:prstGeom>
          <a:noFill/>
        </p:spPr>
        <p:txBody>
          <a:bodyPr wrap="square" rtlCol="0">
            <a:spAutoFit/>
          </a:bodyPr>
          <a:lstStyle/>
          <a:p>
            <a:pPr algn="ctr"/>
            <a:r>
              <a:rPr lang="en-US" dirty="0" smtClean="0">
                <a:solidFill>
                  <a:srgbClr val="FF0000"/>
                </a:solidFill>
              </a:rPr>
              <a:t>Respiratory illness from indoor emissions </a:t>
            </a:r>
            <a:endParaRPr lang="en-US" dirty="0">
              <a:solidFill>
                <a:srgbClr val="FF0000"/>
              </a:solidFill>
            </a:endParaRPr>
          </a:p>
        </p:txBody>
      </p:sp>
    </p:spTree>
    <p:extLst>
      <p:ext uri="{BB962C8B-B14F-4D97-AF65-F5344CB8AC3E}">
        <p14:creationId xmlns:p14="http://schemas.microsoft.com/office/powerpoint/2010/main" val="717277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r>
              <a:rPr lang="en-GB" sz="3200" b="1" dirty="0"/>
              <a:t>Imbalance between feedstock and scale of </a:t>
            </a:r>
            <a:r>
              <a:rPr lang="en-GB" sz="3200" b="1" dirty="0" smtClean="0"/>
              <a:t>operations</a:t>
            </a:r>
            <a:endParaRPr lang="en-US" sz="32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10" y="1938383"/>
            <a:ext cx="2657475" cy="149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188" y="1938383"/>
            <a:ext cx="2619375" cy="149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41730"/>
            <a:ext cx="2609850" cy="148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4512" y="3429001"/>
            <a:ext cx="7882738" cy="369332"/>
          </a:xfrm>
          <a:prstGeom prst="rect">
            <a:avLst/>
          </a:prstGeom>
        </p:spPr>
        <p:txBody>
          <a:bodyPr wrap="square">
            <a:spAutoFit/>
          </a:bodyPr>
          <a:lstStyle/>
          <a:p>
            <a:r>
              <a:rPr lang="en-GB" dirty="0" smtClean="0">
                <a:solidFill>
                  <a:srgbClr val="FF0000"/>
                </a:solidFill>
              </a:rPr>
              <a:t>Feedstock is available in large quantities but the scale of production is very low</a:t>
            </a:r>
            <a:endParaRPr lang="en-US" dirty="0">
              <a:solidFill>
                <a:srgbClr val="FF0000"/>
              </a:solidFill>
            </a:endParaRPr>
          </a:p>
        </p:txBody>
      </p:sp>
      <p:sp>
        <p:nvSpPr>
          <p:cNvPr id="5" name="Rectangle 4"/>
          <p:cNvSpPr/>
          <p:nvPr/>
        </p:nvSpPr>
        <p:spPr>
          <a:xfrm>
            <a:off x="420687" y="1141511"/>
            <a:ext cx="8302626" cy="800219"/>
          </a:xfrm>
          <a:prstGeom prst="rect">
            <a:avLst/>
          </a:prstGeom>
        </p:spPr>
        <p:txBody>
          <a:bodyPr wrap="square">
            <a:spAutoFit/>
          </a:bodyPr>
          <a:lstStyle/>
          <a:p>
            <a:r>
              <a:rPr lang="en-GB" sz="2300" dirty="0" smtClean="0">
                <a:solidFill>
                  <a:srgbClr val="00B050"/>
                </a:solidFill>
              </a:rPr>
              <a:t>Large </a:t>
            </a:r>
            <a:r>
              <a:rPr lang="en-GB" sz="2300" dirty="0">
                <a:solidFill>
                  <a:srgbClr val="00B050"/>
                </a:solidFill>
              </a:rPr>
              <a:t>amounts of feedstock and energy services are derived from processing biomass </a:t>
            </a:r>
            <a:r>
              <a:rPr lang="en-GB" sz="2300" dirty="0" smtClean="0">
                <a:solidFill>
                  <a:srgbClr val="00B050"/>
                </a:solidFill>
              </a:rPr>
              <a:t>re­sources</a:t>
            </a:r>
            <a:endParaRPr lang="en-US" sz="2300" dirty="0">
              <a:solidFill>
                <a:srgbClr val="00B050"/>
              </a:solidFill>
            </a:endParaRPr>
          </a:p>
        </p:txBody>
      </p:sp>
      <p:sp>
        <p:nvSpPr>
          <p:cNvPr id="6" name="TextBox 5"/>
          <p:cNvSpPr txBox="1"/>
          <p:nvPr/>
        </p:nvSpPr>
        <p:spPr>
          <a:xfrm>
            <a:off x="676275" y="4704413"/>
            <a:ext cx="7791450" cy="1477328"/>
          </a:xfrm>
          <a:prstGeom prst="rect">
            <a:avLst/>
          </a:prstGeom>
          <a:noFill/>
        </p:spPr>
        <p:txBody>
          <a:bodyPr wrap="square" rtlCol="0">
            <a:spAutoFit/>
          </a:bodyPr>
          <a:lstStyle/>
          <a:p>
            <a:pPr marL="285750" indent="-285750">
              <a:buFont typeface="Arial" pitchFamily="34" charset="0"/>
              <a:buChar char="•"/>
            </a:pPr>
            <a:r>
              <a:rPr lang="en-US" dirty="0" smtClean="0"/>
              <a:t>Balance has to be maintained between small- &amp; large scale production as these are complementary &amp; cater for different markets</a:t>
            </a:r>
          </a:p>
          <a:p>
            <a:pPr marL="285750" indent="-285750">
              <a:buFont typeface="Arial" pitchFamily="34" charset="0"/>
              <a:buChar char="•"/>
            </a:pPr>
            <a:r>
              <a:rPr lang="en-US" dirty="0" smtClean="0"/>
              <a:t>Small scale production = for household consumption (heating and cooking)</a:t>
            </a:r>
          </a:p>
          <a:p>
            <a:pPr marL="285750" indent="-285750">
              <a:buFont typeface="Arial" pitchFamily="34" charset="0"/>
              <a:buChar char="•"/>
            </a:pPr>
            <a:r>
              <a:rPr lang="en-US" dirty="0" smtClean="0"/>
              <a:t>Large scale production = high quality bioethanol for transport sector</a:t>
            </a:r>
          </a:p>
          <a:p>
            <a:pPr marL="285750" indent="-285750">
              <a:buFont typeface="Arial" pitchFamily="34" charset="0"/>
              <a:buChar char="•"/>
            </a:pPr>
            <a:endParaRPr lang="en-US" dirty="0"/>
          </a:p>
        </p:txBody>
      </p:sp>
      <p:sp>
        <p:nvSpPr>
          <p:cNvPr id="7" name="Rectangle 6"/>
          <p:cNvSpPr/>
          <p:nvPr/>
        </p:nvSpPr>
        <p:spPr>
          <a:xfrm>
            <a:off x="676275" y="3886200"/>
            <a:ext cx="7705725" cy="800219"/>
          </a:xfrm>
          <a:prstGeom prst="rect">
            <a:avLst/>
          </a:prstGeom>
        </p:spPr>
        <p:txBody>
          <a:bodyPr wrap="square">
            <a:spAutoFit/>
          </a:bodyPr>
          <a:lstStyle/>
          <a:p>
            <a:r>
              <a:rPr lang="en-GB" sz="2300" i="1" dirty="0" smtClean="0">
                <a:solidFill>
                  <a:srgbClr val="00B050"/>
                </a:solidFill>
              </a:rPr>
              <a:t>Small- </a:t>
            </a:r>
            <a:r>
              <a:rPr lang="en-GB" sz="2300" i="1" dirty="0">
                <a:solidFill>
                  <a:srgbClr val="00B050"/>
                </a:solidFill>
              </a:rPr>
              <a:t>and medium-scale enterprises have </a:t>
            </a:r>
            <a:r>
              <a:rPr lang="en-GB" sz="2300" i="1" dirty="0" smtClean="0">
                <a:solidFill>
                  <a:srgbClr val="00B050"/>
                </a:solidFill>
              </a:rPr>
              <a:t>greater </a:t>
            </a:r>
            <a:r>
              <a:rPr lang="en-GB" sz="2300" i="1" dirty="0">
                <a:solidFill>
                  <a:srgbClr val="00B050"/>
                </a:solidFill>
              </a:rPr>
              <a:t>potential to create positive micro and macro impacts on the economy</a:t>
            </a:r>
            <a:endParaRPr lang="en-US" sz="2300" dirty="0">
              <a:solidFill>
                <a:srgbClr val="00B050"/>
              </a:solidFill>
            </a:endParaRPr>
          </a:p>
        </p:txBody>
      </p:sp>
    </p:spTree>
    <p:extLst>
      <p:ext uri="{BB962C8B-B14F-4D97-AF65-F5344CB8AC3E}">
        <p14:creationId xmlns:p14="http://schemas.microsoft.com/office/powerpoint/2010/main" val="717277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Non-integrated and linear policy processes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004216"/>
            <a:ext cx="2151831" cy="157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56" y="1239325"/>
            <a:ext cx="2143125" cy="176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69" y="5238597"/>
            <a:ext cx="2108712"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581372"/>
            <a:ext cx="2151831"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23279" y="1752600"/>
            <a:ext cx="6439719" cy="2262158"/>
          </a:xfrm>
          <a:prstGeom prst="rect">
            <a:avLst/>
          </a:prstGeom>
        </p:spPr>
        <p:txBody>
          <a:bodyPr wrap="square">
            <a:spAutoFit/>
          </a:bodyPr>
          <a:lstStyle/>
          <a:p>
            <a:pPr marL="285750" indent="-285750">
              <a:buFont typeface="Arial" pitchFamily="34" charset="0"/>
              <a:buChar char="•"/>
            </a:pPr>
            <a:r>
              <a:rPr lang="en-GB" sz="2300" dirty="0"/>
              <a:t>Water, energy, </a:t>
            </a:r>
            <a:r>
              <a:rPr lang="en-GB" sz="2300" dirty="0" smtClean="0"/>
              <a:t>&amp;food </a:t>
            </a:r>
            <a:r>
              <a:rPr lang="en-GB" sz="2300" dirty="0"/>
              <a:t>sectors are </a:t>
            </a:r>
            <a:r>
              <a:rPr lang="en-GB" sz="2300" dirty="0" smtClean="0"/>
              <a:t>interconnected = </a:t>
            </a:r>
            <a:r>
              <a:rPr lang="en-GB" sz="2300" dirty="0" smtClean="0">
                <a:solidFill>
                  <a:srgbClr val="FF0000"/>
                </a:solidFill>
              </a:rPr>
              <a:t>conflicting policies and actions may affect each </a:t>
            </a:r>
          </a:p>
          <a:p>
            <a:pPr marL="285750" indent="-285750">
              <a:buFont typeface="Arial" pitchFamily="34" charset="0"/>
              <a:buChar char="•"/>
            </a:pPr>
            <a:r>
              <a:rPr lang="en-GB" sz="2400" dirty="0" smtClean="0"/>
              <a:t>Management </a:t>
            </a:r>
            <a:r>
              <a:rPr lang="en-GB" sz="2400" dirty="0"/>
              <a:t>of forest resources is often </a:t>
            </a:r>
            <a:r>
              <a:rPr lang="en-GB" sz="2400" dirty="0" smtClean="0"/>
              <a:t>centralized = </a:t>
            </a:r>
            <a:r>
              <a:rPr lang="en-GB" sz="2400" dirty="0">
                <a:solidFill>
                  <a:srgbClr val="FF0000"/>
                </a:solidFill>
              </a:rPr>
              <a:t>limiting </a:t>
            </a:r>
            <a:r>
              <a:rPr lang="en-GB" sz="2400" dirty="0" smtClean="0">
                <a:solidFill>
                  <a:srgbClr val="FF0000"/>
                </a:solidFill>
              </a:rPr>
              <a:t>locals' rights to access their </a:t>
            </a:r>
            <a:r>
              <a:rPr lang="en-GB" sz="2400" dirty="0">
                <a:solidFill>
                  <a:srgbClr val="FF0000"/>
                </a:solidFill>
              </a:rPr>
              <a:t>natural resources </a:t>
            </a:r>
            <a:r>
              <a:rPr lang="en-GB" sz="2400" dirty="0" smtClean="0">
                <a:solidFill>
                  <a:srgbClr val="FF0000"/>
                </a:solidFill>
              </a:rPr>
              <a:t>&amp; </a:t>
            </a:r>
            <a:r>
              <a:rPr lang="en-GB" sz="2400" dirty="0">
                <a:solidFill>
                  <a:srgbClr val="FF0000"/>
                </a:solidFill>
              </a:rPr>
              <a:t>source of livelihood</a:t>
            </a:r>
            <a:endParaRPr lang="en-GB" sz="2300" dirty="0" smtClean="0">
              <a:solidFill>
                <a:srgbClr val="FF0000"/>
              </a:solidFill>
            </a:endParaRPr>
          </a:p>
          <a:p>
            <a:endParaRPr lang="en-US" sz="2300" dirty="0"/>
          </a:p>
        </p:txBody>
      </p:sp>
      <p:sp>
        <p:nvSpPr>
          <p:cNvPr id="5" name="Rectangle 4"/>
          <p:cNvSpPr/>
          <p:nvPr/>
        </p:nvSpPr>
        <p:spPr>
          <a:xfrm>
            <a:off x="2514600" y="4935778"/>
            <a:ext cx="6400800" cy="1508105"/>
          </a:xfrm>
          <a:prstGeom prst="rect">
            <a:avLst/>
          </a:prstGeom>
        </p:spPr>
        <p:txBody>
          <a:bodyPr wrap="square">
            <a:spAutoFit/>
          </a:bodyPr>
          <a:lstStyle/>
          <a:p>
            <a:r>
              <a:rPr lang="en-GB" sz="2300" dirty="0" smtClean="0">
                <a:solidFill>
                  <a:srgbClr val="00B050"/>
                </a:solidFill>
              </a:rPr>
              <a:t>Decentralization </a:t>
            </a:r>
            <a:r>
              <a:rPr lang="en-GB" sz="2300" dirty="0">
                <a:solidFill>
                  <a:srgbClr val="00B050"/>
                </a:solidFill>
              </a:rPr>
              <a:t>and devolution of power to local inhabitants is a proper instrument to promote access to energy through the</a:t>
            </a:r>
            <a:r>
              <a:rPr lang="en-GB" sz="2300" b="1" u="sng" dirty="0">
                <a:solidFill>
                  <a:srgbClr val="00B050"/>
                </a:solidFill>
              </a:rPr>
              <a:t> multifunctional platforms and rural electrification </a:t>
            </a:r>
            <a:r>
              <a:rPr lang="en-GB" sz="2300" b="1" u="sng" dirty="0" smtClean="0">
                <a:solidFill>
                  <a:srgbClr val="00B050"/>
                </a:solidFill>
              </a:rPr>
              <a:t>schemes</a:t>
            </a:r>
            <a:endParaRPr lang="en-US" sz="2300" b="1" u="sng" dirty="0">
              <a:solidFill>
                <a:srgbClr val="00B050"/>
              </a:solidFill>
            </a:endParaRP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657600"/>
            <a:ext cx="1524000" cy="127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586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dirty="0"/>
              <a:t>Non-strategic natural resource </a:t>
            </a:r>
            <a:r>
              <a:rPr lang="en-GB" sz="2900" dirty="0" smtClean="0"/>
              <a:t>management</a:t>
            </a:r>
            <a:endParaRPr lang="en-US" sz="2900"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2" descr="data:image/jpeg;base64,/9j/4AAQSkZJRgABAQAAAQABAAD/2wCEAAkGBxQREhUUEhQVFhQWFx0YFxgXFhYZGRwdFBgYGhsaGhYYISghGxwlJxcYITEiKCorLjouGiAzODMsNygtLi0BCgoKDg0OGhAQGzQkHxwvNywuLCwsLCwsLC8sLiwsLCwsLCwsLCwsLCwsLCwsLCwsLCwsLCwsLCwsLCwsLCwsLP/AABEIAL0BCwMBIgACEQEDEQH/xAAcAAACAwEBAQEAAAAAAAAAAAAABAMFBgIBBwj/xABEEAACAQMCBAIFCAgFAwUBAAABAhEAAxIEIQUTMUEiUQYUMmFxI0JSU3KBkdEHFWKSk6Gz0jNDc4KxFrLCJIPB4fBj/8QAGgEBAQEBAQEBAAAAAAAAAAAAAAEEAgMFBv/EACYRAQACAQQCAgICAwAAAAAAAAABAhEDEjFREyEiMgRBYYEUkbH/2gAMAwEAAhEDEQA/APt9FFFRBRVb+vtPzTaNwB1uC0QwZRm65KmREZMCCBO87TVlQFFL67XW7IU3GxDuttSQd3uMFVdvMkCqT0z9H9RrUtpY1h0oRxcJW3mzMhBTfMDEHcrBkx5bho6jfUIrBSyhm6KWAJ+A6mlG4Paa2tu6puhZM3CzmTMmWJPc/AbU16qmeeC5xGWIygTAy6xufxNAta4zYfmYXkc2p5i22DssSDKJLTsRETIri7xu0toXYvMhbEYabUO879baIXA2PiIjpvuKfNwTjIyiYneBAmPLcfjXVAo+uhkUW7rZgHIJCqD9LKCD5iJHei1rGNx0Ni6oUEhybWDxGyw5aTPcDoabooK9OIXDaZ/VbwYEAW2awHYGPECLhSBJ6sDsduk9vqrsWytgkt7atctgp02MEhj16E9KdooFudc5uPK+T+szXy+h167VFb1F4q/yIVh7Aa6Ibr1ZVJUdOx609RQINqL4tqTYU3CTkiXgVA3gh2VZ7bQOvuqV79wOqi1KEDJ81GJ3kY9T2/GmqKBK3rLha4Dp7ihAcWLWYuR0CgOSJ/aC1wvELnKLnS3gwaOVlYLkbeIEXMI3+lO3SrCigTfXEcv5G9LgSAEOExs5DRInsSNjXa6wG4beNyRvly2w6A7PEHr/AM0zRQV+n4zadGuS6Kntc21dtET+zdVT/KpF4rYKK4vWsHnBuYmLY9cTMGI7U5XF20riGUMPIgEfgaDuilH4ZZa6t5rVs3lELcKKXA32DxIHib8TUdvhapzeXcvK1yfEbr3MC0nK2t4uixOwxx2AiNqB+iodIjqgFxg7CZYLjIkx4ZO8RPaZMDoJqAooooCiiigKKKKAooooMjrPRF7168zXFFu9qrGoIAJaNIltQnYDI21JPYSIPWodJ6EOtqyGvlr1q6Ga4cm5qFTbuBlY7M6GSd/GoYk1tKKDGt6G3DkTeBJ1lu+CS/8Ah2dQb6ph0DKG5Yb6IUbBQKrNV6I6i0unXNtQPWNOLi+LErZt31uXrkzvcLrn19kbmtB6RcO1l1r3Iu4q+mdEGRXG7i3LdWXceIiQQdlBBG6mp1nCuJFTbssbach7ak3gSGbSoqGQJXG6pMyzbk5FSFWqXs/o/vquLakXDBBZs5YHRDTwfdmou9TuB3E04/oXeZbmWoydjYKsWubCydMbiEfOBOnYgnpzX82ys+A6HV2755rnkLbQWkyVhHKthlc9c1dXMiZD9dgBpKDJ+jHok2l1DX3dHm01sDEyoOpvXlCsfmhbqpG3+GPu1lFFRBRRRQFFFFAUUUUBRRRQFFFFAUUVDqrxQCBJJgSYHQnrB8qCaikfXH+gv8Q/2Uetv9Bf4h/srnfXtx5K9qX0msXDq9NctW2bl2tRLBJAZkXlA++Q0f8A3VbwvinE5t8+3C+DmfJgQG0PMcyPo3xgPcTM9a1nrb/QX+If7K4OuYyCls9iOZ59iMO9N9e18le2M0XpBxO5oxet2jda5ZS5aItqAWbS81gwJHyecKCAScokRNWOv1HELitir2yurtDFETexzbZLq5JmVyyUiQQRsOuhTVG2Aot21UCAA8AAeQw6bipPXH+gn8Q/2U317PJXs9RSI1rnoifxD/ZR62/0F/iH+ym+vaeSvZ6ikfXH+gv8Q/2UevMCoZFgsF2ck+L3FRTfCxes/s9RRRXTovr/AGOpEsg2JB3dQdxvVRxVLiFuVzm+Rcqqu29yRgMmmD7XWR0287fX+yPtp/UWpKz61piYdQz2obUdFtOPEfEL1w+FXAnGT7QExsYbzEUvo7+qCDLT3WaJ3vspkk+AxAkATlEHbuavuK2nezcW2SLhUhCCVhj0MgjpVfydWuQRkInbMsT1SepPUG5AmAVWZyJrx3yqFX1EuTauABDivNueMykGZlZlvD1GO9dc3UTvYeMnEjUXDshUK8SNmBYwCTsBG5xd1R1IPg5ZHh8x55/zjbyPWar9F68wV3CKTbXJZIOUXMgVMgQSsR12kkCm6ex5b1GoJg6d18BY/wDqLh3y2WQdzHi2+HWpkuXsgDZcLk4JF+4YCewxE9GjsSRkBHtFZ+DJqQfl8MSpJgkkO1xjAJmUggAbRHedrak3kQeqr5v/ABbn91Q6qziFIZ55lv8AzHPW4oIgmIgmnaW1/sj/AFLf9VKVtbMew7RRRW5wKKKUvazcrbGRGxJ9kff3PuH3kVYjKTMRGZN0VWtaLe27H3AlAPdCwSPtE1z6lb+rT90V1seM/kV/S0oqsGjQdBj9glP+0ipLb3FPtZj9qAw+BAg/Aj76TRa69Z5P0VHYvhxI+BB2IPkRUlcPYUrxDon2/wDxamqV4h0T7f8A4tUtxLm31krz1ywyXOJxkZQZg49Y8J/A+VdM4BAJEnoJ3MdYHes/rbWje66uwBKjMhgF2uOd27NkGnfrE/NqM6LReINeUhsWjmgHG2gQRjvEKd+u591ZsMmGmqn13AVutcyuMFuMHZRAMqi29m6jZfxJ90InQaJED5yGBUFH9oP4DAXqBn923YV1b0ehxe2riHGLAXIYAeLsZWMCfxosPNX6M2i+TX7gOzQzg7WhaBgHZV8ALQOtxvMRJY9E1XCL+ohJgZgDdi0EAfNnw+UCubdnRCYuqA1trcm4ACpYhgvvlTuO9NH0Z05QJi2IiPEZ8JZhv5S5MdKuTJvhPDRp0KqztLZEvBMkAbkAT0mesk09SGh4RaskMgMhMBLE+EuX6H3k7/kKfrlzIqG/1T/UX/mpqhv9U/1F/wCatftC0+0LaiiitTaX1/sj7af1FqSo9f7I+2n9Raht6SLzXc7niRU5Zb5MYMxyVOznKCZ6KvlWXX5h1CWzqEecGVo2OJBjqN4+B/Cpao04Mq5fLsJN0mGgA32lm67FSYHYAnaSTSp4ZbVXY6u9FvFnBYyOQGmV6wwViYHiAkedeOIVpC4kCRJBIE7kCJMeQkfiKjt6lGZkV1LLGShgSszEgbjofwqp0/o+VKn1i8wE7MxIOTq+++8YgD3ede/9PAMpW9cUK4eFMAlQRDQdxvuP2R5U9C7qMXlOMMPF7O432nbzqnsejxUydRebYCC2xi5zNwNp+btHh2qXScEKXFc3rj44wrQR4bb25+JzJPvApiBb0tr/AGR/qW/6qUzS3ED4R/qW/wCqlK8wHaKqOE+kum1FoXUvWwrFguTqCQjsuUT0OMj3EV0/pFpxftWOahe6rskMpHyOJZdj1hiw9yt5V9BwZ1d0k4KSNpcjqAeig9id9+w+INcqoAgAADoB0qLRyVyPtP42+LdvuEL91VXHbuqW9aOnGSYNmCAVyN3ThSdwdkOoOxiQJnYH1iMQw6lt9l5RWN1Gv4qbIK2EW5gCQAPabSXSV3udr62x5YuNzBNGr13FQri3YtsTzcCQJEet8r/MjfHR9R/mPPTa5cbP5bKisp69xIZgWEMNcwZupHN1GHhDj5q6baR/iMZ8JFWvB9TqXYi/bVFCggr1LSQQRkYGwI6+12gZCa4WNxSDkntDt2YfRP8A8HsfvBesXQ6hh0Pn1HmCOxHQilqXGrSxzWuMEtKhulj0AWeYfgPCfixrm0ft76F/e1aUrxDon2//ABal9Dx6xdtpcF22odFeGdARkAYInqJpDW+kmmN8WOamaqt6c1xKsbibNMSCFn7a15W4lpt9ZLa7V2ubg9jLmQpZk2IRm6yu6qSCO3jBHWkl4xpG5riypCBMmwElb53JESAMmJB6yfOurvpG65wLLKC2B59qWGXh8IboR8PfUv6/aRvphudzqE2HMxHQ/R8f8tjWfDLhDd4noJwdVPJLQXtkkEE5kFh3K+1O5qTUcQ0KDF0tgEKY5M/44ZhsB3gz/OpOHca5hf1hrCIVUKovWnBJyzkz9kQRG1WK8V04AAvWQBsALiQI900RTvrNCqI72rSyqMo5StHNzKgECJlW6d6ZPpNpwwRT/l59CABgHUdO6yf9vwp5+KadgQb1kgiCDcQgg9QRO9dfrax9fa/iJ+dRFda9KbJEmR4QxgFurYQAskmevxFW+j1K3UV0Mq3QxHu6Hp0qH9b2Pr7X8RPzrz9bWPr7P8RPzoSdqG/1T/UX/moP1tY+vs/xE/OuTxC07W1S7bZjcWArqTsfIGrXmFpHyhf0UUVpbC+v9kfbT+oteLqFLlMlzADFMhkFYkKxXqAcTv7j5V7r/ZH20/qLStq/ZOpdAF9YFpGfweLls1wJLxuJFzwztv575dfl1DNaj1K6cGL2sCxyYrjGmv5XB1IkFTJ64wT2py7w/QkNbygElmi53ZlaCJmTzUiB0I6TuPqNOSyXrQtlWKKQxaTqHuAlDHz+WxbvOQO256scV0Vwh8IbBXJKbqpTmLJGwgWp6wMfOvP2q3XilqXXMfJhSzSIGRKgfa26R85YmaL3F7Kkg3FyEjHJQZQAkbkCQCDv51WaLVaQh2FtVV7irIB8UWlvqxHzcQZ92O1JX9bocuYEyPysqFIBOGV0gRBfwhZJHU71MC+t8YtMbQVsjdjGB2Nt7gJBggEIe3l51YVRcNbS3L5Fm2mVr5wEQyqFgDp7LgAjsY7Ve1JBVH6baB9Rob9m0+D3VCK3vdlAnYwDME9YO1XlLa/2R/qW/wCqlK/aB+Z+F/om4lqLQupbthSWENcCsCjMjAqehBUim+H/AKM+IaXWafmAW9nu523yxTThS8x0nJVHvf41+mQI6f8A6dzXly2GBBHUEH4HqK+i5KCvah0jEoMvaHhb7S7H+Yqn1eu1nOZEsqLfMVVuEFvCy25cqrDu1wdo5W/tivZ83HvBr0g1V+1bDaa0LtyT4T0gI5E+IdSFXv7XlJFPf13EWAC2Qp5yeJVAPL5y5DG4xG6ByW7dhJBry16Q6p8uXYDY3gjfJ3QFTmIrNLRn4TcYFR8wbCQDzpeLcQIU3LAViiSotsVDMLRc7NPhyuiAd8B9KRHURhr6KydzifEGuQLGFsMRIWWID6aPnGNm1PY/4Y6SJ6s8X4gWTLSKoPtdWieR3DdjcviY35MiAwo52tVWN/Sjwa9rNHctadmDi2z4r/mC21sm2fjsRHdQOhNafhd249pGvIEuEeNR0Bnse48iYPmB0DGkE3WPZFCj4t4mH4BPxNJ4emjHzfm7R/of4ldtpcRLWLqHX5VRswBG331aehP6PNbpOLWBdAti0Bed0ZWGLcxQk9JfBljyyPav0WojYbAUrxAeye+Q/krfnXhbiWy0/GUOI8hRiPIfhVZrLupDHl20K4tByEyZxMN5BYI83HYEiJNVq8sTZURj4pkFZXLoRDRnA+BnscuGLB7iTststaUM4iAQSN2AOy79JNUdvjWqKCdCyvlEE9BLeIhZB2UHFWbdgAT1pxNVrYYmwkyMVzERByMzuZ+Agj31Pd1OpBTGypBWXOY2aegE7iN5qulYvHNTnHqTYyg+d852DtljBCjExt3+Aiucb1hRmXR4mGKgqzQVJABAgnLZtogSD2NWyXtUEk2kL7mCwA/xIABHkpJmO3vqC1qNbuTZSY2XNInJehG52yO/l76o84bxS+9xUuWFXIt3YMFVLbZYEbqWZk67EL57XuI8hVbptRqSVzsoonxeOYHi3EfBdvf1PaCzqdYSMrCCAZAuAgkjbfqIP/NSYSYXOI8qivrun+ov/NVtvVasrvYtho6cwR83bb/cZ9wEbyGNI10rbN4BX5o2BBAGewBHXaN9vgOlWse4WsfKGgooorS2F9f7I+2n9Rait6ybzWsLgxRX5hX5M5swxV+7jGSOwZfOpdf7I+2n9RaiS9cN5kNqLQRWW7mDkxZgyYdRiApy6HKO1Ztfl1ChscbYMVuWPAGxUqkD/G1K5mSQEiyh+N0diKkHpEmHMOmvA4gwbYyhsgFkd/D0noe9TJrdWkg2Tc3uEElU2ChkAA8ycD13UmSCK9Ot1OaryWALiX8JEc4ArEdMJafhuTXiqY8SVVBFl4IZoCjYowTt5z18t6rtLxhGYG3pmhycvB3tulrqJhgCxwjcdxvLmt4rftwfV5BfGZkAF8Qxjc7QY/aG+xqD17VqjRpiCW2AKkrncuAsSNmgYMNt+hJJmmA9wTWi/wAxhbwhoErix8yfMEgkHyIq0riwSVXLrAn4xvXdcyCltf7I/wBS3/VSmaW1/sj/AFLf9VKteYDtFFFfQcEdVbwYuPZb2/cRAD/CNj8AexrqnKRfSMn+HBX6B2j7B7fA7e8V3W3bPq6WfcOqKgOrUbPKHpDjHfyBOzfcTUwNejLMTHL2oNYSLb4mGxMfGNjvXd2+qe0yr8SB/wA1ypZ9kUx3ZwQP3Tu38h76ZwtazM+oVVm/cgEXWM7iVQj+Sg/zqbT6y6ggG2RuTKMCSTJJIbqfh91LaYQijyAB+IEGqzTekVq5qDYUzHhy2gvDlrag7kqEaSBAIIJkRXxfNq98P0MaGjHvHLSLxi50NpSegxcyT5BSv/zT2uOyTscht/taqnR3xbuZMJBET3X3j3Hv8BVtrzIQj6Q/7WrXo3m+nMzOZZPyaRXMRH6ZvXcMV3uW21V4G6D8nlsFbqAPo+Ej8d96Y13B1vZ/L3QHBVlDykFMCMDt2n4z50hrdXoWa6rg5LIcBLq+2zWyQQACSXaSPiekhbPh6qXVWIJIEC9BY22B37HF4naJHlU9vne1tY4VLBhqb7BSRHMMSMwZ8yC3f6I7CoV9G12m/dJGW7MDuyhS32tuvx8zTFjgene1bXlygSFBZjAdkciZ80T8I6E1z/0tpd/kuoIPifoQVI69IPT4VMmXtvhotL4tRdjJIJuNOyi2qySfaJBPYkiRXFvgGJJGovyQQTzNzK47nzHUeRPmZpm7wKwxYm2JaZ3YdWDHodt1H4VwPR7T5i5y/GH5gJZz4tt4Jj5oplMjScLFq5zTeuNAZYuNkAHYNAJ6eyB91WYcb79OtVP/AEzpt/k+rB/bf2hlB6/tt+NB9GNNJPLMnL57/wCYCG+d3k0PUrD1y3t4xuSo36kSCPj4W/A17dYHlkGflE6fGkF9HNOIhDswf239odCd96m0vD0sKiWxAN4N27t7vw8+5kyateYWuN0NBRRRWlsc3bSsIYBgeoIBG2/Q0v8Aq2z9Vb/cX8qaqi4X6R+sWW1Coo0y3Lim41yDhYLK90rjAEodpnHfY7UFn+rbP1Vv9xfyo/Vtn6q3+4v5VV3vTLRoJa6Rs7H5O6SBaRLjFlCysLcRt+xmvG9MtIpu53MBavGySysAWW0t1iNvZCtJPTaehEsKtf1dZ+qt/uL+VVXC9Hb9Y1aNbtmLiOgKqYR7FtRAI2Ba3d6bTPea61PpZp0BM3Gxvpp2C2rki5cuBApkdfEG94IInJZl1rCzq7d0+zfX1djvAZS1y1PYAzdWT85kHemA9+rbP1Vv9xfyo/Vtn6q3+4v5U1RTCFf1bZ+qt/uL+Verw+0CCLVsEGQQiyCOhG3WmaKYBRRRQFFFFBxfnFsQrNBgMSqk9gWAMD3wfhX5y/Sx6RcQs6vkXGsWYC3FXSgxBJIyusqux23Gy+6v0ezAbnYV+aP0+ODxUkEH5G30/wB1WFfU/wBD/FddqtMl6+ula0xZRcSbd7wEjxW1t4NuOoK7edfRa+efoKuD9U2RInmXdpE+2e1fQ6iMuBBYbk8xwB3M3GgAfCqnj2guXEdtM7W7xXEwQpbFboVZYeBg1wtO26gHatrY0Kq7PuSx2n5sgSB8SJPx8gKg4joMvGnt9x2aP+G8j9x7EYrfjT7tHPTZX8iPVZ4ZPhnFVZhb8RAPLFwmQ1xQxdFmC2AUy0RMrMgxc2ruICkkJMyADgd+x6rudu3Wqfi+jOFy5pkQaggjPBBdiQHVWbYPCgDLwyqyIFK+i3HTfBt3EZbtvZtmx9wyffIiTifFADEKGArPWZrO6v8Ab3vWLxtt+23GiJ3F0/up+VHqB+sP7qflSGg1nK2M4T+77x+z7qvAZ3HSt+nal4zD5upoRScTBP1A/WN+6n5Ueon6xv3U/KnaK9NlenGyvTH+l/H14cdOHZ2510ISEWET59xjjACjt8T2NaP1E/Wt+6n5UnqTzdbat7Y6e2bzdZD3crVr4jEaif8AbVzTZXo2V6Jeon6xv3U/Kj1E/WN+6n5U7RTZXo2V6Jeon6xv3U/KgcP3Um4xxIaIUdPgKdoq7Y6NlehRRRVdCq+3wSyq3ECfJ3Sxe3k3LJugh/BMANJJA2kkxJmrCszqvRm6z5Lqn6g+MAkwH3OOIJ8QHlCiZO9UTXvQzRuCGtkyroTzLkkXraWnkzv4LaLPUY7d6nHovpg/MCMH5vOyFy4DmbYtE7HoVABHQx50k3o/q4217gxBOEyYUKYygRi0wACbhMbLFzw3TOhuF3Zgz+AFssVAA6+ZOTfeB2oFLvoxp3Z2ZWLXLlu6x5lwS9hg1t9jsywBI7Ko6AAO8V0I1Fl7TErkNmWMlYbq6z85SAw94FN0VBXcD4ibyEPAvWm5d5B81x3E74sCHU91YVY1V8S0DC4NRYjnKuLKdluoDODHsQZKt2LN2ZgW+Ha5b6ZpIg4srCGRh1R17MPyIkEGgZooooCkee5DNlbVQWHiU7BGIktmB2mnqrWsG5ZuICFLG6oJEgZO4mJE9ekivLVtNY9LCZLjt0uWjsDshOx6H2+hrnntljzbWUxGJmYyiOZMxv8ACqw8Eutu+pIOOPyStbA8LiQC7eKWtmf/AOfk2yn/AExd5gf1kbOLkC285iyLUzzem0x1gxJrw8lu1w0F3PE5PaxgzNsxHeZfpXz/ANI/0PaPVsHQjTN35CYof/bLFV/2xWkuejNwoUOruGbeG4YzFzIEjPeR4W8+xUbVNxHgD3SSNQyEBcYDQpFu7bLQHB35gOxEFB1O9PLbtcIPRf0M0/DljTW7StEG41tmuHzly8x7hA91X2VyYztz1jBpjzjOqW/6OXGZ29ZuCS2EBgVV3tMVkOJHyWMiDDGo9NwDUcxmuanw85nVU5u6EiEYtciQJ9kAZQY2ILyW7ML/AOV+nb/ht/fR8r9O3/Db++ouF6VrVpUZzcInxGZOTEgbknaQNyTtuSabqeW/ZhW6jhzO2WaA/Oi2d/KfH19//wBRmeLcFW8+dtgl1WKczGSAGCuU7C54AAxkeFZDYiNxVU+gyUunt5vI7MBcb8G8j9x7EcbLXmZjl7aWrt9W4Z3hHFg5Fm4wF/EtiRixQMVDm2d1nbYxvMSBNXuh1nK2P+H/ANvvH7Pu7VmPSXgrX1zss6XFORVIUuVAES0RcGMLkccguQOIiX0d4w17JLsC6p6BWUHuYDb7bjeGIXPFVZa8q2mk7q/3DVasWjbZvwZ3HSluJ69dPba48wNgo3ZmOyog7sxgAeZqo0/EfV1YsGNoAsQqlmWBJxVZLD9kb+VMcNsvfddTeUpA+QtGCbYcbu5BIN0jbYkKCQCZYn6WnqReMwwamnNJxKX0e0D2rbNeIN+85u3SOgLQFtqe6ooVAe+M9SatKKK7eYooooCiiigKKKKArO3PRc5O6ai6rsoVX6uIYs2TT458IE7AKBvWirMaz0VyMrqGXdScgXJNq4rqXYsCxEXFHTZ43xBFEVv0QuKxZdWwOTFYQ+HK3hsM4kdZ+AERWg4bo2tZ5XGuZNK5ZeEYqMQWJJEgmSZ8VUCcNKmLnEmJtFs/lCpUspKhhzMRjkjwymY38JgOHgV3G2vrt2bYbI9MsnVt8SGgBSm5LQx8QO9FX9FZt/Ry+bjONdeCkucPFADrcUD2/ml1aevgERS6eid/JSeIXiFnYgnc5QwlyAwyEbEeHpvRGsqq4hwfJ+fYblajHHOMlcDot63I5ijtuGEnFhJmw0tooiqTkQACfFvHfxEn8SalqCss8XAYW9Qps3DABMm05P1d2IJP0Wxb3RvVnUd+wtxSjqrIwhlYAqQeoIOxFVbcACknT3r1iY8KsHtbCABZuhlRdhsmPxFBcUppPZP23/qNWe9JDxW3aX1Q6e/dN1BvaNsBdyxfK4QRA3xg77b1ZcN0ZuLau6hQt+090xbu3CgLs6t2XMQfnLt2868df6uoWQvLkUkZABis7gMSAY8jifwroNvHeAfxnv8AcazvHuD27wuM2oe20xLcsqobknEKwgibaGZnInfsONP6JadZycsCDmIsqpltQWMKkjfUOBvsFXeQScuIVoreoVmZQwLKYYdwYVv+HU/eK6u3QsZGJIUfFugrIWvR3S3Oba595mls3K2hibnKkA8oJJGMCDtcMdiHE4Hp1vWiNRcztKJUGzDLzDcyuKE2k2iMhj7EdauIGmoqM31HcdY6+XWfKufW7eWOa5RMZCYkCY+JA++uRNRUF/Voi5Mwjz6+UnbsJ3rzTaxLihlOx6ZAqesdDv1oGKj0HsH7b/1GqOxrbbiVdSvYgiDsDIPceIbikbVnUuCEu2rScx9xbNy5HMboWYKre8qw9xr3/H5lJM8U0MzcWAwHiBMBgPMnYEdj9x7EYjjPC11SC/pbgFzs6YnKCoPiHz15YgE45KuQbERrD6L2nM6lruqPlfebexkH1dAtqR2OE++m+IcOnxWwAwG67AMB28gR2P3HsR1raOflXn/r20tXHxtwoOF3LrWlN9VW4QCwUzEj/nt933C94GrYk/5Z9gH+ZHkp7feRtEwaDQG54rgIQfNYEFvtA9F93f4e1dVx+NozX5T6/h1r6sT8Y/2KKKK1soooooCiiigKKKKArI8Q9H+HxFx8QVFr2xEOxxBMbsSNidzBPWTWuqkv8I0jK1sYIrY3GS2wQHlOGD4r5MBJ6HvNUV9z0V0NwXJfa5kzfKL85DbJ3G3haJ989d6kt+iOjuG4yliboIcrcB+mux6ruW3HdZ6ia8HofoLkwMiyhTF5pIQ5RsexP86suGcL02mM2gobAW5LZHFWbFZO/UsPu91FWqiBHlXtLpr7TKHFxMWAIOQghgGH4gg/A1OrAiQZHmKiPaKKKAooooCktK4AgkAl7kCdzDsTA707VUlqyXtm4LZurcvcktjmCWcPy539mZjtXjr/AFWCGs0WlN25duyrLcUs7PioY2goIM7ALH4T1pfU8O0AhZBLEW4S4JBVbjLJB8JjKGmZC7yBXWv9WW+5e3qDc5tgEC9c5bNdZFRhb5gSFwXIQNuxyg8roOH3QoDQcUcBNRdDQls21M27ni8JKkyZgSTArO6SaOxoSFvLcXxA3hldAjmtbklSdpNtF36ER1rhtDolDvJ+RcBjzCfGiNAG/iZRdfbrJMzFR2OH8OIwHs4paBN+7uMskCkvJMpIYftQd2qxtcF0l60+EtbvObhKXrsZGVYoyv4AfECFIG58zQJ2eHcPNsgNbwcIsG6pEZcxF6mes95HmKNbb0IBLMrhmkqtxWlrzW9sJjxFlPl4ie81Yr6PacKqhDCFSDzLmUonLUl8sjC7bk9B3Ari56M6diCVuSChEX74/wAIIEmH3jlpse4JO5MzMBFuHaDEsXUA7n5YdUFp+x6gWrZj4nuZk9T0TAqbijmeAjnAMci7BRB75OQPL4CGj6MabG2uDY28sBzb23MTBvn7yJ6zuS3Uk15/0vppnB5yDTzr/UKyz7fWHI+5forDMD0+jWnmcT1n2m72xa7n6KgU/wAF0627K202VCyqJmArsAJPXYUzUeg9g/bf+o1e2hPuUkxRRRWlyKKKKAooooCiiigKKKKAooooCsxr+D6K7KKyW2CmMDiqgsLphRC+1aL7byrNsQTWnrPXOE6C4WWLZCwcVMIpIZQQF8Kt8q/v+UPnVHWg4Lo7ZtlSpey7MG5m+d0vkTiQJJuuI6eMgACBUY4Dw8QByxyyDAuxBSV3hv2yDPXaaiu8H4dbzdigFvNnJuNC5CbneOimQOgnpU2n9DNMtu5bYM4uhQ0sR4UyxUYkQBm34x0AABE+j2hDqLV1bbJbEjNXm3cJRZ5hIKllcd5JPeCNXpLSoiKnsKoC7zsBA37/ABrPaX0G0ttAoD5coWmcsZZQGBlT4QSHcSB3EdBGmAigKKKKgKKKKAqrFu3kDctkvbe4UblMxXmM0lHCmJVoMHoYq0orm9YtGJWJU+qt6dmyuIcuoYpdB2KHYxI3t2zt3RT2FQ6bhentlsbdyGGOJW8VCwBCqRCjYdPIeQqP0s0Fy7c0TJaNwWdTzLkFNk5F5OjkTJddhVJ6N8G4lZW1p2u8qwLTQbYtXOWzvfi2WuGfAr2MSFZfkiIg7+fgjtctGug0wiLJGOMfJXdsJCx4e0n8aZ0bWraBbasEHQC3cjcyfm+c1QaW1xSdILjgbf8AqSgtP4rb2QDDFfBcVLx8MlTdGxxFI+jPDeI6dLNoKEtK8ss2iAH1Ope9kQSZKNaK4nr1708FezLZ+tDyf+Fc/to9aHk/8K5/bXz30e1nFtTp9PeW4zW7ltWZo0wfLk6nKBAATP1aNp9rtNP2V4ycQzFQXt5NjpmYBtGM4XJQUW/MiQY6SKf49TLZ+tDyf+Fc/to9aHk/8K5/bWJ12m4u+SzcwLudm0wOK620bYU9d7HM6nqADvX0EU8FTJT1oeT/AMK5/bXegHg3BEs53BBguxGx6bGmKK6ppxXhMiiiivRBRRRQFFFFAUUUUBRRRQFFFFAVgNbxThrcwCxccKpkW1xXDFrpKjJQAeUT2Mk/SJO/pc6C1M8u3J/YXvM9vefxoMbc0vCrxNkrdygW8AuqEBy9sKpUQR8lcEgnZCZgTV1p/TLSvGDuVKB8uXcAxbOJDAGfk27VdeqW9/Am5k+EbkEkE+Zkk/fXI0Nr6u30j2F6eXSgpLPpvo2UtzGC45Am2+6hnWQImJQjp3HnV5otWl5A9sypmDBHskg7MARuCK8GhtDpbt/uL7x5e8/iamt2wohQAPIAAb79BQdUUUUBRRRQFFFFAUUUUHzrg/pXxG+LJW1bZLrohuCxeKpNzVo8w+4UWbJLSAC5B6iLG96Ra9GcNpMlViGKW7hxC6i3bDqASbuVtnuhV3GMGa12k0qWkCWkVEEwqKFUSSTAG25JP31NVGRucZ163LiCzbIt27ZDcvUKt1nUEshAYIA2SlGMrsSYp70e4tqb1wrfsG2nLR1Yoy7sqZI4Zji4JbYZCIhiQwrQUVAUUUUBRRRQFFFFAUUUUBRRRQFFFFAUUUUBRRUb3YMRQ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30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7" y="1139313"/>
            <a:ext cx="21717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4" y="2939538"/>
            <a:ext cx="206216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968363"/>
            <a:ext cx="2028825" cy="173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67000" y="1219200"/>
            <a:ext cx="6172200" cy="1154162"/>
          </a:xfrm>
          <a:prstGeom prst="rect">
            <a:avLst/>
          </a:prstGeom>
        </p:spPr>
        <p:txBody>
          <a:bodyPr wrap="square">
            <a:spAutoFit/>
          </a:bodyPr>
          <a:lstStyle/>
          <a:p>
            <a:r>
              <a:rPr lang="en-GB" sz="2300" dirty="0" smtClean="0">
                <a:solidFill>
                  <a:srgbClr val="FF0000"/>
                </a:solidFill>
                <a:sym typeface="Symbol"/>
              </a:rPr>
              <a:t> </a:t>
            </a:r>
            <a:r>
              <a:rPr lang="en-GB" sz="2300" dirty="0" smtClean="0">
                <a:solidFill>
                  <a:srgbClr val="FF0000"/>
                </a:solidFill>
              </a:rPr>
              <a:t>80% </a:t>
            </a:r>
            <a:r>
              <a:rPr lang="en-GB" sz="2300" dirty="0">
                <a:solidFill>
                  <a:srgbClr val="FF0000"/>
                </a:solidFill>
              </a:rPr>
              <a:t>of residential energy consumption in Africa comes from traditional biomass, often extracted unsustainably from forests</a:t>
            </a:r>
            <a:endParaRPr lang="en-US" sz="2300" dirty="0">
              <a:solidFill>
                <a:srgbClr val="FF0000"/>
              </a:solidFill>
            </a:endParaRPr>
          </a:p>
        </p:txBody>
      </p:sp>
      <p:pic>
        <p:nvPicPr>
          <p:cNvPr id="1230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993767"/>
            <a:ext cx="1371599" cy="10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1" y="2993767"/>
            <a:ext cx="1371600" cy="10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599" y="2993767"/>
            <a:ext cx="1352550" cy="10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5149" y="2993767"/>
            <a:ext cx="1905000" cy="10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510702"/>
            <a:ext cx="36576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9"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1" y="2373362"/>
            <a:ext cx="1752600" cy="566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277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Lack of bioenergy markets and </a:t>
            </a:r>
            <a:r>
              <a:rPr lang="en-GB" sz="2900" b="1" dirty="0" smtClean="0"/>
              <a:t>trade</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004216"/>
            <a:ext cx="2151831" cy="157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56" y="1239325"/>
            <a:ext cx="2143125" cy="176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69" y="5238597"/>
            <a:ext cx="2108712"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581372"/>
            <a:ext cx="2151831"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23280" y="1186601"/>
            <a:ext cx="6515919" cy="800219"/>
          </a:xfrm>
          <a:prstGeom prst="rect">
            <a:avLst/>
          </a:prstGeom>
        </p:spPr>
        <p:txBody>
          <a:bodyPr wrap="square">
            <a:spAutoFit/>
          </a:bodyPr>
          <a:lstStyle/>
          <a:p>
            <a:r>
              <a:rPr lang="en-GB" sz="2300" dirty="0">
                <a:solidFill>
                  <a:srgbClr val="FF0000"/>
                </a:solidFill>
              </a:rPr>
              <a:t>Modern biomass is still an emerging market </a:t>
            </a:r>
            <a:r>
              <a:rPr lang="en-GB" sz="2300" dirty="0" smtClean="0">
                <a:solidFill>
                  <a:srgbClr val="FF0000"/>
                </a:solidFill>
              </a:rPr>
              <a:t>&amp; small </a:t>
            </a:r>
            <a:r>
              <a:rPr lang="en-GB" sz="2300" dirty="0">
                <a:solidFill>
                  <a:srgbClr val="FF0000"/>
                </a:solidFill>
              </a:rPr>
              <a:t>in Africa compared to the oil </a:t>
            </a:r>
            <a:r>
              <a:rPr lang="en-GB" sz="2300" dirty="0" smtClean="0">
                <a:solidFill>
                  <a:srgbClr val="FF0000"/>
                </a:solidFill>
              </a:rPr>
              <a:t>&amp;gas:</a:t>
            </a:r>
            <a:endParaRPr lang="en-US" sz="2300" dirty="0">
              <a:solidFill>
                <a:srgbClr val="FF0000"/>
              </a:solidFill>
            </a:endParaRPr>
          </a:p>
        </p:txBody>
      </p:sp>
      <p:sp>
        <p:nvSpPr>
          <p:cNvPr id="5" name="Rectangle 4"/>
          <p:cNvSpPr/>
          <p:nvPr/>
        </p:nvSpPr>
        <p:spPr>
          <a:xfrm>
            <a:off x="3048000" y="3004215"/>
            <a:ext cx="4572000" cy="147732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GB" dirty="0"/>
              <a:t>C</a:t>
            </a:r>
            <a:r>
              <a:rPr lang="en-GB" dirty="0" smtClean="0"/>
              <a:t>harcoal </a:t>
            </a:r>
            <a:r>
              <a:rPr lang="en-GB" dirty="0"/>
              <a:t>industry in SSA </a:t>
            </a:r>
            <a:r>
              <a:rPr lang="en-GB" dirty="0" smtClean="0"/>
              <a:t>worth &gt;$8b (2007) &amp; &gt;7m </a:t>
            </a:r>
            <a:r>
              <a:rPr lang="en-GB" dirty="0"/>
              <a:t>people dependent on </a:t>
            </a:r>
            <a:r>
              <a:rPr lang="en-GB" dirty="0" smtClean="0"/>
              <a:t>sector </a:t>
            </a:r>
            <a:r>
              <a:rPr lang="en-GB" dirty="0"/>
              <a:t>for </a:t>
            </a:r>
            <a:r>
              <a:rPr lang="en-GB" dirty="0" smtClean="0"/>
              <a:t>livelihoods</a:t>
            </a:r>
          </a:p>
          <a:p>
            <a:r>
              <a:rPr lang="en-GB" dirty="0" smtClean="0"/>
              <a:t>Economic </a:t>
            </a:r>
            <a:r>
              <a:rPr lang="en-GB" dirty="0"/>
              <a:t>value of </a:t>
            </a:r>
            <a:r>
              <a:rPr lang="en-GB" dirty="0" smtClean="0"/>
              <a:t>charcoal </a:t>
            </a:r>
            <a:r>
              <a:rPr lang="en-GB" dirty="0"/>
              <a:t>industry in SSA may exceed US$12 billion by 2030, employing almost 12 million people (World Bank 2011)</a:t>
            </a:r>
            <a:endParaRPr lang="en-US" dirty="0"/>
          </a:p>
        </p:txBody>
      </p:sp>
      <p:sp>
        <p:nvSpPr>
          <p:cNvPr id="7" name="Rectangle 6"/>
          <p:cNvSpPr/>
          <p:nvPr/>
        </p:nvSpPr>
        <p:spPr>
          <a:xfrm>
            <a:off x="2514600" y="5483627"/>
            <a:ext cx="6324599" cy="800219"/>
          </a:xfrm>
          <a:prstGeom prst="rect">
            <a:avLst/>
          </a:prstGeom>
        </p:spPr>
        <p:txBody>
          <a:bodyPr wrap="square">
            <a:spAutoFit/>
          </a:bodyPr>
          <a:lstStyle/>
          <a:p>
            <a:r>
              <a:rPr lang="en-US" sz="2300" dirty="0" smtClean="0">
                <a:solidFill>
                  <a:srgbClr val="FF0000"/>
                </a:solidFill>
              </a:rPr>
              <a:t>Largely informal – revenue collected by govts far below that generated by this business </a:t>
            </a:r>
            <a:endParaRPr lang="en-US" sz="2300" dirty="0">
              <a:solidFill>
                <a:srgbClr val="FF0000"/>
              </a:solidFill>
            </a:endParaRPr>
          </a:p>
        </p:txBody>
      </p:sp>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86820"/>
            <a:ext cx="1457325" cy="101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581372"/>
            <a:ext cx="1457325" cy="90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277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smtClean="0"/>
              <a:t>Limited </a:t>
            </a:r>
            <a:r>
              <a:rPr lang="en-GB" sz="2900" b="1" dirty="0"/>
              <a:t>R&amp;D, standards and </a:t>
            </a:r>
            <a:r>
              <a:rPr lang="en-GB" sz="2900" b="1" dirty="0" smtClean="0"/>
              <a:t>regulations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307975" y="1220434"/>
            <a:ext cx="8512175" cy="800219"/>
          </a:xfrm>
          <a:prstGeom prst="rect">
            <a:avLst/>
          </a:prstGeom>
        </p:spPr>
        <p:txBody>
          <a:bodyPr wrap="square">
            <a:spAutoFit/>
          </a:bodyPr>
          <a:lstStyle/>
          <a:p>
            <a:r>
              <a:rPr lang="en-GB" sz="2300" dirty="0" smtClean="0">
                <a:solidFill>
                  <a:srgbClr val="FF0000"/>
                </a:solidFill>
              </a:rPr>
              <a:t>Cooking </a:t>
            </a:r>
            <a:r>
              <a:rPr lang="en-GB" sz="2300" dirty="0">
                <a:solidFill>
                  <a:srgbClr val="FF0000"/>
                </a:solidFill>
              </a:rPr>
              <a:t>technologies </a:t>
            </a:r>
            <a:r>
              <a:rPr lang="en-GB" sz="2300" dirty="0" smtClean="0">
                <a:solidFill>
                  <a:srgbClr val="FF0000"/>
                </a:solidFill>
              </a:rPr>
              <a:t>in </a:t>
            </a:r>
            <a:r>
              <a:rPr lang="en-GB" sz="2300" dirty="0">
                <a:solidFill>
                  <a:srgbClr val="FF0000"/>
                </a:solidFill>
              </a:rPr>
              <a:t>many African rural areas are substandard with low efficiencies, despite </a:t>
            </a:r>
            <a:r>
              <a:rPr lang="en-GB" sz="2300" dirty="0" smtClean="0">
                <a:solidFill>
                  <a:srgbClr val="FF0000"/>
                </a:solidFill>
              </a:rPr>
              <a:t>growing R&amp;D elsewhere….</a:t>
            </a:r>
            <a:endParaRPr lang="en-GB" sz="23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24669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21431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2143125"/>
            <a:ext cx="24574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7975" y="3886200"/>
            <a:ext cx="8512175" cy="1154162"/>
          </a:xfrm>
          <a:prstGeom prst="rect">
            <a:avLst/>
          </a:prstGeom>
        </p:spPr>
        <p:txBody>
          <a:bodyPr wrap="square">
            <a:spAutoFit/>
          </a:bodyPr>
          <a:lstStyle/>
          <a:p>
            <a:r>
              <a:rPr lang="en-GB" sz="2300" dirty="0"/>
              <a:t>I</a:t>
            </a:r>
            <a:r>
              <a:rPr lang="en-GB" sz="2300" dirty="0" smtClean="0"/>
              <a:t>mproved </a:t>
            </a:r>
            <a:r>
              <a:rPr lang="en-GB" sz="2300" dirty="0"/>
              <a:t>end-use </a:t>
            </a:r>
            <a:r>
              <a:rPr lang="en-GB" sz="2300" dirty="0" smtClean="0"/>
              <a:t>appliances/technologies available - can </a:t>
            </a:r>
            <a:r>
              <a:rPr lang="en-GB" sz="2300" dirty="0"/>
              <a:t>be rapidly disseminated with appropriated strategies </a:t>
            </a:r>
            <a:r>
              <a:rPr lang="en-GB" sz="2300" dirty="0" smtClean="0"/>
              <a:t>i.e. promotion</a:t>
            </a:r>
            <a:r>
              <a:rPr lang="en-GB" sz="2300" dirty="0"/>
              <a:t>, manufacturing according to specified </a:t>
            </a:r>
            <a:r>
              <a:rPr lang="en-GB" sz="2300" dirty="0" smtClean="0"/>
              <a:t>standards &amp; training</a:t>
            </a:r>
            <a:endParaRPr lang="en-US" sz="2300" dirty="0"/>
          </a:p>
        </p:txBody>
      </p:sp>
      <p:sp>
        <p:nvSpPr>
          <p:cNvPr id="6" name="AutoShape 6" descr="data:image/jpeg;base64,/9j/4AAQSkZJRgABAQAAAQABAAD/2wCEAAkGBxQTEhUUExQWFhUXGBoaGRcYFxgcFxcaGBwXGhgdGBgcHCggHRolIB0XITEiJSkrLi4uGB8zODMsNygtLiwBCgoKDg0OGhAQGiwkHyQsLCwsNCwsLCwsLCwsLCwsLCwsLCwsLCwsLCwsLCwsLCwsLCwsLCwsLCwsLCwsLCwsLP/AABEIAMIBAwMBIgACEQEDEQH/xAAcAAABBQEBAQAAAAAAAAAAAAACAAEDBAUGBwj/xAA+EAABAwIEAwUGBQMEAQUBAAABAAIRAyEEEjFBBVFhInGBkfAGEzKhscEjQlLR4WJy8QcUM4LCQ1OSk7IV/8QAGQEAAwEBAQAAAAAAAAAAAAAAAAECBAMF/8QAKxEAAgICAgEDAwMFAQAAAAAAAAECEQMhEjEEE0FRMnGRImGBM0JSoeEj/9oADAMBAAIRAxEAPwDTY0FsZSjyjaPJOXR8Im2k/dNJPq68hs9lIe290ZeANOnikwt3N0DYnQkDQlTorYL2veIcG5f0xI/7TZ3cR9FJ7oaxpppA/tGg7gjzIBGgAvr38/onyb0LikMaUpw1ospZ2KjczklY6GqGNo+6eSRt8vmmbSiRJUstA5nmUAE07AfyndyTSDEW+6RSGQVJnswO/wANh5JgebR4AKUtCEUxpKoRCWybNEDnP2KeoBBtf5f5UsHTboonD1/iyYgKVWDGXlP8o3u5COYTNnXz5b80OXnF94udYlArJnZoAMW80GS4Mn7J2CyMJDBdTJ7uUBRGGiDvz0gd6sZN/wCVE5l7/PayEBG+2lr9Bf6Dx5oJBLflbWL2UrKdrQO7ldA2Ji3S333TEIOGnTkdUbHSLXCUWnv6H14boG1QSYIkazEoGS5bWEc41Ubxa155+tEbavP7omvB3CVh2VjJECNdo1vvHy7km0+d1bewm2yr1KEGU7sloZwQuAG158lOGbz5oCEARGOSSIu9QUkComaRy+Scwmd1F+ScMKCxNoA3N0b6Y5eeny18wiD+qHW6m2Ohgw+v4Sy9T/hSMKMsSsKBalPgmy80zh9EDETPrVSBoULSjFTmmxIOI2SaZtp4ppPO3yQu10SCxOII3B9bIIGkx5/YFKdojuSPVUhMQPKbcwAD4ySnAJ3McpKBzhKQ9eHVFhQ+mn8Jj6/wiawR4Ifdnl9UWFBUXXU1Vw/L68Cq7WiI+yZovJ/lIZM1yEkbjyTAXWjgeEvfBMMB3fae4C571UIOTqKJlNRVtmY1w5IX1LwOnl1+i6Gt7Pdl3u3Z3iLSABM3gX2O+yDAcAfpUyk8wXHz0WuPg5HvX5M0vNxowR68Ewpnb0Oq6it7L25HoSPrK5/G8Nq035XthpPZcS0NMXuZgHkO5RPxckVfa/YuHkY56TIZDbc+f780zmhBVw7xZwc3lMgnu2P0SaLm89OSztNdnewg4iLlGyd/lqhhNEbRvZSANVwGpA/ut9UQaUgNj39/8pgYTERkA6j5pKX3o3SRYDxyUrNJJTinaULz0SZSHqOFoThwUXutVG5hBtPruQBYB5IcxULZH7+j9kbHAyJnnp2e/kihWSNFrpEJg/1z5X3Quvv6/dAxzzS3/wAoTt6/lSNeBzJ7kyQmEeu5SNJGhAHcJ89UwM9ELoSHQg0j90L2CE3uxMxeNemqRQMAoKbIsBbkBb9lMGohTTEM0EqRrSELARfkp6mKc6MxnwA5KR2VSU1IS61ydkWIo5wWtOVxEAntX8hr8p3R4HG1W4ei2u5rqrGAOcBckaS7cgQCdCQTutWDx/UV2Zs2f03VGjTptp6jM7nFm93XqpWV3G5mPWpWfQqkzK0WYgNbljXWy9KEYwVRPOnJzdyHxePqAfhAZoic0G+xBsRYdVlYTHYqSXZg3kZHkrVNnajbmquJe5pOq6raOdbBq8Tl27Tvc/5VipjajmwS5zO9rgfB0+YIVVlds31POLpNaWmWeLTof2KrimLlTIalEgRNiZ317kDbfur7HNOgP9Td+8dQgdTGmo5jdeR5WD03a6PW8bMsi/cq02k2BQtm+/LqpnMA2sogI7lkNI7iDFvknawNzHaOSJic3j6IEUnNdNsvl/KSJ1E/p8klRJbc9RE3RAIHIoqyZgB+I66D909K4uN4t9SomOQ4jENpML3nsg6buOwaNykouTpA5KKtkzqEHQOHONuqVBmawvHqO9YvD8ZXrEvHZboIJAEbN3J67lKpiq9V/uKVRrnuMS+S0DR9we0W2MX2mdFsh4ybq7Zkl5LSutGhVqADNmaAJuSMpM6A6KnV41TAhoc8/wBIttFzHqFV4nwqlRYyn781S1sE2tpvcDe1za6pU8S0Cwgcx+5urXjwj27Ob8mb60aFTj5J7NInvM/RqY+0VXekPHP3KIUHva1wZUykhocWOgk6AGIJN7BI4VzSQQQRqCII7xqPFW4Y1/ac/Un/AJFlntOPzU47nfuFfwnFqT/hdB5OsfDn3BYb3Aggw7wnyVapgMwlkg/pdp4E/fzCl4McutFx8jIu9nYpArlOE8Yew+7fJbMX+Jp/bofkupbz2O6yZcMofY14s0ZhAomu5H5oWpZuQsuJ1ESZv677os0IXG+iQdp9ND3f4QA5cOuirU3TH0UHEK5lrQDJGgvqdbdxUmBwNYkEUnx1aQPmvT8aNQ0ed5LubNXC22Wkx4AuBPVUMJhqlOS9omLSR4aKJ2IdPb7V9BaDrC0XRlNygARIbfu07ys7EwbgQVI/ijcsNAiFnGtOiuLE0VsY2b7qpRrOBg3Cu4gHX5KqRzC7Rr3JfReY4EA7jQ7qN9cB1xAJv0PNV6boCkfWYRefEIyY1OLixY8jxy5IsOpg6FKlhM2rh60lV6AiL9x27lm12vrYjI17w1g7ZDjE6m2nIeBXlvDjxvjJNno+tklHkmqN2pgixoeCC2YPNp5OCruPRdP7vD0cM8togOe0NPacZO2pJ1v4LkwY0FvXVZs0YalD3NGGcpLY5ndJMQOvmP3SXGjqH3BCOpUrKe4UNaGgucQGgS52w9clSVukD1tkOLxLabC95ytHmeQA3JK5zDNqY2qXP7NNtoGjRrlHNxtJ/hV6rn4+sGtllNmg/SP1HnUd8vAz01dzcPRJDYbTaSBzjSepMX6rTrEqX1My/wBV2/pX+zK9ouLe5AoUrGAHQfhBuGtjob9/eoMA3LBI7V5P6ZscvIwTJ7x34nBgatR1VxktvPN7iYP/AOj3gLtcB7G4l8OdlpsczPmzg9kxfK2TNwdlpS4R4r+TNKXN2/4IeD8DZWeKYFUUiHOc9jS4yIhs3De8rteH8Kw+HmMOGMALnVqpbVqNyTcME5djIgXGq0jhTSNGkyoWZGBpyNYGvcRMQWOgw1zrcxe6oV8PTwlY1aYxdR7uy2kHl1MueTu8w06xcBo5BcpZHdewJGjjnvzNAw+ZmcZ31KkPA/WwNkW1iQZiysVuG4fECXfixZtUQCAbQHtjMJ8FBhqtYgjJSOoIa4nKSCXB7XC7QcoteDoFDialB9ZmVjn1qRJbD6gY0jsnOR2crZFoMWtZc06Box3eyjaTqT8jqrb+9pgxZ1mimAA4lsybiYMclS9ouEmk8OpfiUiJsJcwXHbjS9p6HkuqfTrjMXmnXe14c2maeSG2Lfd1HEhzxsbdSIlR8PxlM4k0WNfTqZXOqMIGUzHbLxOZ0kCQTqZuLU5uwo4SnwL/AHDmublaRMg/mA003Gnd3BXm4txAovaXVacB7/ykthpItuYKv8ZwZw1Nz6dQSWOykQHyB2jl6aSvM/Z7HVKvEiXPcWtFWRmMHsObcf3EG+66t8oNBD9M0zvw0xtHKb+SQ8UBPX168bJwL+vXNeaemL3nNbNfhrRhhWaS51pFsovDrRJvbxWGGyTt4W8AtrhnEixr6ZYHtIHZJjUQb8oXXEldnHNJ1ozMT7U4ejDHHtj8jG6b30HXVR1PbRjWlwpnKL3IHyErB/1Q4uPdUKbKbWD3hqWFyWNLTfrnM81ydWsajWNbobjx5911vWaWvgw+lF/c6ur/AKg16zgyjh6YOxc4mBzNhZbPva7qU13MImZZDRJ2aLu8+Xcub4bhm0WwLkxmPP8AhX3VyWx6hdFZza+DQZibX3U2HrLK9/ortGpzK6Jks02ulGBKg97pCs0KBJVchUUq2H5WSFMkdoX+Xgh4txrC0ZBq53/oYM3fJnKO4mVz+J9uzEUsPTEfmeXOJH9oIA+feq9ZIPSb6OlpwNRA+SuYLAtlvuwILi4nqTNzv/AXnNb2txT/AMzGjk2mz/yBPzTcJ/1Br0Kv4tNlRs3yyx0c92nugd64ZpxyRaR0hFwds9Q4/Xktpi+USe86fL6rGaNeXrRQYfiLMR+LTJc1xNzYjo4TYjy5SIUzHGPv/K8ifdHqQpRQDkkZKSRRK9wgqhxdofRyPLg3NOZt73AzNPxNvzGyuRKUbWI+qvHLg7FkjzVDcH4RTZTDaL2u3MfG525LTDie62ixvbjMMJUBmS5gIMzEzeeoC034MCSJbPl8/sqXF6NatRqUXOc9pb2RMw5pzN1uJIAtzXZenKfNP8meXqRi4ta/Y4n2exIGHrWJcHssORFSPofNe/cFbTfRZWo0DTBDYo1mluTJ8MCCGxqIEGxXzt7M1T751NrsvvmFrXbNeO3TcemZoHc4r6Ew2aKYOasa5lweLsYWySQGwALiDu8CdFqzXV/JjiRvbiK9MNZWYx+b8YMZLjz9290Ax2RJG1yIyqzSL2NNOjkFQNDi10k0wSZL3iS9xva2msIqbG0zTw7ZfGZ2YZQackZTAjmdLWNosp8PjCHMpVXh1R7ngdgsDg0G7WlzjAAEnSXDmFnosqYbB1HDPiKznhri7K1vu2QJAs0lxJ1+KNLHefHYxlCmZcym2CGSSSXG+40175KjY95a1opQxjZ/EcA1zwQATqcou6Y/T4V38Ba6q6tiIxALQ0B4kAHX3TBYEmB+YnndL7D+4PGcVTa1r6lZ4pF0NLHCHluZ2UwyY7MGNSQJWrRa5tJxsKhGVrQeywugMba1pEkJU6TRl91IDWluUiA1pLTLg4WiLDUye8YfFOP4fBNNTM8t7WRgDBTqvnVvZkkTqDlAGlgmlsTejC/1A4s2jhzh8tJj6lQT7vQUqOSC7siDENjkDfZedexGFc41q4sahLGXg/EHvM7Q4MAPMP5J8RUqYytUq1DAdOcgWYHZoDRuSSYG5km2Yjb4PDXBrRla0ANbs1o0E7nUk7kk7rQlxRKVs3v99Ub/AMjQ8D9Qh3g9tz45lMK7HaEs6OuPB7fu0Jpvb5evUIXsb3euWiyerCX1L8G305x+h/kn91bNq39TSCPBwsp2svmFvQlZGAwbqdQvz/htBLgJBcTZrI0MmPIre90Mkk6z4Sf8J8EknF6IlJt/qPMv9TMxrsJ+DJDT1k5v/HyWF7PY3K/Ke8fQ/K69J9ofZ5+KolrQA6zmFxgT13uCRpuuO4h7A4jDUnYg1KZNPtFjMx7O5zEDQa20laccZTj0cMjUZaZp+8M81KKtln8PxAfTBHL5EEfJWH1Mtt1aZza+CxTfdXaNWYgTCzaT7FQVuLmiSKce8/Vszw3f9O/SuSFxdnSY7i1PDj8QS86Ux8Xef0jqfCVyPGfaOtV7LnZGEwKbZv8A3HV3jbos5lN73T2nONyblxJ3J+5Vil7O1C8PfAaAYkgmbaAHvS5NlcVEzq+IawAu0OkJ21QdjHMiPktXiWEo0QKj6b6r4hoE5RGpsIF9ySbWGqpezzHYh9R7wMoGUNEwC4zzkkAanmpa0Plsrgxos/HXf3ALr+I8KYym6pmyhomDeeQG8lclRwr6riWtJM7aDxQlWwlK9HXf6fvP4rdoaY2m4+n0XaEEG6532P4c6jTc54hznabgNkfUuXQNMrzsv1s34tQQ7ikll9XSXM6WEwWQuaia5PUcNvmmMAOO6q4/FFgGUS9xysE/m1udgAMxPIK08DmqPFOHNrAAlzXNMtc0wWnomtOxO6OV9sOCOo1P93REtkPeB+R0gk/2E+RPIhdXwX2udQBa6X0ntEGe0xpBLct4gZja2uqfA0KraZFR4qFps6IJaRo4acxvMrPxOBpkNAHugBAi7O6LFvgTAsAvThJONex5uSDUj0KhxplR2eiYDmhjXuHZYxsat1JnPYGLCTuNGjQHxTRdTDcr6jhmqOA7T81oEn8txvGy844dhsVlPusVhw1oAFKoGgWHxB2UPg2meZVLJjqeJln/ABue5zqgqU8mY/BBLh8LQ30EpYYvohSZ6ycDSc4Os4BoawOP4Q1u2mOydtpEKrxd9DMTXexlI0y2XPykOEghhnsuuLtGaxvZec4urjiSDi2NBOoxDAfEUiXT4Kl//JY9wzVi525Y1xn/AL1MpHflKlYPkHM6rj3+pdOlTFPCg1Xgf8tQEMtaYs556nKvPsTSrYh/vsVUcAdCR23DUClTsA3rZuupsehdg8Ph4sA+JDnfiVJ5gRDT1DQRzWEXZnF0kyZkm5795XSlHoS29kzYDQ1oytGjZnlJcfzPMXPgAAABNTntbHKfooWggq5haM25/wAqGzqkbHBuK06zGljmlxaC5s9oGJNjfWVfDZsJv681kN4BQqU6eamA4MZ2m9l0gAajXxVjC4Srh2l3vnVA7s0muAztOhdm1MCANpKwxgpypG6U3GNso+1XHBQyMaMwa8F1/icIL47rAdZO6Ee3tJ+WmylUJc4N7WRrRmMH4SfosXjtA1qYZ7moyvSlwaRPvGEgOykWcQcp3sDqszh/slXqHtN922NXj5ZdVp5Q/Bl4yv5s9FxXtdTpjtVaLTew7ThtFjr0hcB7Se2+JqPe2lXPuTYRTa0kEQQczZ58lq0PYOmID6jyf6Q1vyIP1UXHfZGk2g40Q41G9qS4kuA+IRppew2RHyN7k2EsDrUUjleA40tdl8e8b/v5rpadBzxm5wQfOQuIpuLHBw1BXecJxrPdF5+FjS8/2gFx8bEd67f3HFfSQYqo6k3L/wCo7Tm0c/7jt58ksBwkugvkA6Aak96m4W0viq+HPqAO0sMwEBs7DTwW01uWCJMcxZvdfVN7BOkUcHw19IH8Vobc5Q0G3V5vYblTstfQAEkutYan15Isbw2nVAl9axEBrmsbIuCRDiT3mFq4duUZtTeCSMwtE2GvgFT7JMnC1i5wgDL+vLUY0SJge8YHOPcI66K06o1gPZE87SY0E6n+TGqVUOnIZc83y/mg7vn4W21MTtJstLA8OLXBz4Mi+XRo5Dck7uPyFgPQGDisE2sQHgmLxNh1jc7XVjB8KyvFrAdLcotutmpwcZS5xgwMsbncRyjdERoBouWbKoxr3OmHC5u30LKhnmidOlkBMrzT0hy5JCR3JJ0Kx23aE4CNoA9FDOw3PqUxkYif2T0gJ530+y0MEaDAfe3dNrOdbubKujG4UWyj/wCp5/8AFd4+O5K+SOM83F1xZl0Q3NciHW1Hh4zCx+IYUhxHVdxheJ4aYDJm3wAC/UxAUHG+DFzQ6mJdHaiIcBpbmu+OHBd2ZsuTk9qjgzLeYI9ao8ZULmiReOS0m4cSQ/sujR1vqoMVSDgIiBZd7OJyzqj55K1h6hbeRKkxtImzRDtND4qGnhzqUKVDatA4Wo8Pzsu8bkBwg6kyCOXgFr0quHrgl7Pdun/ko/Ceppkx/wDEhUsIMuhhZuNpODjUYY/VG/hok2JI328FfJdTLazQDdnxD+6me0PIqTDwxrnHRoJd0i6zeG4gvgixG4sQf3W8zHF5dTqhlWGgkO+MC0S5pDo01n5pNfA7a7NOhSsJgACSdgAO1PRUsNV9881YholtMHZoJE9/3LuierVfX/DAytJGYiTbvP05wm44/I1lClapU7DR+lv5neA+qxS/81x9339jbH9b5eyKuDca9d1b/wBOnNOn/U4/8ju6wA5rXbSmbaCTvA6+YT0MKymxrGiGtED+esz5p1nuzvVAVBNzrb5aKEs8lOW9PXr6ocsc0AeR+1XC/cV3Nb8Du03uO3gZHgrHsngziRVwwdlcabnNJ07LmOIPS3zK67274aatD3gu6nfrkMT4aHuBXAcJx9TDV2VqcZ2GROhBEEEbggkeK9DFPlFM8/LDjI6LB4fFYNwp1qL3sbOUtvlE5uy4SC0zMGNdtFrv40yrAbSrDpkJM/8AVbXAvaihiHNyPFNxN6T3QW8w2fiHUT1hdzT4YDL2uHwxZ0iOm0yu9Iz7POMK2sRNPC1T/fkpjzcZ+S1cHw2u6MxFL+ml2neNUgR/1bPJy6B2QOs8TvJj+VO3itNl2jMfITzk/snKUIdscYTn0ipgfZ8Nb2QGb7lzjOpNyT1MlUsfWykilDnbX7DTzLhr3N8S1XMVjqlX4oDeQsP3Kp1de9ZsnmLqCNWPxK3NkBc4xmcXuOpP2aLNHQdEi1KboWOWFtvbNqSWgieSarMkGZlCbztyJ+yInp4JAyNzP6vkD88yScBu5I/6z85SRyJ4hN6whA6IZ0RkBUMdrN0NRhRlo79Pp/lHUdKkoz+I4jIA0fE7X+lvfzcbdzXc1o8F4zWptGUl7D+U2MdPQVHF4FtQtLvy7fYqKhi6ratRjKWekIOd7odmi4pD4SNJJi8jNsN+DNBR4sw58M5S5I6x3EcNiYFRuSoOfZcOoKq8Z4FhKWHqPcS0NbIcDLs2gAboS4wABrNlzwxjaoAqMdRqEkBr7NLh+h+h+sKtxNlRrGZnTkdnFNztIkExuACSO5dtNa/4Z3Fp7LmFYwH3dfTZ1s0mbEg28Vn8ScyYZtuq9esxur2gm4DnCYPQ+PkoKdan+tgtq57R33Lgmux0TMogNmR3TfyRUsOahimwv6gdnz0+azcbxOiHNAf7w/opguJO0R2SfFdHwT/cVKbWhj6WoIMhwE7mLTr8rptomn2crXrnC1YaA4u/ISIB0Emfhne03HVdnwHh3uacudnqv7VR/M8gf0jQbd2ijwPsrRYKnvWB9Rz3FxcL/E7Ll3aIINrlRO4LUomcPVIE/wDG+7fP13rBlyqX6TfixuK5G494a0uJgASTyAusjgzTUe7EvB7fZpj9NMaeLrn/ACoH08XXAp1WsZTJGdzTdwGw7R1W80AAAWAAAGwA0A7lw6O3Y4SICQck5xKkoBxQgI4QtbKYgcsrIxPszhna0W35S3r+UhbKYuTTa6E0mYFP2RwgN6M9C55+rlo4fgmHZ8NGmI/oBPzurvr1zRNQ5S+RKKXsIMEQAAmFlOHCFE4bqSyQuN4soSiY+9wheQNNEkMCowQoBTA0n7Iy28p/Xf8AuqRLI76T6t+yQai6TdASmLQvW6SYvPqEkqDQsqMNslsnCsBgL96lpmEMeadqkYzx/lTCkPX3Q5U4iDJvsgY9WmCIc0EGxBAIPQhUqmAIEUzLf/bqElsHXI+7m91x3K961RnVEZSh0KUYy7OT4V7PirXqVMRQAa1rGMDzJcQO08wSDPSwBiCZK32ezGFAn/bUvFo+60GBSknySnklJ2wjjjFUkU6WDZTsxjGg/paAPIBaXAqrWPgizrDodlWeSShy+u5XjnxaZOSCkmjd47hQQKjdR8XUbHvHrRYG628Jiy9sTJFj16rNxtDI7pqP28P2XfyMWvUj0zPgm0/Tl2iu3z6FN3pQnCymkEBEQiyWQ5UAN68k3+EiU4KAAhC5iNItQMBjfDwTkHRFCRQBGQeceSbPpr175OnRSOAn11QFqAGuUifXr1dOEqg2KABgIXfREPX1TC6AInW9ckIM/dSPn1qonhMRE5wnVJJzRy+SZPQi1CWl7wifBQZrIGTUmgjzQ5YNp6JMaE8/4RQ7HaU6ZphSOCQCCIBC0fJPmjxQBJTCnzXIOsKo95i/1Q0KqmrKstjURrKZ7TqicyDb+fJO0TKVgDRqZTI1Hz6Iq+Ic89qABo0fc6lA6I6qhX4pSZYuHmu0ck+PBdHJwjy5PsuFILOZxykfzBMOO0f1JcJfA7RqFMQmwuJbUEtMqQqKGREeKSMhDlnxQADh6+qWW6OL+tk0IGIoHIiE+VICN6RRFR6qhDTBTOPNSFRuHNAwXvRhttUMJnJAMWnnZRutr5qcNUdUIEVXUwSkpJ9SP2TqyR2Psia5RsCImNEwD+XK2uydpQASrdEgAgxHRJjREEQTsZbkiyiEmMfPaLc003QhSSkA5vZM3Db+uqJhRyUmUgaQcCZNtufVH7yLpiTE8lx/HvaIgljPNEY8hOVD+0ntAcxYy3Mrkatck3J8U1SqSST3qF71qhGtGeUrJDVKTahUBKdq6Uc7N7gvGXUnC/ZnRegYLGtqNBBC8hD1pcM4w6iZGnJc547OkZ0erFAVyeD9s2mz2EdQZXQ4DiNOsCabpjUclwcGjqpJl2o6b89+ZtP7+KAhFmMR6lCVBSGKKbJimKBsAoYhEq9WgXO7TuzYhotf+o77QLabpiJql5ue8GD5oKjAYO4TgRZOUhjShePJObFNKYgQfP1yR1G2BzAqKEtr+uSQAOb1+aZIg+pSTskjJRnQ94+qSSpgIevmpaJ7QHrRJJUhE9E2RFJJcywWm49ckQ+6SSYhEqV5SSSYIr8Rd+Ge5eY4k6+t0kleIUymoykktSMzBKEn7JJKiGFzRt3SSUsol3XS+xLj77XZJJc59HSPZ3RTApJLMdxpQTdJJJDAquNvWxP2HkpJskkm/YERNKTjokkj3EAP3UlPfu/ZJJJgRoAkkgBiUkklSE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27" y="5105399"/>
            <a:ext cx="2554748" cy="173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https://encrypted-tbn3.gstatic.com/images?q=tbn:ANd9GcSQyJnfLn8428CdsU1AgeXahJzxtKisHNdfhrokxYDLEMbSyzT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5105399"/>
            <a:ext cx="2619375" cy="17329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0225" y="5105398"/>
            <a:ext cx="2466975" cy="172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277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900" b="1" dirty="0" smtClean="0"/>
              <a:t>Presentation Outline</a:t>
            </a:r>
            <a:endParaRPr lang="en-US" sz="2900" b="1" dirty="0"/>
          </a:p>
        </p:txBody>
      </p:sp>
      <p:sp>
        <p:nvSpPr>
          <p:cNvPr id="3" name="Content Placeholder 2"/>
          <p:cNvSpPr>
            <a:spLocks noGrp="1"/>
          </p:cNvSpPr>
          <p:nvPr>
            <p:ph idx="1"/>
          </p:nvPr>
        </p:nvSpPr>
        <p:spPr>
          <a:xfrm>
            <a:off x="3352800" y="990600"/>
            <a:ext cx="5334000" cy="5791200"/>
          </a:xfrm>
        </p:spPr>
        <p:txBody>
          <a:bodyPr>
            <a:noAutofit/>
          </a:bodyPr>
          <a:lstStyle/>
          <a:p>
            <a:r>
              <a:rPr lang="en-US" sz="2300" dirty="0"/>
              <a:t>Why Africa Bioenergy Policy Framework and </a:t>
            </a:r>
            <a:r>
              <a:rPr lang="en-US" sz="2300" dirty="0" smtClean="0"/>
              <a:t>Guidelines?</a:t>
            </a:r>
          </a:p>
          <a:p>
            <a:r>
              <a:rPr lang="en-US" sz="2300" dirty="0"/>
              <a:t>Understanding Bioenergy in </a:t>
            </a:r>
            <a:r>
              <a:rPr lang="en-US" sz="2300" dirty="0" smtClean="0"/>
              <a:t>African Context</a:t>
            </a:r>
          </a:p>
          <a:p>
            <a:r>
              <a:rPr lang="en-GB" sz="2300" dirty="0"/>
              <a:t>Key Bioenergy Issues </a:t>
            </a:r>
            <a:r>
              <a:rPr lang="en-GB" sz="2300" dirty="0" smtClean="0"/>
              <a:t>&amp; Policy </a:t>
            </a:r>
            <a:r>
              <a:rPr lang="en-GB" sz="2300" dirty="0"/>
              <a:t>Considerations</a:t>
            </a:r>
            <a:endParaRPr lang="en-US" sz="2300" dirty="0"/>
          </a:p>
          <a:p>
            <a:r>
              <a:rPr lang="en-US" sz="2300" dirty="0">
                <a:solidFill>
                  <a:srgbClr val="FF0000"/>
                </a:solidFill>
              </a:rPr>
              <a:t>Process of Sustainable Bioenergy Policy </a:t>
            </a:r>
            <a:r>
              <a:rPr lang="en-US" sz="2300" dirty="0" smtClean="0">
                <a:solidFill>
                  <a:srgbClr val="FF0000"/>
                </a:solidFill>
              </a:rPr>
              <a:t>Development</a:t>
            </a:r>
          </a:p>
          <a:p>
            <a:r>
              <a:rPr lang="en-US" sz="2300" dirty="0">
                <a:solidFill>
                  <a:srgbClr val="FF0000"/>
                </a:solidFill>
              </a:rPr>
              <a:t>Bioenergy Policy Implementation Action </a:t>
            </a:r>
            <a:r>
              <a:rPr lang="en-US" sz="2300" dirty="0" smtClean="0">
                <a:solidFill>
                  <a:srgbClr val="FF0000"/>
                </a:solidFill>
              </a:rPr>
              <a:t>Areas</a:t>
            </a:r>
          </a:p>
          <a:p>
            <a:r>
              <a:rPr lang="en-US" sz="2300" dirty="0" smtClean="0">
                <a:solidFill>
                  <a:srgbClr val="FF0000"/>
                </a:solidFill>
              </a:rPr>
              <a:t>M &amp; E Implementation</a:t>
            </a:r>
          </a:p>
          <a:p>
            <a:r>
              <a:rPr lang="en-US" sz="2300" dirty="0">
                <a:solidFill>
                  <a:srgbClr val="FF0000"/>
                </a:solidFill>
              </a:rPr>
              <a:t>Implementing the Bioenergy Framework </a:t>
            </a:r>
            <a:r>
              <a:rPr lang="en-US" sz="2300" dirty="0" smtClean="0">
                <a:solidFill>
                  <a:srgbClr val="FF0000"/>
                </a:solidFill>
              </a:rPr>
              <a:t>&amp; Policy Guidelines</a:t>
            </a:r>
          </a:p>
          <a:p>
            <a:r>
              <a:rPr lang="en-US" sz="2300" dirty="0">
                <a:solidFill>
                  <a:srgbClr val="FF0000"/>
                </a:solidFill>
              </a:rPr>
              <a:t>Conclusion and Recommendations</a:t>
            </a:r>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66800"/>
            <a:ext cx="2590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828925"/>
            <a:ext cx="25908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324350"/>
            <a:ext cx="25908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2746375" y="4324350"/>
            <a:ext cx="835025" cy="32385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589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r>
              <a:rPr lang="en-GB" sz="3200" b="1" dirty="0"/>
              <a:t>High initial capital investment in bioenergy </a:t>
            </a:r>
            <a:r>
              <a:rPr lang="en-GB" sz="3200" b="1" dirty="0" smtClean="0"/>
              <a:t>projects</a:t>
            </a:r>
            <a:endParaRPr lang="en-US" sz="32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56" y="2957513"/>
            <a:ext cx="1953445"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1" y="4419600"/>
            <a:ext cx="2000250"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56" y="1371600"/>
            <a:ext cx="195344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4600" y="1748135"/>
            <a:ext cx="6324600" cy="800219"/>
          </a:xfrm>
          <a:prstGeom prst="rect">
            <a:avLst/>
          </a:prstGeom>
        </p:spPr>
        <p:txBody>
          <a:bodyPr wrap="square">
            <a:spAutoFit/>
          </a:bodyPr>
          <a:lstStyle/>
          <a:p>
            <a:r>
              <a:rPr lang="en-GB" sz="2300" dirty="0">
                <a:solidFill>
                  <a:srgbClr val="FF0000"/>
                </a:solidFill>
              </a:rPr>
              <a:t>The deployment of renewable energy </a:t>
            </a:r>
            <a:r>
              <a:rPr lang="en-GB" sz="2300" dirty="0" smtClean="0">
                <a:solidFill>
                  <a:srgbClr val="FF0000"/>
                </a:solidFill>
              </a:rPr>
              <a:t>technologies, i.e. biodigesters, LFG </a:t>
            </a:r>
            <a:r>
              <a:rPr lang="en-GB" sz="2300" dirty="0">
                <a:solidFill>
                  <a:srgbClr val="FF0000"/>
                </a:solidFill>
              </a:rPr>
              <a:t>requires huge investment</a:t>
            </a:r>
            <a:endParaRPr lang="en-US" sz="2300" dirty="0">
              <a:solidFill>
                <a:srgbClr val="FF00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1" y="2667000"/>
            <a:ext cx="2133600" cy="175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2667000"/>
            <a:ext cx="21621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descr="data:image/jpeg;base64,/9j/4AAQSkZJRgABAQAAAQABAAD/2wCEAAkGBhQSERQUExQWFRUWFxoZGRcYGB0cHRwaHBYXGBocGxsaGyYgGhojGRcXHy8gIygpLCwsGh4xNTAqNSYrLCkBCQoKDgwOGg8PGjQkHyQsLCwsLCksLCwsLCwsLCwpLCksLCwsLCwsLCwsLSwsLCksLCwsLCwsLCksLCwpLCwsLP/AABEIAJIBWgMBIgACEQEDEQH/xAAcAAACAgMBAQAAAAAAAAAAAAAEBQMGAAIHAQj/xABIEAABAwIEAwUFBAcFBwQDAAABAgMRACEEBRIxBkFREyJhcYEykaGxwSNS0fAHFBVCYnLhFjOCsvFDU1SSk8LSFyRzszRjov/EABoBAAIDAQEAAAAAAAAAAAAAAAEDAAIEBQb/xAAxEQACAgEDAwIEBQMFAAAAAAAAAQIRAxIhMQRBUTJxEyJh8BQzgZGhQsHhBSSx0fH/2gAMAwEAAhEDEQA/AKfhsEubNNnzVP1pph8neWQAhtE7bfWjv2wkD+/A8gn+tMeGeI0pxSFk9olAJ5bkQItvJn0q8eSrLXlORKS2hPZ7JCSbXBMuH/FAHktdWfDsaUkBBB5nSLk+0bc/zyrzA8VtOAaQbmB+elMTmSImas2/BX9QBvBEbAD0H4UmzjCLvAqxP58ygd5VSYbM23BI28RQTfdE28lP4e4OUXO1e35Dp6U+4ix5ab0N+1G/QfjTHEZyyiylgGiOyQsAlIM3uKje9tbBrsjlmB4SexjqVOlTbMm/MwJt+NWPN8UzgWg2mAANtz6nqasGY8QYdkHUsAgWSm58gBzqg/2HexMv4pZQCZS3uo/zXt86j3Xgn0EDuNxGOc0sgpTN1bAetWjKOFUNJhZU6o7lRMegm1S4zEt4RsDU2I2SEEe/vVWU8QYnGqLeHQojYrFgPMm1UvwGh/nmJwLKI06l9JMfO9VTDYJ7GK+wYAQN1qAgf4jt6SasGD4Rw+Gl3GuBxfJJ29R+98qOY4ocxB7HCt227ogR6WAqwQFHBrTaJxCwVbwmE/19bVX8xw+GTZsLUfO3yq9J4Ddc7z7h/lTc/h861XkIZH2TV/vEX95qEKNg+G1OXUhTY+8pQ/y6ZNDZlkLbX+3B8NJn4GrTj8pxK7mdJ5C1K/7Lq/fIR5XPxtUvyGiqLwYiQtMeII+JEfGof1BW+nUIm15/pVox+SNAWEn7yl39woNOG0dmoLBCdSCASQb6vfBHuqkp1wRIqz7JkyDPlQqmxNHY3B6HFCSLmJJNp8KIwmXhe7oPh+b1dMFC9rEKSISogdBRmAzZbcg99J3Qq4P4HxpkrIEASTA62igcSwwn2VqJ6afqCBUaT2YA9vBodvh1EK5tKN/8J5143jdBhSVahuFH6UjD4BtPpvTpjNw4AnEoKhycsFp9Z7wqtuP1X8h5GOH4mWn2YT5VcuGuNXAhwqVqCEaoN653iMqKU9o2oOt/eTy/mHKi8kf+wxap/cA98/hQlJONoiTvc6tl/wCkxhQ+0BSeouPdVc4/4rwzoR2F3JOoxptAjzM1zrAv6lgHnNqsTOH6Cr7IHIgXj3ye6lXoD/So/wBSxK95Hmf9atWHwk79TTfK8m7RaUiJJiqtlih/2bdNyoD3/SvU8JSJUs+78a7IvgeEWgmNqT4vh8osU1KIc0Vw0hKYuQTzAmwOxi1aq4cbSknSZjmT086uWYYGItz+hpfigkIMkDu9R0qtEEmHyNv/AHafdR2EwAbUFIASocwIqVvGNJJlxAvzUOgr05wwN3Ue+hVkDnMIh4SQEufBX9a3yxASnWd0EpSD97b4XoHD5q04dLawpUEwJ5elEYLBKeCQb6SeXMkqWfUn4Vnnj3VcDEz39Tk+deHAU0x+DOGQVqCikb6RJ91JFcVtfce/5P61pRRmqMF3lef/AGitv1SoBnyZJDTpk/c8I617+3f/ANL3/L/WroqADKsKkXM+Gr8Kf5HkCC2lQQQXLgajtJCTMfdCle7rUmD4NQdCAE61qAEb7EmZtYAmumYHhvQBOmQABEiNhaPAAelFbckorLGASzpuQQLDoNp253/JrfGZgAndXqas73DSVEqkgnlypdjODO0XdQCOcbxUuyukqOEUp9ZUf7sdef8ASiMxzpLXdRJUQABJtvV2xeRQx2TISOUxFvCkP7Hay9Cn3kKdWbAgAhJMwBJ59Yo3YNILw8ylKg7iVJkXAJACf61JmXFzmKUWsJ3ETCnlGB6GqRjs5L7+p0ENEypCLGOg5U4PFrLbYSy04I21aI+Ak0d+WQsGEw7DCJWGnXNytav8o02FJcbxEHFFDDSSfvAd0epikbOZJddKsSFLTvoQQmT4mLDyHuqyt4R1TcYfDqbQRbnbwt8alNhQtZyxts9piXQ5z0bDyMXPpXq+IVKBRg2Q2mfbukfP+tTI4YWO840txV/aPdHS0fOhcdk+IVaNI6AEChpYQRxDKTqxLvbL+4n68/lRmU8XrZMMICE/dA1GPEfU0Kjh2EwW+/4kgE+m3rS/FuOs93QlA6Rb+tVp8UE6hg+N5gK0kkAwLH0k0U3xuyTBCk+cVyRjN1lsk2KD+6AO6fS0K/zVJj8yVrT/ACJ87id6qrumGzszOdsL2Iv1FYrAYZfJHoa4wjNVjYn30SM+c5qMVfS+wLOp4rg9hY2g+N65txVgewU60Fg6dCu7axMEW/mFQDitwJ0qJWk/uk/I7ig20pcXKFWUkpUhftCRYjkoao2oSdLcK3K7nqf/AHDgHXp4CgAwf9TT7N8ucW64tIOjVE8p0gx50KxlCwbp+NCPCI+QVOCUqJPuFbqy7T+7767FkmW5b2KPvACdRMzz2tv0pmeE8E9dJ9yvxq2wDg62VDw8rVAcOSbAn413J/8ARwj/AGfZ+akkn5xSLMeBH0SoqIQJuiBb/CJFGyUc3y9jEtqCmkqSec2BHiDYin7TJW0pIbSlbxAUEG0AG4jmSdh41KMibU4EQVkkAaiTuY5mrTw9koLogWSYA6AWFJmlIstipMcOaIOmCOcUattTfLV8PfR/FudDDYpvCpTJKQpRkACZgX6xUjeDUWHFrI1oXoKE96bgEg+BPS9QgiYxr5VpQ0kkmwlRJ8AAL10BjBPjLkS2G8QCTGi/95039jrQGTuJYSFpw63nlAyoBUIBtpsJ1dabjPX57uHQ0TaXDBPv3/rQc0uQ0e5Zn+IbA7dJWmQNQTsdot9asaVtvpuDHiCDVPXi3wnWHAhQMwXCROxESRzgVris0xCbKfCSfZlJE781R0NSM9XYDVGvEvBbaz9kdZ3KCq/pJveqTmPCgbErZKT1IPzqyh90FWt4hQKtOlJIM9659T1+NM8sx6zpS6ELQoWKZjaSFA2mjbZDnqMmak9xNvCpU5Uj7o9wq6Z9w8lBDrQ+zXuPuqA28iL++oMHw8tdwPiKhBRlGWDS6oCISB7z/Sn/AAflff63n33o3D5SphpwKSe/pAI8CZ+dFcM4ZSFTEgzzA+tDSSyPOHkKW4joY91q5xxIVMA2BSffVo4lweJZxLiwmUuOFSRrSO7Ez3lDny8aT49hx+ykJCQlRlTjd1aTpEBW00ZZIr3IosiyVsdnMcz/AJjR/ZDpW2U4EobAUUzJ2UFDfqDTD9Vqyd8AK/whgAtWsJjSQPaMyf8AT410NtvElICXEjedSyekbDzorhTJuxYEKUrV3u8kTcCOe0RTV5TkHSi/jEfCr2QqTuPxAc0drPVQmB51Hic2fSoJS8Vk7wCAPMk1ZMQ7iAjuspKo3tf0/rVTx/GrgCkBlsKFiSmbixttvRAFY/Pi2AE4hbjp/dEADzJM0Bi3Q4j/AN28veyEqB+fPyFIsBjFtpOlpBJ3cUkk/wCaPcKa5ZkmKX9slAJOylJSbfwzt6VLJQB+xGtWpYLbXUqlZHlAFS5hkjKhLDSkI/3jq1SfJIinOV5NiW3u1cZLp6KEjzHQ1aV49SgNeGUfSfpUJRz5rLGdOlpkrXzcWVAeiUm3qasuA4ofbSAtGpIEAgDl69KMPE2GBKVNhBB2Nr+NrVq5nWFJA7CSQf8AKTY8wRzoOyHrnHGm5QI6iY/EHwIqYcaI7upEatptf1FVN/IXVuqcblpJNhc26X3FSr4b0jUSQZBIixIMggE2tII2vQaohZlcYYckjRPoD9KrvEuJS/pDbCUp56ufoNvMUfwtkLYC1O6wSq0iBHL1vVjOUMKsD7v9KmwTlSchSFSCQFAgo8CLwYvFj1tXj2Cb1gKEkADaTATHzrouacMN6JC9BTaYmZ2F9jSpGToQTCSpUmVRbbees8qrW92HsSZNwbhXGwqUkkbRt4GTvWuafo4CrtFI8DQWBxyj2gAPdEiNjcpIHWIN/wAKExfFIQQha9BJBEzEQeY2q9tAJv8A00ci6QT/ADwPgJoUcEPNuf3QEbKAJ3m+okxAmmeGzFZSXE4iUxbSVE3BiLgciadYvCOqSnU+SNIsHAiZE3sevWqSyJckSBsPkrScL2IdbOleomYAJi3WYFKX8oahWhYcUnVKRp5TcCTaY35UNmC22ytKmC4dJhXtiZsJ1ATF69w+boDX92ht4EERpSLECypkEgk3mYqkZ7AlKK7kGPwWkN3uQT3RuNRHp50NmySys6dSUkCCJANhsab5/mDDrDaS4LTqCZk3JGwg++q/+0G0WaSfZgFSUkiJE31C4JBFSWRIW80I8shPE7rclLxBAmJ8Y286Z4Hil95CkqcUQbET1F6By/EysJkpB5p0p2G0IQJE0r4hcW07qbCTquZTN/KSNvClLqVdMS+rxp0i1ZRg5e1iPswF35wYj4/CrPw5hzqJBHP151yzKcdjkpUpo92wUOySQecWT4U+ynjbEN+2hvUP4VJj01Ufjx7k/GY1yNuMW0sZg0txDDnbJUQtSQFp0AAJlUhXtDYA2NAr4gf7xStUg6tCIA0yAZ0wTvvPOh86zw4tba3UoJbnRAtcAGZN9q1ZzZAMlls/D5VHmgwrrMZfM2dw7fYreChCZBK9KSSmCFgq73W8xUeEbaQ0r9WYQ4FXKe2Bm2/fJFhSjCcSt4p1tt5tKEAQB7QJiADIqwYbKcKEwg9mFDRCUhFpNvZkXBpPrXI+HUY5cMrOeLeSSlDK0tkiQlUoVzslUQna46UYM7ZecTqASUIAUHABBv1333FNMxwvZI+zccI8V6qqGNxaiSSZ86bjjpVDXJPc8/VHHNSm322xJhPZlVpiZB9dqKyrJcTKtT6VNKSpMJR7Jg6FTMyPEbTSvt53v08PLpTvL8yBEJTpX/D+8OgBtq8JE01sA3xGFW9g3m9RbV3VJWBcbGQD1giq1heEn17Y170AFO8EwHFOqadBWe92fsqnpCriK3ytSllQTqSUqIUDYpI3m1EgZ+q9hhG21uKcUNXeUbnvFV43sYojh2JG3lSjNsKlx1v7RyAhWyyNRBTcgcoJFq8RkzSW1rGoFKVGQ4qZAJF560zsVM/SVkTeIUyXNfdCgNJEXKd5FVE8B4WP9r6qH/jV+OTpxDLadaitCQNSlE6usyd550vcyPTYzSZXZfsIWOFWOwQ39pp1KWIXBmyTccvCvf7E4bq9/wBVVWUZUNLY5hBMfzOKP0rf9j+dWx1QHZbENBKQlIIAECIqN0QCZX6EfjUScxSB7DhtybUR6GINaqzVP+6e/wCio/SrgK9muLUo6ULfCY5BBv6rFLsLwil0STiCPENge7Wat4zVv/cvf9BX4VuvNm0CVIWkdS0oD3xFX1UShPg+DWQkakOk+Kh9DTBOAaZAADoHKFn/AMq0w3ELIATebn2TtqPM2HrUxzdOvRo2In1E2EXPhVXk33DpIH8SkRAePqT/AN1ShbgHsO/n/FXmLxKiFBDcbQdNze4ggAGPGhcRmziG9TiVoMbSBKthETvubWqa0CjcZKyu62yFk3lF+s+XjS7E5O2DLbhCdinTYXuQeRF5rXE5mtWlSUOHTdS9G++5naKW4rOHi8ENhpaValSqYTbbu777GqTypLcVLLCHLLSznMns0q1riQkpgkWvJHjNhtQv7c1tpUvSElUE6Z8gL7+PwqrI4iW05C0N6kqmQSYnxN4g7U0awKk7Iw/uV7+c0n8RFcivxeLyTZjjZUUKkDRJ0gdCoH2rGLbXr0/ZtpAWXNIBCCspnVdN9IjfeeVQvYZxStRQyTET4f8AT2rd5txR/u2gIAPemYECxbsBVJZ4vhll1eHye4dCkLk6FJJv3yokfdg2MG871PjmFhwOJKdIBSU3FgTz228KV5hDSZLcjeBa8jcj3+lNUoRpgBJBTrTN4mnReqNpjozjLdMSPZUVlawG+8FRc6hO1ojedqCXw2F6C80laki/eIHuSRNO0OhIsAnrHWgcVmFNittyNmM4BhoEBpHs7lS9jAUL6t/rUGehx50raB0EJAAIAsIPPwoReYlKgreOR2I5g+YoXEcY6SUpasmwlfL3VnzKjN1U2oUiQcOPLMd31VUqOEiDDj7Df8y/oYoJHHjg2bQPUmqz+0ZfW6phKlqWVEqUtQN52kW2t0tSo13MEU36jqOF/RnMFb4IP3E/UmpsT+j1hA9pxR8VAfIVVFfpQxcQC2PJH4k0qxPG2MXviF+kD5CruWMfkli00luNce6w3ik4ZlMrTPaLkmDpMIH8XM9LDrUWZYUkglJHiQfD8arOV4IlwhGoles2kqkgk+J60NisQ42tPfWlSQBvcEfnas7xxk7MrxRlvbL5kboCSJtqj1g2pZxA1pdJ5KE+uxrXMMcpKMO6lRQXmtSkp21AxMcpk0sxOYrcjWqYmNvzypEsbjMz5cWidEyHKkBoNCqnSauEmBq7cOZ9rSUrPeSJJ6gfvfj6HrVIBqFeYaVQklJHMH4CPd76gyHJ16Enp1gH42oTFZa2v2kJM32+oqrZBhX8QFkLIgd2CN4JgyeYi3ypajiVxK4JhSe7CrQZgjwEimSUoml45xVp0M+Icm7KFtju/vDoevkfnSpt61MEcTnQdYCkkAETuOYvN+VJkuC5AgchMx4Tzp2OTa3NuCcqqQ9w+MLsEHS+m6VTGrw/m+dPv28HWiY0viziQIKwBZQ6xtHj5VQ/1inWAzFLhBcWW1pjS4BMx1v7XjzvNN3XpNClaomwjuIecLrbKlttgggwlRKo9kKiYjl1rFcQqXOG7FxDrgKQlUA3kTBMnncdKseFxWIusOsupVFvZiPHx8arrzTpeS8/hSHUOakPBaVSAownuqnRoIEeE9aZ8RLZg1q6sLy7HYjDFDb6YWUhSSNiPPaRzHLxptneCVjEJCFqacGykrUARzCgIB+lJcZilrfU6NIlKRpUlYI0iCdjNrmLxytTfBrdCkFSUaCJC0KJEb7QD/rVlJSLJ+CLHcOPONtspeUhbbTcrBVKoCgZIM3UZoEcA4v/AIxz/nX+NWwYxIxKwTs2kbHfUfCjf15HX4H8KmNUgs8y/HBbaFBJIIF49D8aHzbiFGHCStKu8YGw87kxYUBwvmM4NpXUH/OqOvKqXxxnnaYgNqGpDJ1xJEgpkgmZJA5dNtqGS4qxWSemOw9zjj1tZLaCpsg+0Sm/URfcbUNjuNA8jslqQhJ0gylRVBSTqsYja0VRsoaZViCXDqRrJTCyBKQNIlUkiLRNyN6jewagp1sk3UmVA7RIPeN9opEm+LMk8s+z7lrxBS2ptSFa9SO6opIBTqP3jcTN6Abz5vuuSsq7QlRCjBE8u9tAt51DmTDS8Ol5tbyiEAJB7qUoCSNIEmYMmTzpClspY0KVCiQQbTpKQR+FVmklsxWaTkl8zfY6J+32+xD8O6CvSDrM6gJNtfTnQjvGoTC2dRWN+0lY0+EqteKpuZOkMtYcqUUoSVKTqgFaj15QOlG5Rw65iu62+20hMEjVBjaYupXmTR0pPZkUFCSqT/caYvi/EPNBpbndkEwPaAVMEkkwek/CgE5yrtUrRAC9abAX0EX9RHuoTPuHgwsy6paTaYtJ6eW/lQGFT2TzTc6k7pMbhSpO/hUk1JNfQZOUckX7DTF5gpThKvDl4UxybiJ9x1tlLntEJsASEjn6CkOck6laNzG1otetOEGCcQVuElKEkwTzP+hpOOCnViMOKM6sunGGbu4TEdkl2QUpV3gJvPl0pTh+MMQtaUpWklRjYe+3Ibk1Vscw5icQp1awlIsgkyQkEkAAXO/gPGtcTjVpHZMaxqMKcUe+vwtZCfAepNWlihYyeGGr6FtxPGmh0odUh5AJ0lKbEiO95RNqOY4qQtMoCgL7A7Te/QdKXM5Eh3DIDbgVoJ1FWsgqBGo6Egkm0C3s0oxKGATpWhUSNCe0BIEkxqQITJi5Bpap04rgpFJ04rgtj2ZCDJIPK0z+HKlL+P6mhMNmramoCC3pHd1Eee0copA7hVdoXEpUSSe8kKKb/DY9K0xz3dmyGZPZlgdxYNKMQ7rJUnb8KUv5w6lSkKtyPdAI+FTYbMlWAKb+AquXIuCuacZKmFXrNNLcSsqJ+9I1QOpj37VovLVk2QSPKlpIyaV5GpRWBI60l/USDdu3WJ+Vapwo7pEauQiAY5edW0pk0J9x+t/skqWDBAMQb0nUgkBYJOo3B3Cidx68qBdaU2Rbuqunynb31YsiwuoJUTaZ0x09eoFNhB9h0IuOyG2bquhA2abSn1MmgDWuXZiV4lcgEFZBkXAFhB9BROYo+0kWsLep8KyZU/iOzJ1KayuzVC6kS7FDIR4mocdi0tJkkydhNyalWKSvZDB98gWBJPSlTqlAXQZ3Jt+NI141xaiorUJ5AkAV6MUv76veacsdGyGNRR2XgXNGmWwFutgrGoGCSNRiCZiIAO3hSrjwN6kvJIcDslakCUymBMbgnmJ91LOAFSies/C30qTPcoW5igoqDTCUAqVMBRkk2B7ytrnpWmauJvktUCTAiMu8C+CmRf2VGZN9oH0oNDlqVcRcXpXoZYENNzBP7ytp8o+Zpbhs1Vvb4/jSpSUdijmo7FpZAJA603xmEaab1OFISkXOr3Dz8KormauTYxteYiRamn7WS6IxGtRSkgaSIuReCDCv4hNuW9D4iVNFlmhFbAbvFrgVLfcQdhBmPEjc+VqZMcSvraWqxS2Rq70HeJCTcxv5US1l7ThlGGfVfkn+GOSOt/wohXBC1i2CfFokq08h1jmJ99RqE3bizNKMZu6Z5geJi4WwncQPEwbeZ5CrfwoW/wBVSl0wmbgqiFdo4oJknknTaqUjhVSXW2zhXNJIK1CTtyBTIEmmZylbbqELMhWhtKFzKdSiCQCLeyDO96tiSimqHwfwoX9To2Ly3DqR2h0pLl9eoCTFtzBFJf2Of+IY94rfMMNrwGFBi0bfykUiTloim1RsjurK7muRYnsQe3OhlCiAmU2BKiLG/O561W3sy16QsAK0iDsdJBi43sYvXc/1MKTGmQRBkcj9PCqFxLwApeIU6yG0JKEp0RsUz3h4GQPzc5Mk2lF8CZ4+6KM07AWDpV3pAPmJ8rkUVg8xhBRpAGtXevzvBHQUvy0uRrMWKkk25EWiPj4UUFKCiYsZkgfwW8zSnRmdNsZ4bMnGC4EqSUhJASpJlNiTabbbEnejcQ0lKG1WIIBHpSVeHVrcUYJUkyZuSUL3B5yd71Bl6VKR3ReI6R5+tVatRvsKeO9L8bjpKJMnnQ2WvdljA4skI2UZtB+FL04B2VDT7IEnl6HnReLZR9m22DKhJWsxJjpslIvESeprOrtsRFbu3yXXMsSy4lKAJ1KAkmQQbGI5wd5oLP8AJW0MhaB30LRpMncqCb3uINVPCsltSQl0k6k2TYTqAtPP3Ubl+JefeQ2XVqSEqUoKNiQ6pKbeED3U7G4qDH41GONsjxYXquRJ6J/rRLCuzZVyKrTz6VvjZSscik/EGowSskm96VCVQcimKSjjc/0AmcMb6TEmdhRAwpR3yod3wHSjEpilee4juEDnWZNtmRScmPuHcWtDIkATMbzE2n89Knexer2r+PP3+poXOcP2LDKkqIBA2PPTYHw/CkAzBxYV2aVL0iTpBMDqegqKLb2DCLbtA2Z5I0laQkwDMel+e4ptljSv1c2N1dOUCq5iVOuK8AJ/PpTnhrDy3dS/aAgLIFxVslqO7G5E9CtgOd5QpS1GVDUU/u8wmNzReWZOnTOhCCCQlbijeDuBN/Qe6sxKSnGRKlIDYJSVE3MgfGKAz3M3R7CQSRueQ5QOlNg20kFSlJKNl1yTLMA2AO0Up1VypSAB46Ugki/XpTpWFTEoMjkQa4rhs4fCu8feBHwq6cNcSEG4gT3kfUdKObHKrQrqMMlv/wAD3M8t1AkJlXu9/WqtmGUhKgV92NwOfOB59fCuuYXJe0QlYUnSoAgk7g1X+MsgYKAQQ4UmSOWnntvFj7+tLhGUd2LxxnFXLgo7bqH2++iytvADaPEdazLUpS3KHNaRNimDMEzPPbpQ2LSph8jdtVxGwHh5U5yTJu2Cw3pCQCT4yDMWufCtWLZ/L3NWF1JFbyfFFWK1GJWQTHiP6U+zD2vT6mkYy44fEtEkFtXsL2BA38lCbimmOxiSoQoG0W8zSsm8lL6FOoTk4yXghexIQJ3PIVX8SVLXqUZPy/pTyAd7yelQnLRJmb7eFGLoMI6RO22VHSkTRwyJWkKVCEdVWnyG5prhcIGk2TKj1+vh4UDmuIWJJ7ylSAd4HgOXOmtpPf8Ab/s00o1q/Yt/BzGhuOk7iOfTlS7it3W+Eq7zYCQUyRuAZseqtqbZKnQyJ3i/nVfzJRW+uN9YERJgAAn4fKr55aYDeok4wVAmb5OyhC9IKdKSoQSbgTBnlSXL3FaSrSVCdIA329r4j41asdhS4VJuAQQSBMCImKQYRoYd4h0kJMpC7gX21dAfrWKDbh9TLjk5Qtnq/s4SoWAEGCJEki8eNe4ZsrUFoOhSVCFjexkEdCCLVmOxCm1FKO+Fd4AgnTPL4HaishuhEgpIGxBHPcTuPGtGGN7sdhj/AFFkwmNzRww3jnVGDa0/Kr1l7WZOhMltEABR7MSbC8qm58qpeUZ1+rOdpYlIIi59ruiQL7mtcb+lnEOK0IOkH7qdPpzPxreqSs1qR07C5I6iVP4tZHSyUj3AVRM2xqHMcdJ1ITiGkAgzMJ70H+Yqqg4zirEOKQXHFqK55kAQR1EHflTXhXEFSkRF30RPLa/560uc90jNnm2tJ1Yn/wBjho8P8vOaXJFhUjWaIVhMOgKBWDChznRJtvFq8bbsPKjLk6GP0otmGeEbGtMY2FDY+cfm1EYcDpUykeFR77FTm736PWL6RpTqKtF7E+OoSK5zxNgFNY9TKCVJ06kp1ECS3MWIi46133GMeQI/MHwrnXEnBRdxYxIciEhJQRsYIFxyg2tePMVjpwbTfPHH3ZWcbi9K3KPgNQASqQbyNSjHd2BKjUeHxBQpM7FCyd5kA9CDsDzqzf2SWFTqQRPWDtHTzqZnhuAgfZgpkEzuD6fOmLVRnUJ1uJv1RSo3/wCZz6uVFm7ulkMKISEyQRAVc9SZIn1pycbhUHSrEtyNwCSfgKS5xmLK16UuNup3AN4MXMG6fSkxU+5mjjyf1CfL8WrtW0lQX3035wDN6LwuaKS6ClWn7PcHkXFq+orXLcM32gKeZJFtoSbA9POtGMMgPBCj7TLah6IuPrV3Wh0PdaGFNY5bhUpSiZPM/nlQ6sceSiPWjMKtlGtbgIaSJIAkwSEj4qFD5jxDgCn7NtwK66Ugeo1VWWN6UkVnielRQI7jz94++gFYnWsCZ9aFdxqVnYx0/wBKsvCbCTrlPIb+J/pS5JY1YicVijbHOQttK/vUJWBZKVEwSN7DeBWnE+aaVkNNpQOyGrSopgBRCbCx9s2o1pPZNkITqIB0g9YsN/SkvYLcOt9JaWTJ0OIAgAAAha55E291TFkWmi+LNFwqhInGpKSQkpIgETIMzfaRt41YckXpZA7HUFGbqMUux2XIBhL7ZB3KlJnfbuC9NctzNtDekqBKdglK1crSdIG9Jy78CMrTWwFm2PSlcrRoJSNpPdTz2sBNK8U8FiZChypnj1DELQG0K7U2jTAgkTcqMDntS/NsoSw6UJmJAnYSYm3SadiXylYpNK+RejAqVdINF5J3FqSd1Dfy5fGnLYgRyFqBxmFHtAwZpqblsB5L+Vl54bzZXZdmSe4beR/rReIxQ57GuXt5i+yrU2ueqFbEeB5VYsDxMl0DUNCuhpM8UuRM8cl8y3Q4wzyk2B9kkbA+W46RTjLM1dJI1iI+6n8KRsrBE+NMMsPePl9a7OOK+EvY6eD0xGGIlUyZ57D8K58GQItttV/WbGqVjEwoxXP6vaivUOqPGhatln8+G5rRvamGXYNtxR1lQhJNo6gcxWfDHVNIVipyVgqEd0k7n8x7qULT2mIQnkL/AB/I9adYxQEgbSfdNqEyPC6nVL6WHzP0oYk8mXcmP58pYnsQG2iTsAT7hNUHDYh0qKge8TefGTVzzJhTrbiU/uoJteY5e6apuFME+f40/qp70P6iXYfnFLThlQo6wgqsNvG9CsgOtjXckXm/LqameV9kqRZTQFCYNcTWJyuKMjdpI0wqACW1pCikylR5C1j1BtajhhFk6uzUFkwO6PYBBFuhIpcv++n+CfdNPMBn6mkKCu8P3QbwZG08qepU0Wcnt9RcvHFDW4TJQZI5AuLBvyJWTv8ASq6whwq1JCoRBJAkDZMnpeBRuMw0FQkuQhOlM7SVCFdLJmB13Nb5BgHnSthlHaLdSEkAmE98KlRHSNq2u21Zqin2Js0xKHC1pAToUsWlWrVpgA6QSruExA3o7h97S8htSZhwH94KtaIMXiumcK8ApwYClwt6xKiO6iLd0dd777+dB5hwcw5ilv63da1ajcRMQYtI99TQ9my0sLaF2fcWMYXC4VLTQK1JT2io0mdAmCd1W3uL86qn9tHep9wqz/pB4bZGFDmtYU0mG0yIMRJMjYD6VyyaOTdna6PaO6PqjDOgixBqWTzM/nwoDBvtwARfyozt08pphhA8UT1PutS56env5jofD/UXpriFp6fn30vdvtaqzipqmRbCnFYEGSAY59UnofoefwperAiRIp4oxeRO19iOYV1SfhuKWZksNjtO8U7Ec0qiQFEcjyUN6zRyOMtE+ez8/wCQuN7o4RmZKHXUz7K1jfoo0yLmH1obOHlakgz2q4uJ2pbnzsvvKjTK1GOkkmKuKMOnsmzAnQm/+EUM89KRj6mehIEwWIJUgABAlexJ2aMXPpQOZYeXGCTs20fH2JPpR2Hw5C7iPb/+s149gtbzIkT2be/8goRnsgQm6RLglBXbJ7pKUCxSFXK0zM7+VbJw56pH8rSB/wBtS4XJi3iHiVTqSCAAd9SD67U1RhlfdPurPnlUtmZOqnUtvvcTfqyvvK9AB8k1BhsMVKWCVmCP3j08DT8sXI2IEmSBvMbnwqHLcAdS5IExz8+lZ7ZmTm+EJ3ctGtA07nmSeR6mgs5eLDjbbbSVKXB9mZvEA9auDmTqUtJAJg8kq/Cjv2ar7ij5lKfqTV4XdtWOx48t24X/AAVrGYDSBfmNh40uzTEdiFKG5UkSbAEhW9jardicnUu0JSBeSok+4Jrxrho31OAzE/Zgi385I+FWhjle6L4+ly2nJfz/AOi7hLNm0N9otqXlAwQe7AJiJvBiZ8qT8RuKWStQ36VYMzyvs0Kd1LWpAmCEiw3gJA5UBjUB5sKTcESKevlFZoPFLcT4XHhSd7jeo8XihFAYnDKQravGGQ4oC46/npTElygaU9zdltazKQSBzpjhsmcMqWoIT1In3CneFzVDbYQlpIA6T8Z3PjSzHZqVmT6DpVdUrF65N7I3GIKFoS2ogFUX59SQPp4U7S86O3KVgaESO559T4CqqHvtWx/EPiatZTfE/wDw/jW/BJ6a++Gb+nb07kOW5kt0NBazK+ewnSTsPKvM8wWgg7hQ38RyqvDElDWHUN0qSfdNXrFNh5ojqNSfOJFcnJqdNmKTeq2VZtVG4BagvumJSoG3imq49mCpiNJB+Io3hzFlbx1EnuH5im9Mn8RffY04l8yNsfj0gkTJJ5Xv0pxgWuzb8frVYyPC9q+VfuIPvVy9Bv7qsWaYrQkxcge8/wCtq2dPiWNObNGHGoW2QYPPlJedKY0pAF9tW5+Biq20+SpR0purbkLnlUmJx3ZhKN76lnqd4r3DMd6I5czeeXrWDJLU2/IjJK7l5Gi8xKW40DUAfLwsN6m4WdC30FyLgm4sTFhHmRUqsGgpUVKAEEEiDfaJ/Cl+CZUjEAAHSBZRG589uVZpLXCUeNhcJ0064Bc/xKWn13Ed5KZ/mPLw2ofJ8YUvQtIWCTCV7x69BejcUppS3IaKl37xMQY2SINppUWVOvdqoaRYmTvAj3WrZjrRT8D1KMkxrmDaP11WtaktOoQYQQVEXSUi8bybnY8673wzw6xhGgjDpAHNXNXrXzbjsS0oake0TEkRGmwjmZBq/M8TZhpCf1xUQBHZNbbfcnateLjc14eNzqOc5iPYR6mleFa3KjCU3Ueg2jxJNgOvkZoCM1xv/FD1Zb+kdfl0EWDKcyeWwUurCyF2KUBM2ESB02HhTWx55xAycWVp2SUwBvpT6/kk1VP/AE2T/vFe6uiYfLigQdzBV9B6C/mfCiP1X8xVFZa6GLDgo1Dk7XpKy9RrTkXq1lQxZoJ5oSJPlUweBEm4rFAGiQCW3e1aKa8tovsRzSr+E/A3FFOJqBQpOXHHJHTIKdFPz39H7D5U6hABNlA7pMfvfe8DzFCJ4R7gQpYgJiyQOUeMn3VdiSDqTAVtfYj7qvD5Vo9hwoFSBt7SDuk/UdDXOU3Gfws3PZ+f8hnjjNXVlCwfBJbVKSlXeUqVXPeTpM/MCimOD3E6CFpBQAPZkGOoJqzKbNQODnW1xK0hevhsqcLi3YkRAEAbbdNqkOAbFhqcPX8mp1ydx8agAI2HxqaVyyUjdjAIFyhIPpU0kWTAFDqcjcH0qZBAvEVKCbhwx7SvWaGWszf4JPzopbvhUSsR0IqyRCPsdVxEV5pIrZKldSR0n6VhBNSiAuJWgCFkQZHeVHnvVOwmJDZKUjugnunpJ6fMUZxPpWs6TC0d2COk3B9areZM4jV+9FoINthzqjpnK6iayy0+B6642rdKh4W+dKc0cUgQ0Epnmefr1oL9dfQO9B8d/fQL+bOEwq/kPpUjj7oTj6eXKNGnnUklwqmfam3wsKZYfF6pKxGncjY9PWhG8SD/AK/SpXDMDYTEU1xvlDJ/NyqJ8CsqdCuWofOrsB9q+nqx/wCX4VQGsT30hGwUmT67D8a6G2sF9fix9VVowravvhjsSpHPcqHe0lIm0TO3v2p5jsyUluJMCyU8hSvLH4aCnAJTICv4eU/LypRmGZ9qrmEjYfU+NYGtToX8Nzm2wlWKHWaccMSlTjhFtMAeO/0FI8pwZcVCduZ6Vb8CkAaU+ym09T/StOHHvY+MaYTgGQ0gAAA7n+Y0JjmVL0x94T5TzNe5jjQhJPoB41vkyiWkk3mfmaHW5NEVCJXNPSqRFnmThfZaApahbw67k2FSJ4SkSXFJNySPHzo845KZ5kch9TypVmmMWuxMD7o29etctOWyMbcjGnmmAttH2yjclXsi3hv6UC5mDkhUyZCUjkBHIV41hSpelKgknSATtysegO08qIYwOtWkkJKTfVa+0ec1Z0twS41MESpxWsSdGm5AAElPMxJuTSvGYB1I0qnxAvHnFWXB8OuvalBRU0AQCJ06gmIAJE36Vccu4bQ2kA94wJ84E1qxeTodPidWzkAy5SlCxAkG4gbjYU6PFjiSU9iDptIJ6+VdJeyRo2LYIqJPDjQ2bSB4Vp1o2Uc/Txqrmx//AEfD+HwrqP6MXBiMOX1IgBahEztHxJt76Xf2ZZJjsxVhynDJYb7NuQmSqPE7n4UVKyVQ3fcuTG5qdOBJAOknxmgcIZVKvZFz5RJ+H0qZTxJntNM3jp4elYepzyUtMO3NDYx7sXMUczsaysreKCcML1qnc1lZRCaE1A4o3rKygAFJvROBP27XiFg+IEQD4VlZXK/1b8mPuv7jsXL9gXFDfzPzNDKNZWVvx+hCnybHah3hWVlRkIDvROGG1eVlBEMxKRYeNRviBa3+tZWVYhuBb0rZItWVlQhz/Of793+c/Oh8IshQgkVlZWfuefyep+4mzkfbmkOLF/WvKytkPQdHB+WS4Mzvfzo1w9w+nyFZWVAT5R5kokqn7yfnXQ8L/wDkn/4P+41lZTcXf78l1yykYtIKFevyNV5NZWVhx9yY+5ZcrthFEWMG486eZeIZRH3RWVldHHyvYt3E3EJ9j1+Yo/DLIwaYMW+prKyuX1PrMufkUZsYwao5qH0pkD3G/wCQf5ayspcuF7v+wuf5S92aqaCg5qAPcJuJuAIPnRWdHvtHmppBJ6nTueprKylPlGzp1/t/1OjsphtsCwCEwBsO6DYcr1tWVlb0bTwb1srasrKhCZsWFEIr2spsQsJZH2avNP8A9iaAePeV5n51lZWXovzsn33Y1+l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8976" y="2667000"/>
            <a:ext cx="1800224" cy="175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14600" y="4623292"/>
            <a:ext cx="6324600" cy="1892826"/>
          </a:xfrm>
          <a:prstGeom prst="rect">
            <a:avLst/>
          </a:prstGeom>
        </p:spPr>
        <p:txBody>
          <a:bodyPr wrap="square">
            <a:spAutoFit/>
          </a:bodyPr>
          <a:lstStyle/>
          <a:p>
            <a:pPr marL="342900" indent="-342900">
              <a:buFont typeface="Arial" pitchFamily="34" charset="0"/>
              <a:buChar char="•"/>
            </a:pPr>
            <a:r>
              <a:rPr lang="en-GB" sz="2300" dirty="0" smtClean="0">
                <a:solidFill>
                  <a:srgbClr val="00B050"/>
                </a:solidFill>
              </a:rPr>
              <a:t>Govts &amp; international </a:t>
            </a:r>
            <a:r>
              <a:rPr lang="en-GB" sz="2300" dirty="0">
                <a:solidFill>
                  <a:srgbClr val="00B050"/>
                </a:solidFill>
              </a:rPr>
              <a:t>community </a:t>
            </a:r>
            <a:r>
              <a:rPr lang="en-GB" sz="2300" dirty="0" smtClean="0">
                <a:solidFill>
                  <a:srgbClr val="00B050"/>
                </a:solidFill>
              </a:rPr>
              <a:t>to intervene </a:t>
            </a:r>
            <a:r>
              <a:rPr lang="en-GB" sz="2300" dirty="0">
                <a:solidFill>
                  <a:srgbClr val="00B050"/>
                </a:solidFill>
              </a:rPr>
              <a:t>to build markets for existing commercial </a:t>
            </a:r>
            <a:r>
              <a:rPr lang="en-GB" sz="2300" dirty="0" smtClean="0">
                <a:solidFill>
                  <a:srgbClr val="00B050"/>
                </a:solidFill>
              </a:rPr>
              <a:t>&amp; potential technologies</a:t>
            </a:r>
          </a:p>
          <a:p>
            <a:pPr marL="342900" indent="-342900">
              <a:buFont typeface="Arial" pitchFamily="34" charset="0"/>
              <a:buChar char="•"/>
            </a:pPr>
            <a:r>
              <a:rPr lang="en-GB" sz="2300" dirty="0">
                <a:solidFill>
                  <a:srgbClr val="00B050"/>
                </a:solidFill>
              </a:rPr>
              <a:t>PPPs </a:t>
            </a:r>
            <a:r>
              <a:rPr lang="en-GB" sz="2300" dirty="0" smtClean="0">
                <a:solidFill>
                  <a:srgbClr val="00B050"/>
                </a:solidFill>
              </a:rPr>
              <a:t>&amp; incentivizing </a:t>
            </a:r>
            <a:r>
              <a:rPr lang="en-GB" sz="2300" dirty="0">
                <a:solidFill>
                  <a:srgbClr val="00B050"/>
                </a:solidFill>
              </a:rPr>
              <a:t>regulatory framework </a:t>
            </a:r>
            <a:r>
              <a:rPr lang="en-GB" sz="2300" dirty="0" smtClean="0">
                <a:solidFill>
                  <a:srgbClr val="00B050"/>
                </a:solidFill>
              </a:rPr>
              <a:t>prerequisites </a:t>
            </a:r>
            <a:r>
              <a:rPr lang="en-GB" sz="2300" dirty="0">
                <a:solidFill>
                  <a:srgbClr val="00B050"/>
                </a:solidFill>
              </a:rPr>
              <a:t>to ensure market development</a:t>
            </a:r>
            <a:endParaRPr lang="en-US" sz="2300" dirty="0">
              <a:solidFill>
                <a:srgbClr val="00B050"/>
              </a:solidFill>
            </a:endParaRPr>
          </a:p>
        </p:txBody>
      </p:sp>
    </p:spTree>
    <p:extLst>
      <p:ext uri="{BB962C8B-B14F-4D97-AF65-F5344CB8AC3E}">
        <p14:creationId xmlns:p14="http://schemas.microsoft.com/office/powerpoint/2010/main" val="717277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Mainstreaming gender in bioenergy </a:t>
            </a:r>
            <a:r>
              <a:rPr lang="en-GB" sz="2900" b="1" dirty="0" smtClean="0"/>
              <a:t>development</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2" name="Picture 2" descr="https://encrypted-tbn2.gstatic.com/images?q=tbn:ANd9GcQkkcg-hSpPVB-drLgK6c0k5d7duY1MpyZ0seGokP8CIvhx__p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76400"/>
            <a:ext cx="2228850" cy="2057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4794" y="1115961"/>
            <a:ext cx="7086600" cy="369332"/>
          </a:xfrm>
          <a:prstGeom prst="rect">
            <a:avLst/>
          </a:prstGeom>
          <a:noFill/>
        </p:spPr>
        <p:txBody>
          <a:bodyPr wrap="square" rtlCol="0">
            <a:spAutoFit/>
          </a:bodyPr>
          <a:lstStyle/>
          <a:p>
            <a:r>
              <a:rPr lang="en-GB" dirty="0">
                <a:solidFill>
                  <a:srgbClr val="FF0000"/>
                </a:solidFill>
              </a:rPr>
              <a:t>Of the 1.2 billion people living on one dollar a day, 70 per cent are women </a:t>
            </a:r>
            <a:endParaRPr lang="en-US" dirty="0">
              <a:solidFill>
                <a:srgbClr val="FF0000"/>
              </a:solidFill>
            </a:endParaRPr>
          </a:p>
        </p:txBody>
      </p:sp>
      <p:pic>
        <p:nvPicPr>
          <p:cNvPr id="20484" name="Picture 4" descr="https://encrypted-tbn3.gstatic.com/images?q=tbn:ANd9GcSRYkcx60ltlOSVqwGqWCU6C8flR7eFM0_xkwsJn9YeLg2ZELOK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27" y="4419600"/>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12409" y="5701011"/>
            <a:ext cx="3124200" cy="923330"/>
          </a:xfrm>
          <a:prstGeom prst="rect">
            <a:avLst/>
          </a:prstGeom>
          <a:noFill/>
        </p:spPr>
        <p:txBody>
          <a:bodyPr wrap="square" rtlCol="0">
            <a:spAutoFit/>
          </a:bodyPr>
          <a:lstStyle/>
          <a:p>
            <a:r>
              <a:rPr lang="en-GB" dirty="0" smtClean="0">
                <a:solidFill>
                  <a:srgbClr val="FF0000"/>
                </a:solidFill>
              </a:rPr>
              <a:t>Collection </a:t>
            </a:r>
            <a:r>
              <a:rPr lang="en-GB" dirty="0">
                <a:solidFill>
                  <a:srgbClr val="FF0000"/>
                </a:solidFill>
              </a:rPr>
              <a:t>and use of biomass is mostly the responsibility of women and girl children</a:t>
            </a:r>
            <a:endParaRPr lang="en-US" dirty="0">
              <a:solidFill>
                <a:srgbClr val="FF0000"/>
              </a:solidFill>
            </a:endParaRPr>
          </a:p>
        </p:txBody>
      </p:sp>
      <p:sp>
        <p:nvSpPr>
          <p:cNvPr id="6" name="TextBox 5"/>
          <p:cNvSpPr txBox="1"/>
          <p:nvPr/>
        </p:nvSpPr>
        <p:spPr>
          <a:xfrm>
            <a:off x="4876800" y="3505200"/>
            <a:ext cx="4195916" cy="1477328"/>
          </a:xfrm>
          <a:prstGeom prst="rect">
            <a:avLst/>
          </a:prstGeom>
          <a:noFill/>
        </p:spPr>
        <p:txBody>
          <a:bodyPr wrap="square" rtlCol="0">
            <a:spAutoFit/>
          </a:bodyPr>
          <a:lstStyle/>
          <a:p>
            <a:r>
              <a:rPr lang="en-GB" dirty="0" smtClean="0">
                <a:solidFill>
                  <a:srgbClr val="00B050"/>
                </a:solidFill>
              </a:rPr>
              <a:t>Lack </a:t>
            </a:r>
            <a:r>
              <a:rPr lang="en-GB" dirty="0">
                <a:solidFill>
                  <a:srgbClr val="00B050"/>
                </a:solidFill>
              </a:rPr>
              <a:t>of investment in low-cost energy supply systems compels women to continue using firewood for cooking and </a:t>
            </a:r>
            <a:r>
              <a:rPr lang="en-GB" dirty="0" smtClean="0">
                <a:solidFill>
                  <a:srgbClr val="00B050"/>
                </a:solidFill>
              </a:rPr>
              <a:t>heating, </a:t>
            </a:r>
            <a:r>
              <a:rPr lang="en-GB" dirty="0">
                <a:solidFill>
                  <a:srgbClr val="00B050"/>
                </a:solidFill>
              </a:rPr>
              <a:t>with the associated health and safety problems</a:t>
            </a:r>
            <a:endParaRPr lang="en-US" dirty="0">
              <a:solidFill>
                <a:srgbClr val="00B050"/>
              </a:solidFill>
            </a:endParaRPr>
          </a:p>
        </p:txBody>
      </p:sp>
      <p:pic>
        <p:nvPicPr>
          <p:cNvPr id="20486" name="Picture 6" descr="https://encrypted-tbn0.gstatic.com/images?q=tbn:ANd9GcS4ww28wAcJJ5Rfqo4U7H46vm5rSTTl97LTqifcLZHOqmb_7jqh5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478" y="1644445"/>
            <a:ext cx="2638425" cy="173355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encrypted-tbn3.gstatic.com/images?q=tbn:ANd9GcSaj0mLEGWJkpGIhgyzCSc7CN3tv2SwPIBOQRzVrKeqm_wBZC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478" y="5153620"/>
            <a:ext cx="2626799"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3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Poor general bioenergy governance in </a:t>
            </a:r>
            <a:r>
              <a:rPr lang="en-GB" sz="2900" b="1" dirty="0" smtClean="0"/>
              <a:t>Africa</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ata:image/jpeg;base64,/9j/4AAQSkZJRgABAQAAAQABAAD/2wCEAAkGBhQSEBQUEBQUFRUWFxQVFBYUFBcVFRUXFhQXFhUXFRQXGyYeGh0jGRYWIC8gIycpLCwsFh8xNjAqNScrLCkBCQoKBQUFDQUFDSkYEhgpKSkpKSkpKSkpKSkpKSkpKSkpKSkpKSkpKSkpKSkpKSkpKSkpKSkpKSkpKSkpKSkpKf/AABEIAMkA+gMBIgACEQEDEQH/xAAcAAABBQEBAQAAAAAAAAAAAAAEAgMFBgcAAQj/xABJEAACAQIDBQUEBwcCAgkFAAABAgMAEQQSIQUGEzFBIjJRYXFCgZGxBxQjUlOh0TNicoKSwdIW8OHxFSQ0Q1Rzk6LCCFWDlLL/xAAUAQEAAAAAAAAAAAAAAAAAAAAA/8QAFBEBAAAAAAAAAAAAAAAAAAAAAP/aAAwDAQACEQMRAD8A3GupjF4xIwDIwUEhQToLnlr0qly74SwSyLmbEBWjVTlRIyskbyI5lVQq2CqSSbFbkAWuAvdIYmqLtXeDFM2eAsuVYTJHE2HlUfbSxyIrsNXP2VtbDUEinpdv4t4bIpJfNllgjJsGQgCz6AhpYWBNrgPe2U0FwZz4000jeNU4Y/GA587p2mV+NGWjRgqjKEiQ9ksJLENyKjPci9zXUA+IB5Ecx4HUehoB2mf7x/KmmxMn3j8B+lFNHTbRUAjYyT7x+A/Smmx0v3z8B+lFtBTLwUAj7Rm++fgP0ph9qT/iH4L+lGPh6Hkw1AG+2cR+Ifgv6Uw23sR+Kfgv6UTLhqFkw9Ag7w4n8U/Bf0pJ3jxP4p+C/pTbwUw8NAT/AKkxP4rfBf8AGvDvJifxW+C/40GY684dAZ/qPE/it8F/xrhvDivxm/pX/GhkhoqLDUC12/ivxW+C/wCNK/6exP4rfBf8adXCUl4Re1xfnbr8KBpt4MT+K3wX/Gmm3jxX4zf0p/jSpIKZOHoEvvRivxm/pT/GmW3sxf4zf0p/jTc0V2yqL27x8Li4HmTofIeouHNFagKl3xxagkztYAk9lDoNT7NDnf7EXI+tarzH2emhP3fAH4VGY/FcMBipZb2axGYX7tlNs1zpa9/Wq7mEkMSiRFyBgbKzkBo2U5r2A5+Op16UFybf3E/+JPQ8o+t7ez1yn4GvTvzi/wDxB5X5R8vG+XlVDikMTCRGjYcLKbyAFXYs1xcWIBJP8xFdiJ1Yr3gABmDyHmDqc+a/Um631A7NuYX3/W2Mt+3b+lP8a2CE3UE+A+VfPGzYgsfZNwSxHbLjzszAaXB6Wr6Gg7i+g+VB7LGGBBAIPQi4+BrP8FiMU73iLOFyZGkilkSaXtiUuzXERAyiwYKpuUJuy1oZqk/6KmGbKYluJEQRtJGIbyMY5hlFndUOXKQosqi9qBGIw2KUERtigGVRZliurHjXULH2UBcQL2SCquxuveC9nR4k4fJI8iyhozlWe7hXw/Da0kuuYSMzZWBykLa4tTMW5+LCxAtEwWNs0czNIiS3cLlupzKFkJAIFipAsCMspity1klZy1s0yTMFBXupHcCxBVi8ebNe4uOooJTd+a8CKzLnC5rCTiHIWPDYkux1Wx7zDoCQL1JFaq2y9zpIJQyzBstyruGLAcNYwhjVlU9lEu3W2iroRZ4FYKM5BbqVBUHXTQk20t1oOKUgpT9eEUAxjpDRUUUpJSgDMFNPh6pv0v78NgsOsEF+POGAYacOMaMwNx2jew8NT0FVbYe2Nr7PgM0kcuKgdVsuJl7aSEgKwJJfIb8rc7DwJDUpcNQUuHo3d/HnE4PDzsAplijkIGoBZQSAfC97U9Lh6CCkgod4KmZMPQzwUEUcPSfq9SZhqP2vjOBGHy5rsid7KBnOUFmsbDMVHLmw6XIDkhpyecRoXIJtbQWuSzBVAuQNSRqSBUNJvQobKWw8bdRJiAWGl/2YUE6EdRUbid4JHzxJNh5Wc5QrRmFYw5VUIkLm5VmVr2a2hJGlwncBJNjH+zYxIFLZMwR2F2QOHyMWHEVgQAoAA1zGw4QoZcmI44ZEWSRVaUCFiCTkeSQ5/EMpN7HQ8lcjx2zsQe09iMqrDeWOaN0UqyqkZBY5VUXS98h1ItYHeEQrEcNg43jdmjzySlxw+I6JciUs+dgbXZe7cm4ABArZGOM8AY3DjRrixBsCCVsLaEG1hzvyIqOx2MaLsmNpnUZnkEuIjRVyO93jjYKDZb2Utpc2FwCVsVVw5SDgumc/tDIsqsyx9TmzqMkdgMoACgada/hZGN40XhmWN0DcG8jkSmMLLKVAZznALdo6MNDQSmw2aZQ2Uw5GBfLPLKJbqG1SQlVuSSbXPgRzp7GJrRWz4FSFSoPbVGN2ZiSUH3ibC3QaULijQROO7h7Ge2uW176+Fj6+6q/jDIzXSOdM1gVCIQOfU8hfz61aHpsigrSwvfuze1fMiAHQkWyjN1I6a/Au7MLgFZI5Ab6M2U3BJNsw6C/Xx0qdZaadaAThgCwAA15C1b1B3F9B8qwqRedbrB3F9B8qByurq6gDgxxbESx27KJEc37zmS6+5VQ/z0ZUXsfWXFMO6ZgAfEpDFG9vIMhX1Vq7am1Y0YRO5RmBbPZbIMrkOWcZRYqeYOoF6Aw4+O5GdLghSMwuCSAAR43I086Fi3hgJYcaG63uBKpIAKi7a6asv9QquSjCy2k4wMGZ1VYlc9pl4tgdSGJEZCqBdl5Em1c2Cw7tGrzlZFKqAdHMhFzoptfMoQryFsuhIoLVhNqRyrmRrjs8wVPatk0YA63FvG9F1Utk/U4gAJ2KZVkXiDJGoKgIgYIoACTKBCToGFlFWNdoqXjVe0JEeRWUgqVQxjQg634gIt4GgKry1e11BRvpH3RM3CxsMixTYT7S7oZEaNTnYMiqSSBmIFjzPLmKzBvbPjJYlWB2gmKrLJMwhWMtKEHBg1ZirlCGe9yVvlvprOLwyyI0bi6urIwuRdWBBFxqNCeVZdtLNg457LdYpQ6SBFkZcqhWZkI0JWMA2IWx6aAhObv71iHDztjnjRISSGXookli4eQXJbNCzWFzZwOly1uL9IybSmnjCCIplaJC13ePUMzdLg5dByzDnzqob37IhxfDmjiJfG4cuiKFLJiV4cim7MCFYPlNuYe9iSCuYbG2zLhZ0nw7FJE1B5ggixVgdCCNCKD6seChnw9Dbnb0x7Rwqzx6N3ZUvcxyAaqfEdQeoI86mTH/AGoIiTD1E7XaLswSgn6wJEACk3AS7EkctCAPMi1VvcTeZU7GIkyq0BnJdyyqyhHLqxJIDo7ZlGmeF7C5Nx9oKMRIzyZhGZGkSNmYP2uspB05GyAXUCzM2UAAJgdtSqxXDDO80WHkkmVeIkbmMqwCAhOKQI9GYAAAm9gD2ztkyB2ljUseJHKrzSqXZkccTtqrXViD17zMRpalbQ2jlRYobKXsiBRlCKxClwBy0JIHl62HxeIZpUjifh5TEsAvZWZs4GYDmoSMi3XO/UA0BbwTxs0hT7RmEjTj7Ro2sL8GJeTE3GYg2VRcNrUfDI0r3DSCG/azZczyrIGJZiGkNyrE5iDqKncBtziIj9HUSW8ARe3utanpsLHNYm6PZjnSwblaxuCGGnJgR5UEHteSTiQyo5ATihwNSFCs5kXoSnCDZT3gtvV3DY2+LR37DlkICZXRXZxFI8edDlJkkiN9Dz1IYEvOj4eRZJArCIsz5bgSROjI7qpvYrxLlbnlz1FG7U3KQ/sJGh5grYyx2K5eyrMCmlrWa10U27IoDl2cqMWVn1vcFuxcm5IQAKD5gULiVqTl5a6nqajsW4UFmNgAST4AC5oI+RabIpyeZksZopoQ1grSpZbnkCykhD5PlNJmIUEsQAOZJsB6k8qBsim2FIO0Y+rAC9gWBVSTyszAA+408RQDSLW5Qd1fQfKsSddK22Hur6D5UC6H2hiDHFI4FyqOwHiVUkD8qIpE0eZSp5EEfEWoBtj4YR4eNQb2VST1ZiLsx82YknzNVzffYks8kTQLmaMBrE2RwuJwztGx5DMqEj+A9CasG78mbCYcnmYYifUxremNv45ojh2VXZTMFcJa9mjkABBIuMxXl1AoK1JuzK+Klm4QUSSwSPGXtdOG8LHOuiyoRxLqdBIebWpS7pylY0lQu6zGUzfWXIVXmLkpGbLxRm5hFUlcwsezUTsbHkASSl8hAcK8vC4jQRR4eYxOJBeROGpytYEmT1Ett/BE4kthow3GhCucxQ2mGIGY9knV+DztbKvuBEGwMUvBuuXhSNnEc4j4wVJIUeNcvYfIy6FrEKASCARPbH2S0bK5Qp2prKZM7BZcjM0h1BYvHeyGwvfU3qqfVJJlhklXiy8RZHjeCXIVkewzyuzxhAjixRMwAtYdsVIbq4bI6GRpRPxJQ8fBI7BZwqtKb3iQZQCWIHDAB6ELzTGLxqxgFza5soGrMfuqvMnyFN7RxLInYRndjlUKORPtMxGVVAubnwsASQCxsnZZQK8zGScoqu5segzLGAqhVzXNgBfS97UBWHhN8z94jlfRR90f3PX0sBC7xYNI2E7FkjYhcSVLWsB9nKcvIqyopYey5vootYq8NB86MmOxm1cRJGGE2HHHSHuuI1aIokYPdk4bIbHqCDztVL2uiiZyjBkYl0KjKMrnMBl9ki+Ur0KkVqm7e3YsNvDtWfEuEiRZwzHynhVQBzJNrADU1T/pMmjmxK4mDDSYeOdSQJAqGVge1KIlJK5gy6nvWv40DH0d75ts7GK5J4L2SdRrdL6OB95SbjyuOtfQuJ30wMeXiYzDLcAgGZLkEAg2vfUV8r4TBvK4SJHkc8lRSzf0qL1p/wBH+621MOHCxQwo5Vr4m+ZSOZVIjm1FrhiBoKCCxDRCWJoSJRGpUZSWzNh5hqg5axhnXTVnvrRse2nmTNCFVDftPqTrrljU+QGrA+VXLC/RLGWV8TiJZGW5HCVIACTm0YBpCL+L1Mw/RzgRziZr6nPNM1zYC7DPYmwHMdKDM5VYEHPZwxdmKg3KoyqMtxYDMwA/vc1FY/aOVjxHRgMnaUEMrBJ8rWBPdZr3HKwNbbDubgk1XCYcHxMKMfiwJoiTY0JFjDCR4GJLfDLQYxsrauWGMnuuq5T0Dc3TT94Fh5E+FTUG1Qb5T4KNf9+H51esXuTgpO9hYP5Ywh+KWNQmL+i3DH9g88B6ZJS6j+WXN+RFANHjUnQxyE5Wzi47wGQqSP5WI95qZ2LjjNF27cSNmimt+InNh5MCrjycVWTuHi4e5Mk4F7Zl4bEEdQOR8wWv4ULh8ROMUyh5cMXRMwEUchkdC40EmhIQi9jewFwKC6zJQGKgDAqwuCCCPEEWP5UxDLih3ZIMTfksiNhJj45b5kY+4Vw2qHzoEZMQqs3AlsrGw0Km+V0JsMykjXpQTu7mKabCsJiHZGlhckAhwugLryuyFSRy1NVfYuBjfHcCTtDDCSQI2t+1F9XLX55UkIB6lald1MULYgAuTaJ34gysJSJIpBlsMotChAtyI8aZ3dm4mLnlHdRBHfxaWQzED0iEH9VBYsYgdSrgMrCzBtQR4EHnVFxmzfq0wRTeKQM0QPONlsXjv1Ug5l9GHQVObe3jWMHtqoGhYkAX8F8TVV+snEPEyK+UNxOI6lQRkZRlzWZr5+drWvryoDHGlbVD3V9B8qxh1rZ4e6voPlQLrq6ku1gSeQ1PuoI/dv8A7JB/5a/KgN6y14QZFiju5Z3LKodQDEC6sMvtkX0JUDXQVI7vJbCYcHnwor+uQX/Ohd7cUyQKI3KO8sSowVm1VxIQVQElSsbAjwJoKziNu4gNFEZIwAHeWQxiBGR8jYeUrKrhLuJFJIALA93MtmcJi5Dh5gzy3SKVyWmktK0UqyfZuTxUQRlQQbZllBCmxJK23j5ZAZoWnCtBHPlWURiMQyH61GRbNmIyqRpYg6rQ8W2MQGnHHigyTcMR4idBIEyRklvsWLMQxKy5ioGW4YKSwN/WcQeOseJHEU5cKI3nnU5lzZUa+WUgtlYuGK87qMtnZsZiYC7yGY4dVjc50kXhmKZZGGZ3Z2B7rFuYcWJVDZnGbXYB3ixEokVJlgUyLcssV44jGt0lbirIlwGJzAg8jTs+2JVE2SbiQ/V5GIjmebgsMlmOIZQzantKTdA2bQUGhivahN2Y1HGyu7rxOyXlkkBR0SZLZ2NrCbLpzCipug6oDeTfODCEI2aWd/2eHiGaZ/PL7K87s1gADSd894mw0IWBc+ImJjgXoGtdpGv7KDUn0HWsy2Jus0okVWLcRgcXjnGaSdlcM0WGz37OZQC500tYnRQq+x3ln2zNJ9WWaRnmfKrK8UUjEmOUyG6FVYg5jcHoCbVccDuOMbNn2hDOuS/7SU9skg5RZicoPEuVIv2CCRerdu7sIYVGUEHM9wbEHIqqkasSSWIVRqfE6CpgCgG2bsmKBMkESRr4IoW/rbn6mj1WkAU6tAoCur2vL0HGm3FLLU0zUDZpDClk0k0DTCg8fsyKZSsyK4PMML8uWvPQ6g8wdRajWpBoKvJsybDX4d8VAe9DJZplH7jnSW3g3a82orDxwYuIWPEQG4DEiWBx91750Yet/O2lTbConaOxcz8aBuFP98C6yD7sye2PPRh0PSgqG3MdJgBiA4eRpxGIZUUWfhq62ktYJIAy8hZstxbUB+ba64LBKuYMTdnZDfiyyalYz1Hsg+Cjwqxx4lZw0GJjCyWu8ZN1YA/tIn0zLe2osym1wpqhbxbvSYSUyonGiHKRwzfV76MXjQjNyF3A8LgdQFw2Fklbiy6MdR+4PCMeyP3uZ568qkIJjAFsSYgQGU2OUE2zIbXABN8vK17WsKEw20EfV8WovyEcDsWOnssmYC3zGvi8kKuycWYCK4a3CaJnswyrJnY8Nc1uds3IUE9LHzrYYe6PQfKsnlTnWsQ90eg+VAuhdq34EuXnw5LeuQ2oqvCL0DOAtwo7csi29MotQu3c/DBiBuHW5XIZFUmzGMSdnNY216MbXNgVbBP/AFaIHmqBD6x9g/mponFYRZEKSKGU2uD5EEEeBBAII5ECgqqbZlbDSgDLdcSMPNZM7PE0nEWaExhY3JQm1iDZr5T2aAx28E5EwSQZIDl4q8JXkvAJUQi7HMWYR5UQAkE5hbLUztvZceGizwIELSRxuREZyUmlVJbIb6tmuTY5iBe9RWDxeSVIo2iaTiNAqyYZUMMWXiIw4apl7LAFGtdnHd5EEYPeFwGj4oUq2KaKaSNVEqJIwgjDuFQ6GQEg8lBv2jXQb1Ts4y3RZEWdXmMQQ54owqXL6KWWdrDU2NrZTRv/AEjPxpcNHDHnRI0SRIxw4nkZ3MjKdQhRVfLfvx5bnMpNj2aVlhjkKLeSONjoOozgegLE++ggN08WcsAEjPxFmEgLO4+xfKJ0L6hW000BzqQBre1TShVLMQFUEknQAAXJPupnCbNiiLGKONCxu2RFXMddWyjXmfiagN99rBEWEDMXBd1HtRoVGT/8krRR+Yd/CgrM2fGYhi2ZTIo4hGjQYY6w4dD7Msg7bkaqD/AassEIVQqgKqgKoAsAALAAdAB0obZuEMaWY5nJLyt9+Ru+3p0A6KFHSjBQOJToFNpTgNAqkYjFCNGduSqWPoBfSvb0zi4RJG6Hkysp94tQUzE7/Tk9hY0HTQsfeSbflQx30xX31/8ATT9Ki59myLMYspLg2soJv4EeRGvvqx7u7Ph/ZYmNDISWUk3zDkyXB0ZSDp50A+F34xFwGEbXIHaGTn+8CAPU1Nwb4Jpx1aK/JgRJGfGzpTj7rQqc8RaJhqGVrgeN1e4IqrYzbP2jDiOQDcPELKdAD9k5IsbXsCBqdCDYBadpb1QxICrCRj3VQg+9j7I/PyqAw2/MgcmRVKHouhX0J5+/8qisThka7R2UXYsSbR3JuscYy5mIGnh6DWpTdL6sWtIPtr9nPYr5ZOl/XXwoLdhsUsiB0vYi4uCD7waWaUTSTQIakGlMaTQD4zBrIBmGqnMjDRkblmVuh6eY0NwSKYRjfK/eA5jQOPEDofEdL+BFHGmnFBXsdsySK7YS3nAxtG/jkP8A3TenZ8R1qJYQ4/KCWVoWPEhYASIxsCHU308xcG+hq3yCq1vDu2JmEsTGHEILJKvUdFkHtL/vUaUBjJYW8q1KLuj0HyrFti7eZ2aDFJwsQvMexILaNGfMAm3kbciBtUXdHoPlQKrq6uNADsVfsEP3ryf+oxk/+VEYsPkPCKh+hcErz6hSCfjTezP2KD7oyH1TsH81oqgqEu8meKGPELGssywzxnjCOIqpWUsWdSVysFBWzd9bHU5WZdsYaWS7RXGXO5DjSXMInQlSRokIkBU/9yGGoBpnZ2COGKySZbqnDBxTlFK3yNEkjA5crQh1FrFZm/iDG1YTOszLKocqnCSKOSSIFRKCGkSAtYrKwzD7x06UE7PiPq8rJh4FLXiQyPKwuZWPDaQkMzDPmF9T7qawm2G4ZVWiwogSNZRIC6pK2a8WZmXsgKCCOayKRpa40m1RLJIzNCl1wxUiQyAtBiGlsbILXvbrzqQCrNic8ZJsYGsUdCpjMquTnQDVJVFuehoJvAYgvFG7KUZkVip5qWUEqbgcr25dKz7HY3i4qWbQ5pVigB5ZMMSgP82JkkPmFBq2b3bb+rwWQ2mlPDi65SQS8hHgiBn10uAOoqpbuoJLSKLQoBHh+uYKMpkB6i11U9e23JloJ+FLKBzsLXPXzNOCkilUCwa6XEKi5nYKBzLEAfE0NjZnWNjGudgNFva/v/tWe4qeWea07ENcizAjLYE2VPHTQdTag0jCY5JVzRsGFyLjxFPXrOtn4mTDNxIszJb7RWXJdQbXIudLmwYcjcHzvGztppOgeM6dR1U+BFAJt/YAns6WWVbWJ7rAG4Vv1qt4idnDJMr8SNLk2DSKQy9pDe7A3zcwFF7XFgLpicWsal3IVRzJ/wB6nyrP9v7Z+syAhbKtwunaN/E/26UD21Ns4gxCKQnIfbKMhkWwIBJ52vrbn4nmZPY+5gID4gnXXhg/DMw+Q+NRUbh3kE4Cyd9+JmCsyqQWfL2gSGPdGpseV6nN3NqFCMPLfrwSeZUE2RhzDWF7HWxtYaUCNs7nKQWw/Zb7hPZP8JPI/l6VTnUg2IIINiDoQRWrXqubzbuGU8SEdvQMNBm6X10uPl6agzuxvIXIimNz7DHmf3W8/A9aszGqbh9ypdC0iIeel2I+VW6NTlGY3awuQLAnqbdKD2urrV1B5TbU4aQ1ANLQUtGy0HNQQO8GxVxCaHJKlzFIO8jc/epIFx5AjUA1sGHByLfnYX9ba1mMlafF3R6D5UC66urqAbA8nHhI/wD7jn/+VE0L3JCfZe2vgwAXX1AX3jzqA3x2zLC0SpKIUKyO7CISO2QoMiZjlXv3JIPLpY0FoK17URurtZsThlkaxJZ1BFrMFcqraEjUAHQkVL0HUzi8WkSNJKwREBZmY2CgcyTUTt7ehcJNCsq2jkDFpL/s7PGgJW2q3kW5uLA311sHtpOLiFM7KkEZQwh5FVZpj2uIRftBOyFB9os1tENBA4rZZ2hiTiMSHWAKEgw7jKWQHMzzrzGdsp4emiJnvbKLAsNFNBY2POvRHQCmOkkUWy0NJQJqO2vsSPEL2hZh3XA1HkfEeXyo+9e3oKFkbDy5JlGbKQkgtfkcuVmFu9lFyNBe/kqTEHDvxYTY5spFwY5AVzXTLa6jkfMg9m+UW7a2y1njKNoeat1U+Pp4is8ePLJkl0CEq2W19CbgHqb3sT4+VqArbO3HxDAt2VHdQHQeJJ6nzqwbrbvZQJpR2jqin2R0Y+fh4evKLnwAlVHiD37WS0QAslyoazG1gCoY6tbXQXMjhd73jbJi0IYWuyix1AIJXkdCDcePKgO3l2UXUTRaSxWYaA5gpvax5kcx7xVNxGOzZcqhMpLdkt3msSRmJI7o06Vf49twsuYSpbrdgCPVTrWbyWubcrm3pfSg0bYe1RPCG9odlx4N4+h5/wDKpCqDuptDh4gKT2ZLIfX2T8dPea0ILQIy12Sncte2oGClIZaIK02woGTTbU6wpp6AeSgpqMlNCS0AcladF3R6D5VmUladF3R6D5UCq6urqDxhcWNUPe7acWMz4URtnjkdftFtGwWJs+t9VDFLg2vcEXFX2qdtjcaR8VJiIZkHEBDRyRkgkoiECQNdQcinRT79LBVNydvR4R3Z0DGZ4wXRgeHECw7aqSEyjUIAL3Nrcq1ysd2EiTkSSObTS4eKRGYOAOKq2RlsGVnCKGtzLHyGt4zHJEmeVgq3AufFiFA08SRQQO+KwyxPFMBZE4jyMSohDZlUggXJazDLysDc6i9EODaHDpMrCZEeOBOKxLFmlWNQGu1owzap5ublTlNy31wySS4eJUTizmaPOyglY0w8rEgnkeIyAHmM7WtUXtqEzR4dAGEkk4kVcwQrJBAQ2Zr6FJEJNrnsaA0Fh2TgmigSNzmZc1yCWGrswUFgDZQQo0AsugAsKKNcX9/na1/O3Sm3eg8dqElalyyUM70HXrr0i9e3oI7eHa/Ai7PfbRPLxb3fMiqFFGXYKurMQB5k1Pb3YWUyZyLx2CqRrl8c3gSSfyp7c/ZmpmYcrqnr7R/t7zQR20Nly4a4YZ4zzIBynQixtqp1PWlpjxIgRUGgVVRrHiO1lW1xmULY6htQANLmryRcWOo6g8jUBtHdCN7mI8M+HNPhzHu+FBXp8JF2yC65egGYEHuyDMQcjGwHMi4uTcVHCpjGbGxSrkIZ0HLIcwte4Fudr62ta9RZwzg2KMD4FTf4WoEg21Fa1hiSiltCVUn1IF/zqkbubru7q8ylY1INmFi9tQLHp4k/8r6KDy1Jpwmm2NB4xppqUxptjQNuaYkNOSNQ0j0DUjULKadlehJHoEPWnRd0eg+VZexrUIu6PQfKgVXV1dQdWafTttaSDBQiGaSIySlGEbZc6cJswJGtr5eR61pdYZ9PO0+NiocNFdjh4pJZbDu5wrXPoiX/AJhQR0m9Iw/1bEQiKUO8MjpMilI5OCoZo8gUxusiTAkcwI7g2Fav9IsrJBDIvdjnR2uARorZCwLC65yoIuOdfM5xR4Ji6Fw48QchQ29QVv8AwCtSwW8eJ21i8PFDBfDQJGsuYiyM2XNOWOgcFDkFjcBgRZmAC1YHbUmMxeCmlTh2weJkAF7HPPDGrgMLgMqkgHoRqaI2ltVosaliBCDmlGUE5pUCyWPsgI8cp82b72khtRQNokAABMLEosLAB5pdB5fZCoDeHC3ebKC7uJYrEgBVfA4bMSeiqQnie2fHQLPjMdw1JPQqvvZwnzNKkxFV7a+OMuBMo5vFDL7zw3b870fBic6hh1F6Al5abz02Wrr0Dt6VemQ1KDUDjAEWNiDoQdQfUUmCFUUKgAUcgOQrzNXt6By9dekZq7NQOCnkahg1OI9AWppeahlkpXEoHi9Ns9NmSm2koHGemnkptpaHkmoFSSULJJXkktDSSUHSSUEkmZmPReyPUd8/HT+U0NtfaJRQsdjLIcsYPK/V2/dW9z7h1pzCYcRoEBJsOZ5sepPmTQE3rUou6PQfKsoWa7FfAAk+Z5D4a1q0XdHoPlQLrq6uoONYr9JG4GLhmxONgxBeKZZFxOfvRxMNVIUHPGAqjQZlyqbG1xtVRu8mBebB4iKMAvJDLGuY2W7oVBY2OmvhQfMuytn4bMizTqGZZcx0MV8zoi57XTuB81uTrax57d9ET4ZMLwYeHxgWebhksr9sqrBzzAXKLdPDW5wTFbLnws0yutnw7ZJdFdVL3Uc9DcE2+PSvof6J9gT4PZwixKhX4kjgBg3ZaxGqkjxoPNum+PlUd76vhio8bS4n+9Qe80BMMjpIRnlxMV7KwdJpCDzGbThqoKkdlBUjvVK0e14cpymfCyJGSLgSwuxQ262OIDW/dqsbx7eCYeCIRsgh+rcZXV1eNwgKJlZQSL2Bfl2hzubBLRx/9QkUDujFqo8ck82UD4Cu2JiRbJe4uQp8bafmLN7zRGwcQXhdipCNMWgZrqWUovF7BFwBKG1PMlrCwuYBfspGjOhUhVPioX7F/fGuX+KCSgtM8eZdDY8wfA9KZweNz3DaOOY/uKbwG0Q4sdG+fmP0pnauHI+0TQjnb8jQSl669ReD2wDo+h8eh/SpENQOXrs1N5q7PQO567PTOeuz0D2evRJQ+evOJQGCWveNQXErjLQFmammmoYy0hpKB55qYeWm2kppnoFPJUftTaawxl3v4ADvMx0CqPEml43GrGpZjp86q+CZsbPxG/ZJfJ4HoWHrqo/mPUUEhsbCu7mebvtooHJVHJV8hc69SSfCpPF4oRrfmToo8T+lJxOJWJdfRVHX/hTGzYTK3Ff+UdOfTy+ZoDcDhyqdrvG7N6n/AIWFazF3R6D5Vk209pLBEXbXTsqNSxOgAHUkkADqSBWrwnsrfQ2Fx4aUDldXV1B1dXV1B8+78Bfr21Ebm+L2aP5THIT/AGr6BFfOu/uO4W2cWxvlGJwMhBHPhxhrj3E29a37Zm2Ip4lliYFHvkJ0zWJFwD42uPI0FR+l3ZLthY8VCLyYOTjWHNoSuWdR/LY/ymqltGETuuIgktxsJES2XOGCSNGdCbBrKmvQ3uDew2PEOoRjIVCWOYtYLbre+lqxTamMwuExCQ4RssCxzIOISVB4zykJJfuHOMp1NgOd6CzbFxQ+rQKdOzMAehyYqdbetgKE3l2cXQSRgmSMHsr3pEuGZFv7QKq639pQOTNUPhMa0mEDREEwYhxkbTNHiE4mjjkeKkpVvUEa3onAb0DPkY9rqj9mQeYHtDzFx50AmB2gJFDKQeRutwDfky31ANjz1BBB1BqXg22Ro4zDxHP3jkar+2cGI3M+FPZYlpIz7LHvOBzytbtWvYgHlcp5gdqLLcDRwLlDa4B5EEaMp6MNDQF7QxaRNfN9mx0J04Z+69/Z8G6cj4kmDHundOngdR8KEkUEEEAg6EHUGo9MG8WkDAp0ikJsvlHILlR5EMPC1Ba4dvD21I8xqPhRabSjPJx79PnVJbbAX9rHLH55DIn9ceYfG1I/1Hh/xkHqbfOgv6zA8iD6EV7mqgLt/Dk2E8V//MX9aKjxaHuup/hYH5GgupaklqqqYt15Mw95omPbcg55W9Rb5UFgzV4WqGXb/inwb9RTi7dQ8ww9wPyNBJFqQTQL7aj8Sf5f1oeXbw9lSfUgfK9BJk0FjtpLHz1bwH9/CofGbZc8za/IJzPp1qu4jFvOTHBfLqJJgdB4rGerdCw5UC8VjXx8uRLmO9mIuM9tcieC9Wbw9RezjEpAgjjszDnbu3/30qv4Z0gXhx3JtbLGLtbwIHdF9e0QCdSSdakMJhlbWcm34SX18pJNL/wrp5sKBzAYVsS5Yk8MGzP98jmkZHQciw5chrcrYpp1iUDTlZVGmg0Fh0FRsu2MqdgLGqjmbAKBy8ABTu726820WV2DJhCbvKxs+IX7sQ5hDyLm1xe3mEruHsE4zEDGzj7GIn6sp5SSDQzW+6uoXzzN4Vp9qYwyRxhY48qhQFVFsLADQBfIU/QdSSnr8TSq6gYkwYbmz+52HyNDPsVD7Ul/EyOf71IV1BR8V9Duz5GzSJIzklmczSl2Ym92Yub0ds36NMFhx9hGUJFmZWa7i9+3ckMfM1aq6grWO3CgmADvPZb5bSkZcwsbW06eFRo+iqEd2eZR0y5FtzvYqosDfUCwPW9XeuoKBJ9FWRJBBiXXiZc11XUrfKbjr2m1sTqaqmO+ibHOMpk4g6cThPbzBupFbVXUGJ7P+jHakZtxlK9A6pJ+ZlDD401ifod2hI4YfU4yCSGSSaJrnrZQ6gnrbn41uNdQYen0W7aRtMRhXH77s3xPABqQh+jHap7+Iwi/wI5/MitgrqDJJ/omxpX/ALYpPgoKC38Spm/Oouf6BJ5NXmiJ6FjK5B8y1/hW311BhUf0BzjvSRN/CFXTwN11+NPYT/6fyb55FTTs9lXB9SCCOlbfXUGJSfQTiU/YYq3hZ3UfDLf/AN1BS7gbbh7qxTgdMyfHMzK3xreq6g+fpMLtGPSbZuINusQ4g+C3+Zps4nEf/b9of/rNX0JXUHz9h0xkhyxbNxpPTPHwl97voKJk3F21LosEOHHiZY5H/wD6tW8V7QYDifof2k0ZVpGIPeAMV29TnuR5E1Gr9GG0lYJkaQDRVk4qR6ch2WC28q+kK8FBgmG3D2wgsuEwqr4K6r+XEFErubtnkMLAPNpVsPcshJrc66gxfB/RjjmYPiljkKm6xkoIh55LkN6nX3VcRg9psAl1RRYCxiFgP4ANPS1XeuoIrYuzZI1vK5Ym5IBuL8tW5nTxqVrq6g//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914" y="3426850"/>
            <a:ext cx="2399686" cy="14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descr="data:image/jpeg;base64,/9j/4AAQSkZJRgABAQAAAQABAAD/2wCEAAkGBhQSERUSExQUFRUWGBUXFRcVFhcYFRwVGBYYGBgXFhkXHCYeFxwlHRgYIC8gJCgpLSwtGR4xNTAqNSYrLCkBCQoKDgwOGg8PGiokHyQpLC8vLywsLCwpNC0sLywsLCksLCosKSwsLC8pLCwsLCksLCwsLCwsLCwsLCksLCwsLP/AABEIAJIBWAMBIgACEQEDEQH/xAAbAAABBQEBAAAAAAAAAAAAAAAAAgMEBQYBB//EAEEQAAICAQMDAwMCAwQGCQUAAAECAxESAAQhBRMxBiJBIzJRFGEHQoEzUnGRFmJyobHwFSRDdIK0wdHhJTRTg5L/xAAZAQEAAwEBAAAAAAAAAAAAAAAAAQIDBAX/xAApEQACAgICAAUEAgMAAAAAAAAAAQIRAyESMQQTIkFRYXGR8COBBbHR/9oADAMBAAIRAxEAPwD2vdbtY1yY8WBwCSSfAAUEk/sBqv6b6iWaTARSoCrOjOFCuEcI4ADFlKsVsMF+7i6NWrGtZuP0qJBH3vEcu5bEG0khllaRUk/1b7TEc2YwDYJGgNAm4UllB5Wsh+LFjTl6yr+kZvpfXDdloTGXV2oIzhvazlSxjMa5GzaswokEXXVdjLIEMUvbZGy5DMjAo6FXVWUke/Ic/cq6AlTb1UZFY0ZCVTg8sFLkWBQOKsefwdc32+WKN5WvGNWdqFnFQWNf0GqGT0bmgWXcSyEGCmNBykJawxWrZ1d0ZxRKnSP9B0LkvK7rTBA/LojIydpZCb7YDH2+WP3Mw40BpE3SlioZSwokAgkA+CR5APxpEfUI2zxdDgaemU4n8PR9v9dU3RvTsezMkrOrX5kcU4BbJgzs5FFjdAL8XkQDqJtvS23kM4jdgpltlCJazK/doFkOSZOWCNko7jEeRQGn/VL/AHl5GQ5H2/3v8ORzpEnUI1BLOgCkKbZRTEAgGzwSCDX76o/9CYi7OzuxZWQ8RjhoeyQCEyCY8iO8AxurqkSegduSrEvkqNGzewmTK8mlDIVZyXf3UKzYCgSNAX83UI0NM6KeDTMoNFsQeT8t7R+/Gmp+sRRgtK6xAMV97oOfIrn5HNea+Bqu/wBDNpkWaFWJN+8l/wDs+1XuJ9pWyQeCxLfdzpSem4GPcVns0VdJWsfTSI04NkMsaXZNlQfI0BabvqEcSZyMFXjknyT4A/JPwBydMz9XRZUh5aR1LBVBNKOMn/uKSQoJ+T+xpjrkcZWNpC61LGI3jJDLJIe0pvxR7hU3Y92ubLpkZdNwGd5ESWIOx5KmQMytQANMgrjjn86A6vX42EaqymSWPuIqkuMcbDMyAgR3xmeCfFnjRtvUUTPDGGtpoxKhUMYylXauQA3+A5ogkCxpj/RaO4CGkHYJKDIeC2QUkqWAHj2kWvtNjjTW06XtysKiRyNqzBQ0hBuMlfevF41wa8fJVjYF7HKGuvgkeCOQaPnVLN18pMkdGS5nibCNgVIh7yDk0faRzfN8eDq4gQCypvL3XZI8Acc8CgPHGqGPe7Rt0y0wm/UVeMmJnXbfDLaD6NiiR4NixoCd6d6mZkbI5OkjpJQpQwY+xbAJCghciBlV8g2bbUPb7GOJpJAKZzk7MzEmvHLE4qLNKKAs0BpPSetQ7mMSQurqQpsfhhYseQf2P76AnaNGgnQFLNupxuo4sogjrK/9m5fGN4RjfcAsiQ81xQ4OrnVBvepbJd0ocRPPixBVFkkXtsoxpQXDW9gAfDfjV6sgP5/qCP8AMHxoDPJ66hLKvbnGTMoJQAUkghlc+6wqSlUaxdsCAV92n4/WMBaYESKsJcPIV+nkjBCoKknKyKUgFvgHSur9QiSVIHSE9xWy7jxr7S6KQqsCZCSQa4BrzdaRJJsXeSRjAzKrCUkqRiBg2QPD1eJPNfb+2gFP6y2+IILsWdolTturmVauPFwCrcig1eb8c6tNnvkljSVDaOAynxwfHB5B/bzqn2km1EsIhiiqTukOiKuLwiqoKCrVJIPgjkfJ1Ln2kIKRWECMZwi0AQrElmFfaHcNxXIH+GgIM/qZop9yjxyOIgko7YX2wGPl2yYZe9JaAtjiaHGnZ/WEQm7CrJI9ke3D7u0ZVADOHYMBQdVK35I51K32/TCbthJJBB3Ma4ZCJO2Ca9ykhhxfk/nljb+p9t22bIKsUfcb2sFEYHOJqmx+0hbo8GjoBuL1T3MAkExtolY4OEBcjuDIrwYwbbIKPIBsECT13rLQBMYy5a/cc8FocBu2jtZvgY0aPPgHsPqSBoxJnQIZqYEPSuIzSkW3vIUVdkirsam7PepKiyRnJW8GiPmiCDyCCCCDyCCDoDO7fr88z7ZBGYS6M8uSMQJI8e5A2QUp94Kv/NXHg3I9LdbmnLruEWJ1xOFFZFJyDBlLMCoIGLhvfycRQuPL60xkYNGwiE6w916iVVMCylmEhyJu/CgUQb/NgPV22zijDMWlvFRG9inMZzUqClOCpscEG6AJ0Ax1Q7r9UoiKLG8Ui5MJHGalCLUUqtReiTzX9NQf9IN52Af0xEhijcZAl+HjSYvGAMSAxdUBJIBsA+3V3071Lt537cUgdsBJwDwtgENY9rgkWh9y2LAsaR1DrWM6beNA8rAuQxKKIl4Zw2JyIJVaHgut0CLAr39QzpGrPCCC0NyKajwbtiY4yES5A9yhj4xJPnVp1vdzRxgwoHOQDWGbFaYlsF9z8hRQ59181Wq6X1HtJsy65xwFpO60YeINE2JZSLIYMSBwLxYrYBOjc+p1MkeBYIrou4V0xxSdXEL23wZFUWPhufGgGP8ASucQZnb3J3pY3UGTFFUkoX7aSPbpgR7a94sjgGwbq7qZG7UpqCOZExANnPOIEA/UFLam/uFair1BNqssUG3J7ciDCJTQWSMMJXoMxXgraqxtQKoEgb1mg7CiNpJJkEgWD6ihCwXJXIXIWfwKHnHiwG29QbpiVXb4EGySGkIjdA0RaNSrWSWVqJClD5BsXPQupHcQJKVwLZWt3TKxUix+6n/51LnhDqUN0wINEqaPBoiiD+4II030/YrCgjS6Fn3MWYlmLMWZuSSST/XQEnRo0aArfUO0kl28iRtizI48Ak2jDEZcCyRyQf8ADVFtIN5GD2AxQwwyr+oJZu5gVO3VWcGMnFSWNBcuASTWubWb9Ozn9RuFaTcSlZMUZ0cR4LFFkPaiw33O5yBfkaAjbyXqA/UKAzHuIYBGIwpiz5UysRhakA2GZcHYZBlAsemNu/1cveFQf9liIyle2jlYkDfcCpUjiwRwDeVql3XqURySRtHIWVkwEaM7NEyqWlAUfapzBAs+ziyyqQHPVok/R7jtGnETkebNCyoINgsoKgjwSDzVapv+g5xHC+2kAUGR+1G7LHUjiRBGftZQPaQy0QzEBTwZ0vqZxG8ghJXuqkTkSKjIUDdxxhmoByXhSCQtH3cLg6vO77deyI1kSVnLBzRjdFVBwpTNWZwXAIC0VBsACh6r03eCJZJZfaskBkDBJh5dJJAiooVVLo4Xn+zs/IM/qPox2ieKJ1wMkLiNgBkke3SAxyOVf+4rhgpplXjUrYdW3fZilk27N3c2aIAJLETRiiYOwDc5AvxVqaqyLnpW/E0KSgFchZU+VbwyH91YEH/DQDSvKnZQIDdiQhiyqqo1UzUWJbBbI5tjqr3vp6aXcdwzYqrq0RUyBkUBbRUDCMknO3YNYaiKFakdY6tuI5QsW3Mq4g3ZBZiWGCmsEqgSXI+4VfOoksk67xJI0ftzrDmhj8FS4fNr+kVVkYCjkVYXdaARv/SM0iOg3JUBJkhNMXqYglZizESKAMRwGqjdizoW2oEZjiqPhgpVRSk3yF8cHmtUMG76iQxeJBQibEBAbEq92OM91g9x5gM3b92PAshY+4207SRyyLusA25xWJkEgzMRiWTFqriQAg+0FciLOgJDdCm/TPGFjzuJ1PelfOSKRZBkZQSgJQfLefPzpXWehbmVAFnPE0j0rtEWia8UzAbFkJ4NEUAKBphd7PPGMMtewZW+TBqHFhab5tuPHjniVoDNjo26JZ++Y6CtFHkzgSKirjMxH1IzhZAANyubJCkC+jIj3w8UNTFXACe5JCoD+9cWKllD8UbZr88aTRoCo2e0niXbxZK4W+7IVCewKcVRFPBsoL/CG+Tprc+nC8sjl2VWaCRTGakEiK0b8kEU0eK8ci28Gjq80aAzL+l5+K3kntoJlm1BHLJlUiiQkFUcuGLBeCpJOrfonTTBCIi2WLPiaqkZ2ZV5J+0ELfzWp+jQBo0aNAU3VOhdxskkMP050JjADXMYyXBBFEGP/E5HkHnTfQfTy7d3cGPJwisIoxGvtshmGTMz+77mY8Af1d9T9JfcQPGkjIcWIoLy4Fx2xBKgOAbFHjzqt2ewn75eIPHHPDA0jynKRHUy5Lg5J7hV0HIxXA8E0CBfS9PBmWa6ZUeM0ByrMjCz54K8f7TfnVOfRMVuCzmJwwMRIIUNyVjcjOJA1OFQimVSOABpidN+f07HKkLCYRdsSOVkGDUzBMHRTYy47n28DG267LL+nLxusDKA7s4DYooyccZAGh5phweD5ADW09NrH2SHc9lmZbES8PGyMpEcaiiWy8XYHOpe/wCjxTkGRSSoZRTOtq1ZI2BGSnEWpsGhxqhg/WSh4xKpMUpV6PaZlaKKSOpO29UHOXtUk1yo4bs3Qt6UjQbi6U2e46MrmQsGZghM4VSq4theJJ+72gW2z6dttvIqoArupVFLOQEQ5FIwxIjUZA4rQ8cccQ90NntOxAyRRoySwpkUCKhGbxkOeVbD9x7efOmo/TM/6iKd9x3O27sAwcWjqyFcQ+CUG4IXkqLPJ1bb7o6ySRyjFXSRXLBAWYBHQqT5rF2H7aAjwdE25ZGwY9pso2Z3ce5ALUsxyAAXjwCoI5AOp+whRU+n9jF5AQcgTIxkYg/glieOOdQN/wCnBK7sZJVWTs5KjYg9ouSp/KurYMv4HwedM7b0msbrIkjgpIzoOMViYuXgVRQCEuT+eE84KABKG32xeZyyN7o3lDMrIkkQtXIP9mwAU2a+wH40vabPbSBZohGwyd1dD/Mx95DKeQSOR4JHOqeH0QESWMOGEi4gyK7MAHzUMwkBOJJopgebJLC9aHYbdkiRHcyMqgM7AAsR8kDQEdulqdwsxd7VWCpa4AtQZ/GVkKB5r9r50h97tzIzllD7cFGdrVV7mJK5tSmyqXRNEC6OocPo2JJhMryZiRpAfp5WxOSs+GciEMy4uxoVVFVI5uPRsTQpCGkASWSZSTdtI0hYOKp1+qwAPgBeeNAWY2kEWUuMaZWWf2qCGNkk+OTyfzpqPbbRRkq7cBkc2FjAMft7hsDlftv48X8aV1DoiSpGpJUxMrxlQvDKpQHFlKEUx4IIHBFEAiI/o+BoREc6BkOStg/1Se6vsAAVgSCoAHgiiAQBIl3e1mLQloXMiDJDi2UZUsAR/MMWJr8EnwdQ3mhniJ/SiSOLiLNYRGwVihMRdqVRj5IXgAi+NTE9NwrOdwq07CnHBVvaEuiDicQB7auhd1p/b9Ijj267ZBUaoI1BpqQLiB7gQaH5vQDPpzfJLArxx9tLYKtLjSsRaFPayEgkMOCDfzqz0iJKAHmgOT5P+Wl6ANGjRoA1ytd0aANcK67o0Bytd0a4dARGkSYSxWwxPbcqSpBaNW9rDm6ccjwf8NL6dsFhjEa2QMjbGyWZizMf3LEnihz8aidDF96T4kmdh/ggWEH+vav+urTQBo0aNAGjRo0AaNGjQBo0aNAGjRo0AaNGjQBo0aNAGjRo0AaS6AijyPn/AA0rRoBjZ7GOJcIkSNeTiihVs+TSgDTfUd/2lVqvKSKPzX9pIqX/AEyvUvVR6mP0o/8AvGz/APMxaAtxo1wa7oA0aNGgDRo0aANGjRoA0aNGgDRo0aANGjRoA0aNGgOXovVP1/qTRKqx0ZZGwjy+0HEszsPkKqsa+TQsXYxW49QqsoX9bvDKUDoyiJ0ZCAwYQqmLpRBsL/eAawa5M3i4YZKDtvvSvXyXUG1Z6bejLXicvU9/uN0qjd93azTskggOMSskPdjTucyLFKKJAIP9oougWtthtN5AUDSzk41DHAA57iizkjSdrshfaF4JuziyhtdCmmRxbPVr1VdS3zOx28N50O5J8RKfm/mQj7V+PuPFBpWxdyiGQBZCq5hTahyoyAPyAbAOpXGrlRG226xoqKKVQFUfhQKA/wAhp3ScxozGgFaNNudCsdAOaNIJ0nQDujSC2uZ6Ac0aj7ndKiszEKqgszE0AoFkk/AA+dQen+oNvOahnikPkhHBYV5tbvg8Hjggg8g6AttGmAf30oaAd0aaDa73NAOaNcB13QBo0aNAGjRo0AapvVR+jH/3nZf+bh1c6pPV5rbq3wu42bn/AGV3cJY/5AnQF0Nd1wa7oA0aNcY6A7o00dyoIBIBPgEiz/gPnTl6A7o1y9GQ0B3XCdIZ9dDcaAXo013x++qjd+rtvG5R5QpXhiVfBTYFNIFwUgsoILcZLdZCwLsnRkNR4t2HUMpDKQCCptSD4IPyNLGgHb0aSo0aAy/qzcLDNDPJxEqzoxq6d+0y2BzysUij9yB/MNY3pvQoJdrEqqA8iBQHDyRF4kxMjKDRKqzhbYDkfIGPp3VdxHHHI8oBRRkwoNdcgAHybqh+a15FHFy2O2DRDcZPFt5Jmgokp2BBkIpSQEkMoASzRrXHLw/8ryp9qvxZpHIoqpFp07pV1vYyTCNyiIJGJLoZkiXcB+S7KWZULHmOhYBIOg6Assm+kLoMIl+nUhpQ4AXJAtNI9O1ljihQAAsSaH1D60mnjhTa7WR1Vo3nKRyNHmjLIkKsFBCmlYtQYBl4yyUbD0TMH2iyU4kdmaYSLi/eunDL8AUAo/uBNdEcUklKRHmJ3FF+NGuAapvWnVn2uymmQgOoQKSA1FpFS8TwayuuP6a0ILq9Zj+IvWW2+xkEblZpBhDj99llDlPwQhJy+DXzWsxP633O2SUkrPKp3OURPEJSZFifPFGMTLKCAy+5VsMKY6R1VojFFutvuhuZo2Ek2U4ErxqUlmwg+wUiKcUVSFUcnkMIKno26Gz3G1eNXiEsiK1TSPFKj7hoWLd5hnSmOUSgcWPbi4I9pvXjsfT5tyF2ituZoSY/1TSHbAxwhS0bZ8ozSZZ5DJ6RP7wOvQeg9WZpZts0sU/ZCHux4g05cduVEJVZFCAkjEHLhRWqQei0tM0BOgNqj671VoysaMqFg7vK4tI4kxDNRIBYsyqLNcsxvGmpD6g/TsjfqzOGQStFKYizQH7ptv20Q2oBbABgQCAASDqXJJ0QotqzcHSGbSQb/cf7tJc6kqYb+IO9kE8CLiR2p5AGYAIyUTuWUsintr9tsKZifIGsy829eMruchOVEmzZolaTvjFkjSYIgLnuP7R9oEvChdXX8ROlL+oR2e03CGGYSSiOONFKtEwYoyrctfcCCbHAY6Y6DMs27Cu1ossU5cETxybliQv1QiqgJQUVCrkqKLshqu+iVVWem3/86x38Q+vbjZNtt1HIOwGdJYMbaV2QmJVoFrtSOPBNni9a9/Gsf/EfcFYtuyvKjpKz/RsyYdmSMkKHTL3Sxr9w5cAWSFNrKos+neuIpDhKk22lxzEU6e8r7vt7ZYFiEYhOHIUkKRzqj6X/ABHl3EgEcGCCSJaYFmeOVnUSRn2kUYJuCviiSMSuqftbZYmlC/qAI4p1m+oZGdF7mc7EYQMxjVAV99H3EXpTerV2s24kgMUuX6jNg2YTHdvJEwI9rZLuyAuSAkUWF6qpWaOB6bHvx3WiIYMAGBI9jLwCUYcGiQCDRFg1RBMwSa8y9G+pf1G6R+5uGLZROssgZKeF5o3jwRI6BgkBGAILj3Y0NX/SurpFvZoJJiXdkwjCSlAzK0ntZnf+QqW4RfwPxZOyri06ZsAdd03GNOakgNGjRoA1T+sYM9huQASRDIy4mjmil0o2OclXVxrjDQDW03KyIsiG1dQyn8qwsH/I6dY6gdB6cdvAkJfMR2qGqPbBPbU/kqmKk/NX86nSeNANFtImmCqWJoAEknwABZJ15f1T1fIN3NnuGjWOTdpCqBss4ljEasg9kiOwYLmtlu4A3KgLh9R7feTTp1F0TA9uGIuW2oBitpSykZSG3AYt4oLybYCq6ltv1W43W4k2v6gNmYWmSdXWJTCsaJwvbFNM1IGktSfgA+gfw96qZdimTFmieWE5kGQCORlTu/OeAW7AJ8/OsHtIyrAK0krqyiLsTjtTrI77jbe1hkys+Yd8hiInDEhSxsukzSbJYfrK26lkX9VtzKk/cLMq9xTGimOQKbpQV492R9xqm7ZZ1R6SzHzeuBzpjqO7EMUkrWVjRnNeSFBND9zVayW56itSNPvJFkiAaRdvIVSElsaRUU97E+055nwSq2BpKSRWMXI21n86STqq9NdY78bW6yMjYl0oI6kWkigE1Y4I+HVx8DVkR/z++pKvRXeqZiNjumD9uoZDnycfaeRiCb/FC7rXm+1O/VhJtwVSNY7223dMVLIZRCEcYZ0Ii7UzAyXRB49D9W9KSfZTRyFlGJb2k3kvKCh93urj54qjRHm0O+xUSDttP3h3ArzVFu3dI5i2UYjVmoobk+28SQWJht+xeK+TeegB9Kd4yjbd5i+2KBVTAoitii/YodW4NG8uB5N91TaySwyRxytE7KwSReSrMpAb+hIP9BqL6YWP9JGImkZRkCZa7uYdsxLXGYfK/wAmzz5NnPOqRtJIQqKCzsfAVRbEn8AA6nrRVma/hd1ufcbStwHJiKRrM6lTMO2pZxkSWGVgPxkKNAkgc0x/CtcIZIT3s4mjRhK4bxGKwFkqLyWiAQVIPIIBoSO+tN53Jo9r7sFU7mYr5xjYdpPycnDNx/8AjGqDpm42oiaV9zIkSBBHDDKuZVolnd3Ce5yBIwJ8BI7N8nUz+IMbx7nJY+6u5iVHTuiJx+nkyXBiQDkZwMbB4P5OqTpvRtydu3a2WHZ75jeSSJ2crHJE0YEfIti3H2kg8i7FH2c7V5NosPUXpfbRpCsG9lg7ru6u25b9MaAyJCkKMnZFsVy5PJ4Nj/DpWhn3W2k3SbokQzhlfOryhdCWJPHZT+hGvO4N0+12ihgweWJxDaMsKJKx7i4sAr0yhzxZzHlaB0H8MN3tv+lJE28bgGKTF28hB+npWGTcWjG75Ln9gOmPJ43rSLppTo9bkkr9z8DUTexLKpjkAKNQK8j54IPBBBAIIIIIBHOn3X3E/PH/AA/5OsV6mn6lB3ZEbay7cnEKcodwncIjTFxaMQzCiw5/4ZWX22VPSfTu1/T7qdo2ZGkUQqGIdz7+0qn4zG6WPx5yPnnS950eBX26SS4bgsSjx0pacVTJwaVWxVQTWIEY86gbtptim0ZQzw7gwyvF7iEkiUTuI83tBgDV3WJB+1dM7yfprSvM5aaRyRiZCfBxxWMN4sk0QSMmFcYi0Sk29Cl9KvLGdvLcMaPIFWyUaXti5vaAD9+Kgn2qgUAURrWemetSrFuo3EB/SIce3H2VJHfHvAYr7ljRrULWbCuBrCNNtGYblJl2YyV440WME4qY2zpRixxLBCSBQLAnIavfS17h5Gx9m6YTSrTe6KE4RcMASkjMGquUjZT5Os8klBJ/vTJhcmPbndHfS5Su8VpG0BWMhCIaaSSNpVIcFpH4YA0sbC6DGNtOixlWeUShEJkR3R4wYb7n1AzWzL93IHyT9zrrQ9XR53aGPJXiaNzJ8ozrIFZbNOw4LIfujYj+YDULp/pSZWqR4lizWSRYwLkZSGCscQAmQs0BfIr88iny2zsi0lRB2m76jH0+KaGRwFEoaF1jmcAOVjSN3XJ6rH3E5VwVBFbHrHWimzWeN0tht6kKZJUrxqXxDLa05PkVqsm6nuO92UMKRvl23CFnUKqthgThZBZgxsexvaeKi7gf/TNztSb7RERLVZilkjdWYUAPZKVJFC42IoeN4Pk6sxkmo8jNyb+TcgF3VnmYBlkQMpQRbiWCKRFoIpWi2NEN7gbA0xND2AC8ssiskndLm3AieECQSEB8lbkE/aFUC8QSqXexRb3GRlWl7ygn+dkjgwIrl8VcqoskPwOOUbvqcJIBkClYtyjdwCKQtL2xYR6vKn+0EcEGvGu6kpUjOKvA5S7PSPT3XGkuCb+2QE5gUkqAgdxa+1hkuS/Bbi1IOoPq6TtyCUUTHtt3I6sAUZECFUaxa++msVwhHPxhui9VkjbbRqkjOhjkRjmMkC1JGhdB3SyiVVBIyHb/AJqOtd6hrcNuAhDCfa7cRUQMoGebusCSDQD234BX5I1zZkl0Ww236jz99tJHEUZVSPNpnMWacFhIckE2AcUIwFjvhab51F6VtNxUk0UbssfvkssVVCysAWRlkLLjnkhBBzN0Teh23pmfexCZZY4YDcsffVi7KSTHm2YJVExHcI5LMabFXap2/o2cySjdPMu3w7ccu3+tt/eUf3hfc0eQyIqgwFkeT5uOcnNqcla+D1/NwxxPitulT+Pcb6L1h03MdSNy5eRYIYzKC8fbLx4rd4GiSKN2RkM9ek9J9OiaWNzIsQ20uZ28TB5BIVP/ANxOGLGQk2wBNilJYEktehOkCKGVtssbJKYvqyB0Mx7QE0oNFyhaio8E54kAhtazpPRk24IT5P7ABReKKqgKiLZpQB5JNkknvgnVs8/NOEpPgqX3snq2ldzUTe71Yo2kc0qiyavj4AA5JJ4AHJJA1m9xA24p9xYQ1jtrHbHNju4/2z15BJQc0DWRw8V4zF4WPKf9L3ZnGDk9Gvz05rDDoUS+6Ff07jgPt6jbz4YKMZB/quGH7auegdcdmO33Fd5VyVlFJLGCAXVSTiwJAZLNFlIJDDXP4P8AyeLxT4rUvhlp4nE0GkmQaY3O6VFZ3YKigsxJoAAWSSfAA+dYzZ9eKXh35Zpx9Fty3bgkYWx7cSln26hLIBRSwSrLUT6VpGdG6z0iWTjXmo62sbvuDIxYM/dnibbwo4VShVIHkymVCLVmDOSvtZx7TVTevt9sdy8U+O6iH8zBI2UNyj5RL7lI5Ixy8/jmqmmS4s0nqTosUvUNtjGMyyySsL8LIrozAGrqCUWR5x54Gq7ebKBW3DACPbx5xj3NXcAxlkBJsBSOygFYhHCgByDnN76tbfdSjiSAQ7iNS3cMxU5RIZGETEFVUoGK5KBbWxrJW43VYJdvH+ujJUu86E2iN3R3xeLY5fV+zI0BGT93GkWntGOZSjr8ktdqpaFtpIFWZWTJpO3NGG+pLggplMhjQHHkF3I4ky1P2W0fpssQ28irHM8Ubp2kovagf6wyUSAkG7CX4N0m86lsnCwiJIIMu4ZWVVL4vjjGZF97G+ciQF/PgI6Z1OJyqQSySxbXLcq8pNjtIwijBPm2ZfFVRNcmoyai2ikW20bv1X1OZ5JttGrvGnYaQwx5Oq0zsGZiwYkiP6aJnjZ+QdZ/cdBQyxtEkkqMGZgWUp2JhwkRkkUqOb9uX3KDZxrXQdQj28Ke9ZneRA3aZC0k8zjJx7qAslv2VKHgapH9KT5KVlQENkoMcbLG1UWhzhZkDffgCgUsVFgDXLkafZ245cSv2/T3XfMm2aSOoZA8qyMzdxjmvc7hYSAdxG9yliZDzS1rS+jN7uC08O6kZ5I+2VLBPchDAyLgq0CwoqborwSCNRt1tJdtAi7dw8oLs5lWzM7EscyDkuTGhXjgeByvpzlZNtujK0gmURGwFRVnCvGUReE+okaGyxPcFsaGmOe6sq1dtFL1XrEsm5ZXlcxRzuO2yIEEizsIF9gyelTuHI0Q0ZI+TUwdFEkCyyyOS+2D5Cg1dkFldqpzcjUxpwiqoNB8pHq1io3biy43LnFVJdiUESqoUXl22Vgf9kng3pfUuqRdlmjyMTRPFHIF+kPYVCg/ef5VYqpUY0SCDrvpRijPA+UpWTPTXqEwO7YuVLAbqP5D9pG/URrxVg0yD7gAVsim3PqB0/RzlqdDFIayoNanEBl55NAEfkVryVt729xJuUDOCIl8SIhVWxAzZcAVsPY5oOP5uNZ0vqgbp7RvSiF4J2C5FV2h3KyEe4WoiCujI3KiM8URqMvH27MsV1TNJ6Unk7u4hds+yNuvcKgMzmHKRmI8kkg14AIrRrnpLATbqsS7yRyMVYMDGYgkV0eDjETX4ZTzd6NYw6RtLsrPWez7u+2y5EBYdw/F3/abYVakFeL5B4r58aa2nqCTbrLEsBkIkZ1dnVIsZKc21FiQ5ksV+ORY1I9VU2+VTx/1SUWL4zmQC6II+0148HVMi9pShYnNiRQtsSACxAFk3yW8WeK8apKVM4cmRwnaKrrHrXdtKCYdrI0WXswLLUgU3k0hyqlPAHxdcjUv0Z1XdS9WD7iOCMNAy/T8X9yLyxOZVWNf3Ub8Gs51+HAhgGxkTH3+cGpaPyaIQc881etv6b2cbwTyyt2qkhVJAQGSSNAwdL/mymZcaOVFaIYjXTBp4rrdmmKTm7Zu5POsp60uQQ7UXc8lHn+VRTH+mef/AOs6dl9UyxQh5YebcXzGHVTGO4iuM4wQ59jiwVoEghjEm36Hf7vdSH6OwiSMEc/UKvJKQPkhWEYHm3rWZvRQeqN6d11RttGI8drArO0kgjjjDyxybgk+T9Ck4qsmvitO9S60AkstbAlVZmw3qNO2Is4YxjJhwMSRZB+KOqjpa9wd2dEMrNJN7lBIlkZXldSbIohIr+FhQg+42uDaz7xnWASBEoqdsYUYYzSxIzmdwLPZYjCsRjZPGsHnp0kbPw6ceUiZ03pyCov0m1kljRQVedF3DYqLYCSIB782HoZUWGu9A6GjTPHPDmAZmh78XIjP6QBcjkrlaY2hKnMkeSBWbnZbiKaKDdiV4JSxC7ntSjNVC5I3dlI4cWCV/YGzVpDuViYxw4q4MUkCKAqB2M0c5dRVRPGgJx/nCkDJhbzefpqmSsKguaei76H0xRHuI4lG3J3FsFA4CiKgcfbylMAOMXUeCRrRP4/9T4/5515N1v1xEZoZ0HYlABklBLqVx/snVCveHLf632FcRepi/wASt1Kv0tvFXy5mDH9ysLGN/wCjMPi71hKLW2PsTzvJf1u3JeTtvNSo+3ENHBlaiXLuArvZxAtk93IBtuqdTES7snACQQbYtIAY1JinlkLj+YCJ7x/mJA+dY/bdYYbkTZdxkrvLJYktldEKiO0wCyuQie0kmrYipfTPU7bk7rayIiNuJIJIRVhREqGRmDXZ7cMZH5yHi9dEI+pMrdx4/Ue26yrtmn7sqqitJCs0Sd5WSN0jeVnvI5OWxZTVrySLMJfTZWVKZpHkhjcrJKyRlx3GCExAAAIholWop+Dxc9c3ok284+2mwvz9kiEt/uP/APOm5pL3G35/7OI2OQPpb6zY+4Gvj8fvrqfdl3iilxRC3nRU3EWJHYeDZSPI0QCs0iSNExlK0JfdGCQSaKEg+7I2nVeqwyrDDPt07cMcZGJOTnBU7CKQDHG8w7ZYsy/SZWxyU6Tst2sU2/E7lVkiKw5K+N7gSO6g1iPtQ3x83yNU+9367tI2pZRAs0qV8vLuJ2JBu+BGo/PDV51Rw8z03RjJ8Rzq3f3cgHMkqmwI3rbxpkVVlVgE5r2gguabmhxK9JRzbPcr3lKNM4VjalHQjFT9MBQyTduuLxnJs81VbLo6lVczRtJLMt5xQEdpkhIk9yhwmUqge6lWh51Y+pugrtWhkjfbuRJHIBFt1WYmOWOgMZghvuN5A8V88efli5eiEVxqvr9/yaR0tvZ6P6Qix2/bskRybiNb5OCTyKgN+aUKP6audYv+Hu2eFZzJIFQyALC0ueEjXKxyIUAuJUOKCuL8k62euvGmopPsqY71r1dldUWyU7ZVQAbnlZxGSCQDgkcj4kgFjGbFWKiTpwikwnXcRsQZYzGzbpjRTuMzLGxUiQQycrQYnFmV3QTt5t1l6hOjjJaltST8wbKP48e15KrkZmq1J7LROhUSzZUsju6s6ointi2ZfaGZiSMmPuvIkHXFUMkpOSvdL+v1m0Iukyki6VL2RuYGMcLMojYuS/bZljVmixAKHGIYliwWNTy2atabre5bePdqKaNV3KgG+AmUsdjzlGXT/Eg+RqYnSIlbMJRyL1k/bEhJPcEWXbD2Scgt3z551WvxtNwi3/abmFK/Ms7otf4GUD+mvL8djjCWPJiVS5Jfk1UWk1I1/XWi/TS94FomRlZR5YOMcVHyzWAB+SNZn0/6bTbguyR9+QfVdI41484DtqqkcckAZtbcClXR9c6c8kaCEplHIjhXsIwS6UlQSvkMCAaKjg6zCbwQbiX9XMA4CKntkTbqjIrMFZvYTlwXc5e3+Uca97Km1owxtJ7FR+kIVZsPYjWGjSOADFjbIH7fdVCSTiHFWQKFAUnrvoxkkiCKzGeoWCJmVUcvLjVe2IvQ/vYea42Rk4BHIPivFHwQfkap+sdVSNlhMpicgSij9ypKitGFHMrOCwWMA5EfFc88ckuSN5QjxKvrOx6dstkm6wncz/SMkUmO4ljcEv3CKGIjQtjQxCge0g03s+qjbqYxuOngl2c/VmfFXoxKMIxnjCI1HILVxWPujb+YyTxwN7f06zmcgjFH3Ld6dFPglY3WEt+JpCKK65ut8+aRbUxoxBOKBBReaGNFUC1iLtuC2ZVuFJxOumWXhSSOfy+acpMei6wzySy47aRKji7id+aFsRLIfsgYgXIQzNwCoFk2BE65G0rxsvYkxWbL9JOk6tE+3kT3JSsgXNjZDL55BIBk9U9G72MPOnfDplIrNvEmKlbYACSJbT4K3yNdi6lH2Itz7VZTFKJWH+uqsGPlQ6FlayaDG7rTzn012Vjhi9r2L3d7OATbWRYoFDSti/bRTbQS9sBgAQWNVz5AHkjV1tNv28yWLZOz+74yN1/T/nigPPd/6nEUEkT7cPt6HYSZScIi7CNJshgcQqkKxUgEKTYyMDo3rGaKNYY+0yKMQ+5E0aJxmqCUgGUAFQLUGuS1EaxlBpF5NN2jWepJ5nYYNLGqAsZE/ThFo8mRpmsAe08KePyTWl9Ittls19wLTbfENeVJuu9zYv8As4ieR8fGsju+vs9HczRBr+k0MsEm3SXyshiVu4StWGkyCEXa6f6j6i3O3/SKFQRbaSMsR5ZI1ZSoydnW48gfi8uSKu0IaVFVKrslbvftud08ytJEfBdFQoojLBNuUcESS0Q7sRa3hxdCDuOhicShmkIhXbpCGc0GuMUQAL9wf8cuxFas/wDpTuEy+RuHllXn7YyuSAfkkYk/hmb8VpXT5gTuFDi+7EwWxlidzQNeaNrz8X/hrvfSLLEoRv3ZC2uzEEEpEUTpPt0wYJlJgJEzD+3hhHuGDODTBcvbiRq32Mf/AEXJu4oEjkW4TIZi9KFgiDlnAZu3lKvmwgdm+0HVbuo2Ox2r+4KrbcMB47bxgOGNjgKPJNc88eJfXfU8cm7k7JI78KryrKTHNNBBIR8eEABB+ePzqj2zKUVF0jVfw5ZO1IsSIqK9MyhFLzm++5WO0VQ4wUAkVHwSuOjS/QslGaMKEVGjwVVABVkvMVwBlmmP8va/1td1Thx0VTvYesOhwSkvJtZp27ZUNG+IUCzTfWQHlifB1iNr6ZjaPEvKc02LKxkkDATPNkFAcqPbGAa+CdeqdWlwhlb8RyH/ACQn/wBNeep1KBXQd2Kv+ooD3Ex9ibokWDQFEftyB86rIvGKfZn970SJIMQpZxMyLIXJZVWaRVK2SvHAqiOTrW+nemltuJBE8zGWcYruOyIz3KLgqQczVWOcSR4Yg5HqfWoigILvluCtohwyO7dgpkfGMEqbot/u8eifw83iNtFQEiRXlMiMMZFLTSMMlPxVURxwaPGuhteWkZV62Q97tDEplk2rVGVYZ9Sma3DAoArEgktiAPkkDWUi6kp28G2dgTPuJdzumU9xiFYSiNlUcuzhI1RS14cE3r159urgqwDDwQQCD/iDrD/xHMUUcEJb9NE7PcscZyV41DxIMRagyUTXJw+OSMi9WYnrXSpRAkLwSRzhEChkRwzSMIjTBmU5NxTc3jxXi72k0UQnUQZ4TskcXfeErGrTVzGDlzxR4583qo2J3G5EUW3WSeRJNtId5umL4CFmZRGKJokycgyCywBrEjZdL9AOM+/JkzuXtfbwSzEMCTZtiLWuP6awjBJ2jbJNy0zPTb6GSSApDIrAbklFE+6pz2QrBlDEjAMbAFXR880253mW4mlFlOxEuVEEAOysApGQ94mBBANr/lovUXT9xt2Y7Gu9A8IZyENLJG5eWUN4iIIShwMHY80VyHqDrIZkSAkSJHTkjMySy4zSSPkSEUSGwMhiWckjnV1C567KSyccdPon9I7UpnlbBh7Yww5qJW2TsASOPdK5v8k+dazr242/ecnZbOUlyczI7FgPDGoCL/YE14vWZ9LdAnnR1QxRlyDIwydcCIFxjoUWXsAk5V9T5o3t9r6HJ9zSclrb2/H7WSSf3fL/AA1EYVJt/uiLtIwPXpopdwoWtvkS4EQC/VMG1Qx8qLRjkeQAxUfOkdEiL76OYfaqsh5sZSQbg48fOMXz+L1c+tvSM8Mxk20bvG8cQdgjSlXjMgBxRswKYE+1h+wo6qfSO3y28u3WBZjDe4lQgMJXVBGEKGP6Z4pU4JDP4x51hjcVZTzEppMldX3CNDLGHQsdzKpXNeFZZSrNz7VspZPFE6U/RlacxbSXtn7w2TuBxMCqlGDA1KD5J55sVi/0j0lKxiK7c0JM/qLGlS5xNIXQrce39sgVFBNk2oBA1yH0yG3E+ywuRUEyWiGN5FXat7o2a3VmUqW4FhgGBOrNmrnZM2EIG4MAdQVMIIUYyOJLLFnSRZxXPmR6xsg2KqdgyQLAoQhBG4yxICA7hyrySFyKyLg2oruqbI8av0n0VoH3LJtHiIXPAlWRpveTHAw++I4xFbqrIoeFgn031CTpybRAE7sj915iEdYQqjEpHdZMG+2/aAD9xopU7Rm0pOjPbaLuL245onSKfwFLXD/1d41L2VkXGJYylA8Ekmxd/Nu45nQskEbbdJJZWiTBAJLRD5yoKkpJPg0dWPQ/4XmAe7cl8sMx2woBXj2cnijXN3Q8aqv4h+hpyyTbcGRY4wixoitJGwYsZEB4YtYLcEkqP2rNUt0acU5ceWvk0HpeF5kDAwFS6SyJLBI0ikj2BGLBQyxKi3iaYMfnWyGqL0bsXi2ymRQskgV2AAFFkX2nz45Hk6vhq12UWjD+oK23UVmY1HLE5kYnhSO0jOf7qjDbAn4BdjQDHU7c7p1NLC8nzatCv+QkkUn/AIaleqehPP70mWEojrkVuld4zK13Q9kdD49zX+2bTpqTJNNtG3UUcAXGJJZY1kYfVdVjyPbVoSgQKFoy+AVpeLypc3rRtDKoqi63G+EcXckBUAWVsE5Y5GNSOHbggV51F2u0I/SRSfc8/ckrx3As26IH7CRFA/ZRqFtOkrK5njzMQDINw0ru4iAynlR5GJVmrspjQFSvfi6r0l1FX3SRbuaQSAxyRBqwYv8AUSNnoFXUviBQy+ouTByi8ubwuSc8clVJ3XuTPMuj1Ya4fGu65r1zAwM25/T7iQRQSpCsoSZEAkiGYRlniVPdCfqAuhUIQGIOS+6eu7ML7mfEM0fZ9pJ5VYJHCrQoEvIwFkCyedTuvxdl/wBWB7AuG5FWREpJWYfntlnsfKOx8oAa3fdei2cweYhY9wkao5IKB0d/c3ItMZkJIvhSfAJ1jx/k6NL9Bmun7eWOBp5IHkUre5cmMfXd5GmVUcguAZUQ1/NEwAPjUXpu2EcsJcfSbcygEBa7cMm0UJjEoFCQS+Bzz58kg2Pa3BaGLd7ncAoZs3Zdr+oL9wsojpHQyMrgM/8AcoEA1e9F/htOUiO6nRcHdxBDEojVZJo5zGpWqIdKsAiuBqXG3aIt8eJA3G/jVJF/RbOMmKURyQ3mshjIQnKNcRybOQPirvVf1kF9r2kikiMnYdBNH20MSyxC75QqC8ftuwCDXGtl1309Ft40ZeM5YYy7m1jV5KLi/DVSKTwCVPm78+bdzxJLBuWdpTGYEiTtyGHbyE5JUa2fagYce0CEmsgBLinJEKTjFjvVmV6jPOXccqwY2qbeaS7+37kVv/Afwda9N+iRyLW2YjcykrMhejjGEKge1faaskfgfOsj0GPdSfTILqchTIxkXuxPCXk7SHGklZgjgOaHIHnb9J9AOLO4mzYszHBcBzQAFliBSjwbPJJsnUSjWRP6Nf6/4Vi7iUfWPUJG2cPHBGEIde3EVjy7coOWTG7tR9ovkHWb/QRtAm3iY3M6LFHK/wBQBpBHiFf3Yjn8jgkHjXoPqH0GX2rJES0oKOllVBdHVxwRh/KfI58Fub1hHg3sO6SfcQzNKvtQGOQIpOS3CYmaIvi3BJPuNmtaRxtu0UlNR7Je33W3jTZBp41Ai+XUEAwrWQJtRwVs/NfJ1H2S7Z4VkYwtuRJC6kOO54gysKbIpZHFjjyOLu/3Xo/dmYxxIE7Sv2pjgsJaVD3pJCtvLIxYILUUI8v9VmfUXpmXb7NZWVnKvIqwozOqRyfqCpd+AfdItsEFDDzjzfkbSyN6IG32abaKKU7tZGftRggxEqCtHts3cdSGAvFlAGR4xFSurdKp8gGM0u3cBzGxlb6ziOxI7NZoNd+EGref0S36hJU26MhmEqMWVZY+7Ikk6zgV3koyBbyZTxyCCtpu+i7k9RWVFuKOEhS8i9tnKT2HAuTLOROaoKG8kjUWUex/+H3VBKkgrF1KmWP5R2BtT+3Fg/IIPzya76C9KTbQTPuJVlm3Dh3xBxBAIoE+fPwqgUBrujd7IpLSLfrfT3mjeJXxV1dG45plK8H4PP7/APocFP8AwnmM3cG4W8si5jAlJJLMAykABjfBU8ORyAAfUSmudvVJQUuy0Zyj0efw/wAL7Mhm3EjCVGSRVWOPIMbIkaNAZOQps18+LOrvZ+iIVlWVjJI61gZJGcgA2PcxyIBsgE0LNAa0uGlKtalRUVSIbvbOVWkyQ3/86c0akgaEegpWndcI0BUdU9ObfcsrzQpIy1RPmrvE19y3zibF/GljokOIXtIFU5KoUBQ3PIUcA8k3++rPAa529CbGgOP+Ghhp3t64YtANBdFaeEeudrQgaC0NdrTpj0YaAb0Vpwx6O3oBsaGGnO3oMehI1ovTvb1ww6EGA9fdWL3ACO2pAkWwDI9BsD/qKpUkeGZgvhWBz3TN/MDJ9saSCPJec2CNJ9/jEUyg/LYgXVg+hS+hdu/MoaQ+8ksasu7uxIUAeXP+Q/Gjb+hNqhBCmxflvzXH7Di6HHnWTUrs4smPLKfJMx0u6eGKTbwrH25VKNEpVFjzAVpIx9q8Fsk4B+5aOQah6gRN3XbtExyWaW2aFiytGR58jHn8g3wCfV29JQf3T/nxrkvo7aspUxDmrI4bjwQw5FaOMmVlhyyq30VH8PvUJmiMEpYzRAff97xHhXIPNjwfn7GP3jWrrVbF6VhSRZUDIytkMSK5QowPHhgRY/KIeMRq17etFdbO2HKvV2effxMl3M2O02scjjiScxj9/pITfFlWc/7CfnWGj/hx1CTFTAwVftEjxgCzf94tQ8hRwLPGvdotiqlyoou2Tn5LBVUE/wDhVR/TToi10wzuEaSRSWLk7bZhP4a9J3e1Em3mZXgUAxEE2jkkNEAQDjwG+AOf71DcAaWItGGsG7dmq0M7iBXUq6hlYEFWAKkEUQQeCP21H2HSooFCQxJEv92NQo55Pgan4a4Y9QBhIwoxAAHwAKH+WnAml9rXQugGzHpOB1I1ytAM9v8AbQFOncf31wp+5/3f+2gEhf20Y6UE/c/7v/bXQv76ASvnXNLC6NAK0aNGgDRo0aANGjRoA0aNGgDRo0aANGjRoA0aNGgDRo0aANGjRoA0aNGgDRo0aANGjRoA0aNGgDRo0aANGjRoA0aNGgDRo0aANGjRoA0aNGgDRo0aANGjRoA0aNGg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74506"/>
            <a:ext cx="32766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11" descr="https://encrypted-tbn1.gstatic.com/images?q=tbn:ANd9GcRpFe125_TNahsX7Bw7Az71fJsn-swmjLqLxMQLbQk9pK7ItC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4506"/>
            <a:ext cx="2587625" cy="1857376"/>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819400" y="17526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229746">
            <a:off x="4343400" y="2888522"/>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357014">
            <a:off x="2598021" y="3069804"/>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7975" y="3810000"/>
            <a:ext cx="3235939" cy="2585323"/>
          </a:xfrm>
          <a:prstGeom prst="rect">
            <a:avLst/>
          </a:prstGeom>
          <a:noFill/>
        </p:spPr>
        <p:txBody>
          <a:bodyPr wrap="square" rtlCol="0">
            <a:spAutoFit/>
          </a:bodyPr>
          <a:lstStyle/>
          <a:p>
            <a:r>
              <a:rPr lang="en-GB" dirty="0" smtClean="0">
                <a:solidFill>
                  <a:srgbClr val="FF0000"/>
                </a:solidFill>
              </a:rPr>
              <a:t>“…institutions</a:t>
            </a:r>
            <a:r>
              <a:rPr lang="en-GB" dirty="0">
                <a:solidFill>
                  <a:srgbClr val="FF0000"/>
                </a:solidFill>
              </a:rPr>
              <a:t>, policies, customs, relational networks, laws and regulations, property rights, stakeholders’ participation in policy development, access to knowledge, finance, information and education that fosters sustainable development of </a:t>
            </a:r>
            <a:r>
              <a:rPr lang="en-GB" dirty="0" smtClean="0">
                <a:solidFill>
                  <a:srgbClr val="FF0000"/>
                </a:solidFill>
              </a:rPr>
              <a:t>bioenergy…”</a:t>
            </a:r>
            <a:endParaRPr lang="en-US" dirty="0">
              <a:solidFill>
                <a:srgbClr val="FF0000"/>
              </a:solidFill>
            </a:endParaRPr>
          </a:p>
        </p:txBody>
      </p:sp>
      <p:sp>
        <p:nvSpPr>
          <p:cNvPr id="9" name="TextBox 8"/>
          <p:cNvSpPr txBox="1"/>
          <p:nvPr/>
        </p:nvSpPr>
        <p:spPr>
          <a:xfrm>
            <a:off x="6324600" y="3352800"/>
            <a:ext cx="2667000" cy="3416320"/>
          </a:xfrm>
          <a:prstGeom prst="rect">
            <a:avLst/>
          </a:prstGeom>
          <a:noFill/>
        </p:spPr>
        <p:txBody>
          <a:bodyPr wrap="square" rtlCol="0">
            <a:spAutoFit/>
          </a:bodyPr>
          <a:lstStyle/>
          <a:p>
            <a:pPr marL="285750" indent="-285750">
              <a:buFont typeface="Arial" pitchFamily="34" charset="0"/>
              <a:buChar char="•"/>
            </a:pPr>
            <a:r>
              <a:rPr lang="en-US" dirty="0" smtClean="0">
                <a:solidFill>
                  <a:srgbClr val="00B050"/>
                </a:solidFill>
              </a:rPr>
              <a:t>No clarity of roles of all stakeholders</a:t>
            </a:r>
          </a:p>
          <a:p>
            <a:pPr marL="285750" indent="-285750">
              <a:buFont typeface="Arial" pitchFamily="34" charset="0"/>
              <a:buChar char="•"/>
            </a:pPr>
            <a:r>
              <a:rPr lang="en-US" dirty="0" smtClean="0">
                <a:solidFill>
                  <a:srgbClr val="00B050"/>
                </a:solidFill>
              </a:rPr>
              <a:t>Lack of consistency and uniformity (conflicting laws)</a:t>
            </a:r>
          </a:p>
          <a:p>
            <a:pPr marL="285750" indent="-285750">
              <a:buFont typeface="Arial" pitchFamily="34" charset="0"/>
              <a:buChar char="•"/>
            </a:pPr>
            <a:r>
              <a:rPr lang="en-US" dirty="0" smtClean="0">
                <a:solidFill>
                  <a:srgbClr val="00B050"/>
                </a:solidFill>
              </a:rPr>
              <a:t>Top down policies with little public participation</a:t>
            </a:r>
          </a:p>
          <a:p>
            <a:pPr marL="285750" indent="-285750">
              <a:buFont typeface="Arial" pitchFamily="34" charset="0"/>
              <a:buChar char="•"/>
            </a:pPr>
            <a:r>
              <a:rPr lang="en-US" dirty="0" smtClean="0">
                <a:solidFill>
                  <a:srgbClr val="00B050"/>
                </a:solidFill>
              </a:rPr>
              <a:t>Near absence of PSP</a:t>
            </a:r>
          </a:p>
          <a:p>
            <a:pPr marL="285750" indent="-285750">
              <a:buFont typeface="Arial" pitchFamily="34" charset="0"/>
              <a:buChar char="•"/>
            </a:pPr>
            <a:r>
              <a:rPr lang="en-US" dirty="0" smtClean="0">
                <a:solidFill>
                  <a:srgbClr val="00B050"/>
                </a:solidFill>
              </a:rPr>
              <a:t>Scarcity of information, etc.</a:t>
            </a:r>
          </a:p>
          <a:p>
            <a:pPr marL="285750" indent="-285750">
              <a:buFont typeface="Arial" pitchFamily="34" charset="0"/>
              <a:buChar char="•"/>
            </a:pPr>
            <a:endParaRPr lang="en-US" dirty="0">
              <a:solidFill>
                <a:srgbClr val="00B050"/>
              </a:solidFill>
            </a:endParaRPr>
          </a:p>
        </p:txBody>
      </p:sp>
    </p:spTree>
    <p:extLst>
      <p:ext uri="{BB962C8B-B14F-4D97-AF65-F5344CB8AC3E}">
        <p14:creationId xmlns:p14="http://schemas.microsoft.com/office/powerpoint/2010/main" val="77746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dirty="0"/>
              <a:t>Process of Sustainable Bioenergy Policy Development</a:t>
            </a:r>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533400"/>
            <a:ext cx="2485101" cy="183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899" y="533400"/>
            <a:ext cx="27051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8" y="533401"/>
            <a:ext cx="2705099" cy="18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114800"/>
            <a:ext cx="2400300" cy="17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900" y="4114800"/>
            <a:ext cx="2705100" cy="17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4114799"/>
            <a:ext cx="2705097" cy="17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628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l"/>
            <a:r>
              <a:rPr lang="en-GB" sz="2900" b="1" dirty="0"/>
              <a:t>Developing </a:t>
            </a:r>
            <a:r>
              <a:rPr lang="en-GB" sz="2900" b="1" dirty="0" smtClean="0"/>
              <a:t>vision </a:t>
            </a:r>
            <a:r>
              <a:rPr lang="en-GB" sz="2900" b="1" dirty="0"/>
              <a:t>for bioenergy development </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82498" y="1143000"/>
            <a:ext cx="8382000" cy="1154162"/>
          </a:xfrm>
          <a:prstGeom prst="rect">
            <a:avLst/>
          </a:prstGeom>
        </p:spPr>
        <p:txBody>
          <a:bodyPr wrap="square">
            <a:spAutoFit/>
          </a:bodyPr>
          <a:lstStyle/>
          <a:p>
            <a:r>
              <a:rPr lang="en-GB" sz="2300" dirty="0">
                <a:solidFill>
                  <a:srgbClr val="FF0000"/>
                </a:solidFill>
              </a:rPr>
              <a:t>Africa needs modern bioenergy to meet the increasing energy needs, to fuel its economy while protecting the environment and to improve the social wellbeing of its population, specifically in rural areas.</a:t>
            </a:r>
            <a:endParaRPr lang="en-US" sz="2300" dirty="0">
              <a:solidFill>
                <a:srgbClr val="FF0000"/>
              </a:solidFill>
            </a:endParaRPr>
          </a:p>
        </p:txBody>
      </p:sp>
      <p:sp>
        <p:nvSpPr>
          <p:cNvPr id="5" name="Rectangle 4"/>
          <p:cNvSpPr/>
          <p:nvPr/>
        </p:nvSpPr>
        <p:spPr>
          <a:xfrm>
            <a:off x="460374" y="5029200"/>
            <a:ext cx="8404123" cy="800219"/>
          </a:xfrm>
          <a:prstGeom prst="rect">
            <a:avLst/>
          </a:prstGeom>
        </p:spPr>
        <p:txBody>
          <a:bodyPr wrap="square">
            <a:spAutoFit/>
          </a:bodyPr>
          <a:lstStyle/>
          <a:p>
            <a:r>
              <a:rPr lang="en-GB" sz="2300" dirty="0" smtClean="0">
                <a:solidFill>
                  <a:srgbClr val="00B050"/>
                </a:solidFill>
              </a:rPr>
              <a:t>Translate the vision actions </a:t>
            </a:r>
            <a:r>
              <a:rPr lang="en-GB" sz="2300" dirty="0">
                <a:solidFill>
                  <a:srgbClr val="00B050"/>
                </a:solidFill>
              </a:rPr>
              <a:t>by governments and RECs, in partnership with civil society, the private sector and the international community.</a:t>
            </a:r>
            <a:endParaRPr lang="en-US" sz="2300" dirty="0">
              <a:solidFill>
                <a:srgbClr val="00B05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76532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2765323"/>
            <a:ext cx="2971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2765323"/>
            <a:ext cx="26574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Articulate clear objectives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3200400" y="1219200"/>
            <a:ext cx="3171381" cy="446276"/>
          </a:xfrm>
          <a:prstGeom prst="rect">
            <a:avLst/>
          </a:prstGeom>
        </p:spPr>
        <p:txBody>
          <a:bodyPr wrap="none">
            <a:spAutoFit/>
          </a:bodyPr>
          <a:lstStyle/>
          <a:p>
            <a:r>
              <a:rPr lang="en-GB" sz="2300" b="1" dirty="0" smtClean="0">
                <a:solidFill>
                  <a:srgbClr val="00B050"/>
                </a:solidFill>
              </a:rPr>
              <a:t>Bioenergy </a:t>
            </a:r>
            <a:r>
              <a:rPr lang="en-GB" sz="2300" b="1" dirty="0">
                <a:solidFill>
                  <a:srgbClr val="00B050"/>
                </a:solidFill>
              </a:rPr>
              <a:t>development </a:t>
            </a:r>
            <a:endParaRPr lang="en-US" sz="2300" b="1" dirty="0">
              <a:solidFill>
                <a:srgbClr val="00B050"/>
              </a:solidFill>
            </a:endParaRPr>
          </a:p>
        </p:txBody>
      </p:sp>
      <p:sp>
        <p:nvSpPr>
          <p:cNvPr id="5" name="Rectangle 4"/>
          <p:cNvSpPr/>
          <p:nvPr/>
        </p:nvSpPr>
        <p:spPr>
          <a:xfrm>
            <a:off x="228600" y="6449528"/>
            <a:ext cx="2286000" cy="338554"/>
          </a:xfrm>
          <a:prstGeom prst="rect">
            <a:avLst/>
          </a:prstGeom>
        </p:spPr>
        <p:txBody>
          <a:bodyPr wrap="square">
            <a:spAutoFit/>
          </a:bodyPr>
          <a:lstStyle/>
          <a:p>
            <a:pPr algn="ctr"/>
            <a:r>
              <a:rPr lang="en-GB" sz="1600" dirty="0" smtClean="0"/>
              <a:t>Energy needs</a:t>
            </a:r>
            <a:endParaRPr lang="en-US" sz="1600" dirty="0"/>
          </a:p>
        </p:txBody>
      </p:sp>
      <p:sp>
        <p:nvSpPr>
          <p:cNvPr id="6" name="Rectangle 5"/>
          <p:cNvSpPr/>
          <p:nvPr/>
        </p:nvSpPr>
        <p:spPr>
          <a:xfrm>
            <a:off x="155575" y="3094481"/>
            <a:ext cx="3273426" cy="584775"/>
          </a:xfrm>
          <a:prstGeom prst="rect">
            <a:avLst/>
          </a:prstGeom>
        </p:spPr>
        <p:txBody>
          <a:bodyPr wrap="square">
            <a:spAutoFit/>
          </a:bodyPr>
          <a:lstStyle/>
          <a:p>
            <a:r>
              <a:rPr lang="en-GB" sz="1600" dirty="0" smtClean="0">
                <a:solidFill>
                  <a:srgbClr val="292934"/>
                </a:solidFill>
              </a:rPr>
              <a:t>Land, </a:t>
            </a:r>
            <a:r>
              <a:rPr lang="en-GB" sz="1600" dirty="0">
                <a:solidFill>
                  <a:srgbClr val="292934"/>
                </a:solidFill>
              </a:rPr>
              <a:t>water </a:t>
            </a:r>
            <a:r>
              <a:rPr lang="en-GB" sz="1600" dirty="0" smtClean="0">
                <a:solidFill>
                  <a:srgbClr val="292934"/>
                </a:solidFill>
              </a:rPr>
              <a:t>&amp; other </a:t>
            </a:r>
            <a:r>
              <a:rPr lang="en-GB" sz="1600" dirty="0">
                <a:solidFill>
                  <a:srgbClr val="292934"/>
                </a:solidFill>
              </a:rPr>
              <a:t>resources opportunities </a:t>
            </a:r>
            <a:r>
              <a:rPr lang="en-GB" sz="1600" dirty="0" smtClean="0">
                <a:solidFill>
                  <a:srgbClr val="292934"/>
                </a:solidFill>
              </a:rPr>
              <a:t>&amp; constraints</a:t>
            </a:r>
            <a:endParaRPr lang="en-US" sz="1600" dirty="0"/>
          </a:p>
        </p:txBody>
      </p:sp>
      <p:sp>
        <p:nvSpPr>
          <p:cNvPr id="7" name="Rectangle 6"/>
          <p:cNvSpPr/>
          <p:nvPr/>
        </p:nvSpPr>
        <p:spPr>
          <a:xfrm>
            <a:off x="6858000" y="6239218"/>
            <a:ext cx="2286000" cy="584775"/>
          </a:xfrm>
          <a:prstGeom prst="rect">
            <a:avLst/>
          </a:prstGeom>
        </p:spPr>
        <p:txBody>
          <a:bodyPr>
            <a:spAutoFit/>
          </a:bodyPr>
          <a:lstStyle/>
          <a:p>
            <a:pPr algn="ctr"/>
            <a:r>
              <a:rPr lang="en-GB" sz="1600" dirty="0" smtClean="0">
                <a:solidFill>
                  <a:srgbClr val="292934"/>
                </a:solidFill>
              </a:rPr>
              <a:t>Existing </a:t>
            </a:r>
            <a:r>
              <a:rPr lang="en-GB" sz="1600" dirty="0">
                <a:solidFill>
                  <a:srgbClr val="292934"/>
                </a:solidFill>
              </a:rPr>
              <a:t>technical </a:t>
            </a:r>
            <a:r>
              <a:rPr lang="en-GB" sz="1600" dirty="0" smtClean="0">
                <a:solidFill>
                  <a:srgbClr val="292934"/>
                </a:solidFill>
              </a:rPr>
              <a:t>capacity</a:t>
            </a:r>
            <a:endParaRPr lang="en-US" sz="1600" dirty="0"/>
          </a:p>
        </p:txBody>
      </p:sp>
      <p:sp>
        <p:nvSpPr>
          <p:cNvPr id="8" name="Rectangle 7"/>
          <p:cNvSpPr/>
          <p:nvPr/>
        </p:nvSpPr>
        <p:spPr>
          <a:xfrm>
            <a:off x="6644148" y="3092105"/>
            <a:ext cx="2286000" cy="584775"/>
          </a:xfrm>
          <a:prstGeom prst="rect">
            <a:avLst/>
          </a:prstGeom>
        </p:spPr>
        <p:txBody>
          <a:bodyPr>
            <a:spAutoFit/>
          </a:bodyPr>
          <a:lstStyle/>
          <a:p>
            <a:pPr algn="ctr"/>
            <a:r>
              <a:rPr lang="en-GB" sz="1600" dirty="0" smtClean="0">
                <a:solidFill>
                  <a:srgbClr val="292934"/>
                </a:solidFill>
              </a:rPr>
              <a:t>Employment </a:t>
            </a:r>
            <a:r>
              <a:rPr lang="en-GB" sz="1600" dirty="0">
                <a:solidFill>
                  <a:srgbClr val="292934"/>
                </a:solidFill>
              </a:rPr>
              <a:t>and livelihoods</a:t>
            </a:r>
            <a:endParaRPr lang="en-US" sz="1600" dirty="0"/>
          </a:p>
        </p:txBody>
      </p:sp>
      <p:sp>
        <p:nvSpPr>
          <p:cNvPr id="9" name="Rectangle 8"/>
          <p:cNvSpPr/>
          <p:nvPr/>
        </p:nvSpPr>
        <p:spPr>
          <a:xfrm>
            <a:off x="4601497" y="4683771"/>
            <a:ext cx="1418303" cy="584775"/>
          </a:xfrm>
          <a:prstGeom prst="rect">
            <a:avLst/>
          </a:prstGeom>
        </p:spPr>
        <p:txBody>
          <a:bodyPr wrap="square">
            <a:spAutoFit/>
          </a:bodyPr>
          <a:lstStyle/>
          <a:p>
            <a:pPr algn="ctr"/>
            <a:r>
              <a:rPr lang="en-GB" sz="1600" dirty="0" smtClean="0">
                <a:solidFill>
                  <a:srgbClr val="292934"/>
                </a:solidFill>
              </a:rPr>
              <a:t>Availability </a:t>
            </a:r>
            <a:r>
              <a:rPr lang="en-GB" sz="1600" dirty="0">
                <a:solidFill>
                  <a:srgbClr val="292934"/>
                </a:solidFill>
              </a:rPr>
              <a:t>of infrastructure</a:t>
            </a:r>
            <a:endParaRPr lang="en-US" sz="1600" dirty="0"/>
          </a:p>
        </p:txBody>
      </p:sp>
      <p:sp>
        <p:nvSpPr>
          <p:cNvPr id="10" name="Rectangle 9"/>
          <p:cNvSpPr/>
          <p:nvPr/>
        </p:nvSpPr>
        <p:spPr>
          <a:xfrm>
            <a:off x="2176463" y="4683771"/>
            <a:ext cx="2286000" cy="584775"/>
          </a:xfrm>
          <a:prstGeom prst="rect">
            <a:avLst/>
          </a:prstGeom>
        </p:spPr>
        <p:txBody>
          <a:bodyPr>
            <a:spAutoFit/>
          </a:bodyPr>
          <a:lstStyle/>
          <a:p>
            <a:pPr algn="ctr"/>
            <a:r>
              <a:rPr lang="en-GB" sz="1600" dirty="0" smtClean="0">
                <a:solidFill>
                  <a:srgbClr val="292934"/>
                </a:solidFill>
              </a:rPr>
              <a:t>Energy </a:t>
            </a:r>
            <a:r>
              <a:rPr lang="en-GB" sz="1600" dirty="0">
                <a:solidFill>
                  <a:srgbClr val="292934"/>
                </a:solidFill>
              </a:rPr>
              <a:t>resource endowments</a:t>
            </a:r>
            <a:endParaRPr lang="en-US"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019" y="1875864"/>
            <a:ext cx="1905000" cy="123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572040"/>
            <a:ext cx="1252538"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091" y="3572040"/>
            <a:ext cx="1081310" cy="95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15" y="1929294"/>
            <a:ext cx="1216025" cy="12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Elbow Connector 21"/>
          <p:cNvCxnSpPr>
            <a:stCxn id="3" idx="1"/>
            <a:endCxn id="16389" idx="0"/>
          </p:cNvCxnSpPr>
          <p:nvPr/>
        </p:nvCxnSpPr>
        <p:spPr>
          <a:xfrm rot="10800000" flipV="1">
            <a:off x="1546328" y="1442338"/>
            <a:ext cx="1654072" cy="486956"/>
          </a:xfrm>
          <a:prstGeom prst="bentConnector2">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4" name="Elbow Connector 23"/>
          <p:cNvCxnSpPr>
            <a:stCxn id="3" idx="3"/>
            <a:endCxn id="16386" idx="0"/>
          </p:cNvCxnSpPr>
          <p:nvPr/>
        </p:nvCxnSpPr>
        <p:spPr>
          <a:xfrm>
            <a:off x="6371781" y="1442338"/>
            <a:ext cx="1261738" cy="433526"/>
          </a:xfrm>
          <a:prstGeom prst="bentConnector2">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9" name="Elbow Connector 28"/>
          <p:cNvCxnSpPr>
            <a:stCxn id="3" idx="2"/>
            <a:endCxn id="16388" idx="0"/>
          </p:cNvCxnSpPr>
          <p:nvPr/>
        </p:nvCxnSpPr>
        <p:spPr>
          <a:xfrm rot="16200000" flipH="1">
            <a:off x="4103136" y="2348430"/>
            <a:ext cx="1906564" cy="540655"/>
          </a:xfrm>
          <a:prstGeom prst="bentConnector3">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1" name="Elbow Connector 30"/>
          <p:cNvCxnSpPr/>
          <p:nvPr/>
        </p:nvCxnSpPr>
        <p:spPr>
          <a:xfrm rot="5400000">
            <a:off x="3010197" y="1789772"/>
            <a:ext cx="1906564" cy="1645222"/>
          </a:xfrm>
          <a:prstGeom prst="bentConnector3">
            <a:avLst/>
          </a:prstGeom>
          <a:ln>
            <a:tailEnd type="arrow"/>
          </a:ln>
        </p:spPr>
        <p:style>
          <a:lnRef idx="2">
            <a:schemeClr val="accent4"/>
          </a:lnRef>
          <a:fillRef idx="0">
            <a:schemeClr val="accent4"/>
          </a:fillRef>
          <a:effectRef idx="1">
            <a:schemeClr val="accent4"/>
          </a:effectRef>
          <a:fontRef idx="minor">
            <a:schemeClr val="tx1"/>
          </a:fontRef>
        </p:style>
      </p:cxnSp>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152" y="5268546"/>
            <a:ext cx="2264647" cy="11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394" name="Elbow Connector 16393"/>
          <p:cNvCxnSpPr>
            <a:stCxn id="16387" idx="1"/>
            <a:endCxn id="16390" idx="0"/>
          </p:cNvCxnSpPr>
          <p:nvPr/>
        </p:nvCxnSpPr>
        <p:spPr>
          <a:xfrm rot="10800000" flipV="1">
            <a:off x="1318476" y="4129252"/>
            <a:ext cx="1196124" cy="1139293"/>
          </a:xfrm>
          <a:prstGeom prst="bentConnector2">
            <a:avLst/>
          </a:prstGeom>
          <a:ln>
            <a:tailEnd type="arrow"/>
          </a:ln>
        </p:spPr>
        <p:style>
          <a:lnRef idx="2">
            <a:schemeClr val="accent3"/>
          </a:lnRef>
          <a:fillRef idx="0">
            <a:schemeClr val="accent3"/>
          </a:fillRef>
          <a:effectRef idx="1">
            <a:schemeClr val="accent3"/>
          </a:effectRef>
          <a:fontRef idx="minor">
            <a:schemeClr val="tx1"/>
          </a:fontRef>
        </p:style>
      </p:cxnSp>
      <p:pic>
        <p:nvPicPr>
          <p:cNvPr id="163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135" y="5268544"/>
            <a:ext cx="2533650" cy="97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397" name="Elbow Connector 16396"/>
          <p:cNvCxnSpPr>
            <a:stCxn id="16388" idx="3"/>
            <a:endCxn id="16395" idx="0"/>
          </p:cNvCxnSpPr>
          <p:nvPr/>
        </p:nvCxnSpPr>
        <p:spPr>
          <a:xfrm>
            <a:off x="5867401" y="4047363"/>
            <a:ext cx="1798559" cy="1221181"/>
          </a:xfrm>
          <a:prstGeom prst="bentConnector2">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Develop implementation strategies and action plans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371600" y="2590800"/>
            <a:ext cx="7239000" cy="2215991"/>
          </a:xfrm>
          <a:prstGeom prst="rect">
            <a:avLst/>
          </a:prstGeom>
        </p:spPr>
        <p:txBody>
          <a:bodyPr wrap="square">
            <a:spAutoFit/>
          </a:bodyPr>
          <a:lstStyle/>
          <a:p>
            <a:pPr marL="342900" indent="-342900">
              <a:buFont typeface="Arial" pitchFamily="34" charset="0"/>
              <a:buChar char="•"/>
            </a:pPr>
            <a:r>
              <a:rPr lang="en-GB" sz="2300" dirty="0" smtClean="0">
                <a:solidFill>
                  <a:srgbClr val="FF0000"/>
                </a:solidFill>
              </a:rPr>
              <a:t>Reviewing </a:t>
            </a:r>
            <a:r>
              <a:rPr lang="en-GB" sz="2300" dirty="0">
                <a:solidFill>
                  <a:srgbClr val="FF0000"/>
                </a:solidFill>
              </a:rPr>
              <a:t>how similar situations were addressed elsewhere, </a:t>
            </a:r>
            <a:endParaRPr lang="en-GB" sz="2300" dirty="0" smtClean="0">
              <a:solidFill>
                <a:srgbClr val="FF0000"/>
              </a:solidFill>
            </a:endParaRPr>
          </a:p>
          <a:p>
            <a:pPr marL="342900" indent="-342900">
              <a:buFont typeface="Arial" pitchFamily="34" charset="0"/>
              <a:buChar char="•"/>
            </a:pPr>
            <a:r>
              <a:rPr lang="en-GB" sz="2300" dirty="0" smtClean="0">
                <a:solidFill>
                  <a:srgbClr val="FF0000"/>
                </a:solidFill>
              </a:rPr>
              <a:t>Deciding on </a:t>
            </a:r>
            <a:r>
              <a:rPr lang="en-GB" sz="2300" dirty="0">
                <a:solidFill>
                  <a:srgbClr val="FF0000"/>
                </a:solidFill>
              </a:rPr>
              <a:t>what information/data is needed, </a:t>
            </a:r>
            <a:endParaRPr lang="en-GB" sz="2300" dirty="0" smtClean="0">
              <a:solidFill>
                <a:srgbClr val="FF0000"/>
              </a:solidFill>
            </a:endParaRPr>
          </a:p>
          <a:p>
            <a:pPr marL="342900" indent="-342900">
              <a:buFont typeface="Arial" pitchFamily="34" charset="0"/>
              <a:buChar char="•"/>
            </a:pPr>
            <a:r>
              <a:rPr lang="en-GB" sz="2300" dirty="0" smtClean="0">
                <a:solidFill>
                  <a:srgbClr val="FF0000"/>
                </a:solidFill>
              </a:rPr>
              <a:t>Mobilizing </a:t>
            </a:r>
            <a:r>
              <a:rPr lang="en-GB" sz="2300" dirty="0">
                <a:solidFill>
                  <a:srgbClr val="FF0000"/>
                </a:solidFill>
              </a:rPr>
              <a:t>support, and </a:t>
            </a:r>
            <a:endParaRPr lang="en-GB" sz="2300" dirty="0" smtClean="0">
              <a:solidFill>
                <a:srgbClr val="FF0000"/>
              </a:solidFill>
            </a:endParaRPr>
          </a:p>
          <a:p>
            <a:pPr marL="342900" indent="-342900">
              <a:buFont typeface="Arial" pitchFamily="34" charset="0"/>
              <a:buChar char="•"/>
            </a:pPr>
            <a:r>
              <a:rPr lang="en-GB" sz="2300" dirty="0" smtClean="0">
                <a:solidFill>
                  <a:srgbClr val="FF0000"/>
                </a:solidFill>
              </a:rPr>
              <a:t>Devising </a:t>
            </a:r>
            <a:r>
              <a:rPr lang="en-GB" sz="2300" dirty="0">
                <a:solidFill>
                  <a:srgbClr val="FF0000"/>
                </a:solidFill>
              </a:rPr>
              <a:t>short-, medium- and long-term plans for each solution. </a:t>
            </a:r>
            <a:endParaRPr lang="en-US" sz="2300" dirty="0">
              <a:solidFill>
                <a:srgbClr val="FF0000"/>
              </a:solidFill>
            </a:endParaRPr>
          </a:p>
        </p:txBody>
      </p:sp>
      <p:sp>
        <p:nvSpPr>
          <p:cNvPr id="5" name="Rectangle 4"/>
          <p:cNvSpPr/>
          <p:nvPr/>
        </p:nvSpPr>
        <p:spPr>
          <a:xfrm>
            <a:off x="307975" y="1017639"/>
            <a:ext cx="8759825" cy="1154162"/>
          </a:xfrm>
          <a:prstGeom prst="rect">
            <a:avLst/>
          </a:prstGeom>
        </p:spPr>
        <p:txBody>
          <a:bodyPr wrap="square">
            <a:spAutoFit/>
          </a:bodyPr>
          <a:lstStyle/>
          <a:p>
            <a:r>
              <a:rPr lang="en-GB" sz="2300" b="1" dirty="0">
                <a:solidFill>
                  <a:srgbClr val="00B050"/>
                </a:solidFill>
              </a:rPr>
              <a:t>Selecting </a:t>
            </a:r>
            <a:r>
              <a:rPr lang="en-GB" sz="2300" b="1" dirty="0" smtClean="0">
                <a:solidFill>
                  <a:srgbClr val="00B050"/>
                </a:solidFill>
              </a:rPr>
              <a:t>best </a:t>
            </a:r>
            <a:r>
              <a:rPr lang="en-GB" sz="2300" b="1" dirty="0">
                <a:solidFill>
                  <a:srgbClr val="00B050"/>
                </a:solidFill>
              </a:rPr>
              <a:t>strategy </a:t>
            </a:r>
            <a:r>
              <a:rPr lang="en-GB" sz="2300" b="1" dirty="0" smtClean="0">
                <a:solidFill>
                  <a:srgbClr val="00B050"/>
                </a:solidFill>
              </a:rPr>
              <a:t>&amp; developing action </a:t>
            </a:r>
            <a:r>
              <a:rPr lang="en-GB" sz="2300" b="1" dirty="0">
                <a:solidFill>
                  <a:srgbClr val="00B050"/>
                </a:solidFill>
              </a:rPr>
              <a:t>plan is a complex </a:t>
            </a:r>
            <a:r>
              <a:rPr lang="en-GB" sz="2300" b="1" dirty="0" smtClean="0">
                <a:solidFill>
                  <a:srgbClr val="00B050"/>
                </a:solidFill>
              </a:rPr>
              <a:t>process, requiring </a:t>
            </a:r>
            <a:r>
              <a:rPr lang="en-GB" sz="2300" b="1" dirty="0">
                <a:solidFill>
                  <a:srgbClr val="00B050"/>
                </a:solidFill>
              </a:rPr>
              <a:t>participation by community organizations, institutes of higher learning, government agencies, special interest groups, </a:t>
            </a:r>
            <a:r>
              <a:rPr lang="en-GB" sz="2300" b="1" dirty="0" smtClean="0">
                <a:solidFill>
                  <a:srgbClr val="00B050"/>
                </a:solidFill>
              </a:rPr>
              <a:t>etc.</a:t>
            </a:r>
            <a:endParaRPr lang="en-US" sz="2300" b="1" dirty="0">
              <a:solidFill>
                <a:srgbClr val="00B05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33" y="4953000"/>
            <a:ext cx="2514600" cy="191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317101"/>
            <a:ext cx="297180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105400"/>
            <a:ext cx="2419350" cy="173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Monitoring and evaluation of policy implementation</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60375" y="1143000"/>
            <a:ext cx="8378825" cy="800219"/>
          </a:xfrm>
          <a:prstGeom prst="rect">
            <a:avLst/>
          </a:prstGeom>
        </p:spPr>
        <p:txBody>
          <a:bodyPr wrap="square">
            <a:spAutoFit/>
          </a:bodyPr>
          <a:lstStyle/>
          <a:p>
            <a:r>
              <a:rPr lang="en-GB" sz="2300" dirty="0">
                <a:solidFill>
                  <a:srgbClr val="FF0000"/>
                </a:solidFill>
              </a:rPr>
              <a:t>The progress should be monitored and evaluated to identify positive and negative impacts, as well as areas that still need improvement</a:t>
            </a:r>
            <a:endParaRPr lang="en-US" sz="2300" dirty="0">
              <a:solidFill>
                <a:srgbClr val="FF0000"/>
              </a:solidFill>
            </a:endParaRPr>
          </a:p>
        </p:txBody>
      </p:sp>
      <p:sp>
        <p:nvSpPr>
          <p:cNvPr id="5" name="Rectangle 4"/>
          <p:cNvSpPr/>
          <p:nvPr/>
        </p:nvSpPr>
        <p:spPr>
          <a:xfrm>
            <a:off x="2286000" y="2136339"/>
            <a:ext cx="4572000" cy="3985706"/>
          </a:xfrm>
          <a:prstGeom prst="rect">
            <a:avLst/>
          </a:prstGeom>
        </p:spPr>
        <p:txBody>
          <a:bodyPr>
            <a:spAutoFit/>
          </a:bodyPr>
          <a:lstStyle/>
          <a:p>
            <a:pPr marL="285750" indent="-285750">
              <a:buFont typeface="Wingdings" pitchFamily="2" charset="2"/>
              <a:buChar char="ü"/>
            </a:pPr>
            <a:r>
              <a:rPr lang="en-GB" sz="2300" dirty="0"/>
              <a:t>W</a:t>
            </a:r>
            <a:r>
              <a:rPr lang="en-GB" sz="2300" dirty="0" smtClean="0"/>
              <a:t>hat </a:t>
            </a:r>
            <a:r>
              <a:rPr lang="en-GB" sz="2300" dirty="0"/>
              <a:t>has been </a:t>
            </a:r>
            <a:r>
              <a:rPr lang="en-GB" sz="2300" dirty="0" smtClean="0"/>
              <a:t>done?</a:t>
            </a:r>
          </a:p>
          <a:p>
            <a:pPr marL="285750" indent="-285750">
              <a:buFont typeface="Wingdings" pitchFamily="2" charset="2"/>
              <a:buChar char="ü"/>
            </a:pPr>
            <a:r>
              <a:rPr lang="en-GB" sz="2300" dirty="0" smtClean="0"/>
              <a:t>What </a:t>
            </a:r>
            <a:r>
              <a:rPr lang="en-GB" sz="2300" dirty="0"/>
              <a:t>worked, what did not work, and why? </a:t>
            </a:r>
            <a:endParaRPr lang="en-GB" sz="2300" dirty="0" smtClean="0"/>
          </a:p>
          <a:p>
            <a:pPr marL="285750" indent="-285750">
              <a:buFont typeface="Wingdings" pitchFamily="2" charset="2"/>
              <a:buChar char="ü"/>
            </a:pPr>
            <a:r>
              <a:rPr lang="en-GB" sz="2300" dirty="0" smtClean="0"/>
              <a:t>Has there been </a:t>
            </a:r>
            <a:r>
              <a:rPr lang="en-GB" sz="2300" dirty="0"/>
              <a:t>an increase in public and government awareness and support towards issues earlier </a:t>
            </a:r>
            <a:r>
              <a:rPr lang="en-GB" sz="2300" dirty="0" smtClean="0"/>
              <a:t>identified?</a:t>
            </a:r>
          </a:p>
          <a:p>
            <a:pPr marL="285750" indent="-285750">
              <a:buFont typeface="Wingdings" pitchFamily="2" charset="2"/>
              <a:buChar char="ü"/>
            </a:pPr>
            <a:r>
              <a:rPr lang="en-GB" sz="2300" dirty="0" smtClean="0"/>
              <a:t>Are there any </a:t>
            </a:r>
            <a:r>
              <a:rPr lang="en-GB" sz="2300" dirty="0"/>
              <a:t>actual policies implemented to address the </a:t>
            </a:r>
            <a:r>
              <a:rPr lang="en-GB" sz="2300" dirty="0" smtClean="0"/>
              <a:t>issues?</a:t>
            </a:r>
          </a:p>
          <a:p>
            <a:pPr marL="285750" indent="-285750">
              <a:buFont typeface="Wingdings" pitchFamily="2" charset="2"/>
              <a:buChar char="ü"/>
            </a:pPr>
            <a:r>
              <a:rPr lang="en-GB" sz="2300" dirty="0" smtClean="0"/>
              <a:t>Has implementation </a:t>
            </a:r>
            <a:r>
              <a:rPr lang="en-GB" sz="2300" dirty="0"/>
              <a:t>of the policies resulted in the desired </a:t>
            </a:r>
            <a:r>
              <a:rPr lang="en-GB" sz="2300" dirty="0" smtClean="0"/>
              <a:t>effects?</a:t>
            </a:r>
            <a:endParaRPr lang="en-US" sz="2300" dirty="0"/>
          </a:p>
        </p:txBody>
      </p:sp>
      <p:sp>
        <p:nvSpPr>
          <p:cNvPr id="6" name="AutoShape 2" descr="data:image/jpeg;base64,/9j/4AAQSkZJRgABAQAAAQABAAD/2wCEAAkGBhQQERQUExMVFRUWFx0YGRgUGB8fHRoeHyAaIB8cGRwfIycgGiAjGR0XIC8gJScpLCwsGCIxNTAqNSctLCsBCQoKBQUFDQUFDSkYEhgpKSkpKSkpKSkpKSkpKSkpKSkpKSkpKSkpKSkpKSkpKSkpKSkpKSkpKSkpKSkpKSkpKf/AABEIAM0A9QMBIgACEQEDEQH/xAAcAAACAgMBAQAAAAAAAAAAAAAABgQFAgMHAQj/xABJEAACAQMDAgQFAQQGBwQLAQABAgMABBEFEiETMQYiQVEHFDJhcSNCUoGRM2JygqGxFRZDkpOiwSQlNGNTVHODo7O00eHw8Qj/xAAUAQEAAAAAAAAAAAAAAAAAAAAA/8QAFBEBAAAAAAAAAAAAAAAAAAAAAP/aAAwDAQACEQMRAD8A7jRRRQFFFFAUUUUBRRVZqviCO3dI8PJNJkpFEMuQO7HsEUfvMQPTOaCzoqktdYui46liyITjImjYqPdlyOP7JY1s1DTrmWQlbowRgeVY40Zicd3aQMMZ/ZUKf63PAWc9wsYy7Ko92IA/mazDUvQeB7d8PdIt3OR5pJ13AE9xEjZWJc9lUdsZJPNYSeAYF/8ADyXFoM522szIn8IzmMfwUUDLmot7qsMALSyxxgDJMjhQPzk1Qx+AIj/TXN7cD2luXC/7sewfwqXZ+BrCE7ks4A37xjVm/wB5gT/jQan+IenA4+etz/ZkB/yzUnT/ABjZXDbIruB3PZVkXJ/Azk/wq1it1QYVQo9lGP8AKtF9pUM67Zoo5F/dkQMP5EUEuilz4fyFrJWydplmCKSTsRZXVEBPJCqo/HYcAUx0BRRRQFFFFAUUUUBRRRQFFFFAUUUUBRRRQFFFFAUUUUBRRRQFL2gLuvdRkzkiSKEfYJEj4H96Vj/GmA0u+Cjlbtscte3H/K+wf4IKDZ4z1V4bcrE2yaUlI2xnZ5WZ3wePJGrtz6gD1pNt/Ekt7dwwmd42t4oJpem2ARsWSYuB/SE5SMIMgBnYjhabNY8HLeXRlnCuiQdOJGywDsX3uyHy52lADg+ufStEfgNDbzxOV6kjb0lVSDG3RjiDLgg5wmSARkMQeCaCL8OL24uU+ZuFuQZUDBpnCx8nIWGBT5VC7cSMNzY74PM/4i6wbWy3h2j3TQpvTOUDSJuPAJPk3ceucV5aabFpsQmu7ppCgVA0nljT0VYYV8oJ7D6nPue1MXWR0D5VkIDhuCuO4bPbHrmg5p4l8Y3MoleBbmHbEsAhKAP8xNIAAvcOyQAuCrYG5eeavvh/FFGZFURCQ4zsnaeXjP8A4mTld+ecA4GSBmvfiBqdi0MK3Mb3KsyyokB9MqvULBgNmZFXv5i4AzmstG8U28MEjpb/AC2nwqxSfyqj7TtJSNfPgtna2PNj7jIOFFVPh7xCL1C4guIRwV68ezeDnDLyeOOxweRxzSZJrWoNqyW9vdRzoJGa5RYR07eLd5UMudxlKg+Xvk+1Az+C/wBOOa2PD288oOfVZHaWNh9ijgflWHpTFS/qY6F9bzD6Z820n5AaSJj+GEif++pgoCisXcAEkgAckn0r0NnkUCT8Q+tFLaXEdy0KhniPnxGHdd0bSg+VkLp02B7CUEEEZq18M+Obe/d4oi3UjVWbjKcgZCyDKsVJAIznPpwavri2WQbXVWGQcMARx24P3rJIwowAAPYUGVFFFAUUUUBRRRQFFFFAUUUUBRRRQFFFFAUUl6z8RIGhmFvIzMg+tAOACNxQNyx27iMAg44zTjC4ZQQcggEH3FBmaWfAMvUt5ZRjEt3cuMeo6zqD/wAtM1JvgnWoILCNGky8SkzIis7IxkbIdFBZTvJGCM8E9gTQLer+L7iFnuIXZ5Loyx28BbKKFkjhhbaTgM8nUfPYg4/Zpo8LagLy+urgB9iRQwLvUja3neVcHswZow33UD0qDDqmlZ3QW8kzdUS/oW0z4kXdgkhcLgs5CkgAsTgZzV5pPjaCdQSHhYztbiOcAOZFGSoClh2+/pQK/jjUit3IXdIjEkUdu0naM3DFZrrnGemgCg9gSc/VVVaeG7k20UNksi2dwZ4hliAsTiBes6tyd6R3LqPecds11uSMMCCAQe4PIP8ACl8+OrfJAS7bHGVs7gj+YjoFn/V+4F7JdzQGS2STpx26Y3qkSlYpVGcSLkysI8hgZNwDEACDrMlwujm2MM0MLzR2sbGLfMLf1Z4U3YYKpQercHCk05/6/W3ot0T7CzuM/wAunQ3j23H1JdqD6tZ3AH/y6Df4PsBFbKAbk7uSbtj1D6fTnEYwBhAFx7ZrZ4b0BLFGgijVIQ25DuLOxYktvyB2OADuYke2Krj8TtOHe5AwcYMcmc+2Nmc1i3jsy8Wljd3BPZmj6Mff1eXaf91TQSfHdz0rVZP/AEdxbt/8aMH/AJSRTEKUIPC1xeTRz6i64iYPFaQEmJWHZ5HIBlYHtwFH39W+g1XNusiMjDKupVgfUEYI/lSf4F8PX1oBFLKgt4iVRAA25cd1P1J5styT327Rxh1ooCiiigKKKKAooooCiiigKKKKAooooCiiigKKKKDXDbqgIVQoJJIUY5Pc8ep962UUUBWKoBnAxnk4rKigK5zfafJaarbfploJrx51dRkK0lu8ciP7HeFdT2O9vaujV4xxyaCu1rxDBZoGnlSPccIHYLvb2Gf/AODPNV9r43hOzrAwb/od2Rom4zxKjMgyOwYqT6A1z34wxWt3LbytcK8aRuP0mLKjF4xvk2ZKoFZycctsCjkgh38LaDZ2VgoBiaGUJ5m3bJd2NnkkZgCxYDaO5Pb0oGqKUOAykMp5BByD+D61nSfpmp2unWcl08yLFO7zohCxgZUbYY0JwH2qMjuX3E4zW3RfH8U1lFcSFBJKdohgcSsWJO1VAwSxXBIIG3nOACaBqxXtVen+I4phDt3Drq7JkeqEBlJBIzyexIO0kEip9rdJKivGyujAMrKcgg9iCO4oNtFFL2t+I5VuUtLWJZZ2jMrGRyscSZ2hnIBZiW4Cgc4JyKBhpdv/ABTJ1HitbOad0O1nb9KFT7dR+X/uK35rfpUd+HBuJLV0OdyxRyKV442szMH54IIX3z6VLj12EySR7wGiZEbdwN7jKoCeCxBHlHPmHvQUqanqkR3TWdvKn7trOeoo/Eqojn8MK2nx/AB54rxGH7DWk27+G1Cp/IJFSIfGdvJOYYS87K21zDGzJGc488gGwYPcZJHtWv8A19susYjOFwHPUcFYjsIDhZThGKlhkAnGaCMfH2SAlhqD5OATAIwfx1mTNYyeJ9QYnpaTJj061zCh/kperJdQsrtFuOpDIkD7lkLDajYxuyeAdrcH0zxVvBOrqGRgykZDKQQR7gjg0CoNV1eThbG0i+8t2zD+SR5r1TrR7/6NH465/wCgptooFRdU1ODzT2kE6evycrdQD3EcoAb8Bwfz2q+0jWIruISRNlclSCCGVhwVdTgqwPBBGammljwB+pBLcnvdXEs3Poobpxj/AIUafzoGeiiigKKKKAooooCiiigKKKKAoorCWTapJ7AZ/lQLFnqlzPNcbJ4I1SRlRJYS7BI8IzlllTgyiQDI9O/BA0aVby6mC9y6PZhv0kRCguQMYklBdiYs52pnDjDEYwKQdL1Q3UEiiVY43iEtxKWKgxjzGMsASokup7kMwB8sZ96cLXxlbTTRD562TaApWC8wp9R5WjAPtww74oHhLGNc4jQZXacKPpHZfx9qSrqyliItbh0gtGlLrLCGAYFw3Rdif+z5Yt5hxghVKkVO8YXsjvaxRXAt4pZMGeMb36gKmOJQDgB/NksCMLg/VVY/xEaPpJJGl2LiPfH8uCjMrEqN0chKgE8E78D1HbIaPHllcafp5+TmkDm4HTAw/wDSEljI0u9nLNk8Y5YDHvWL4de6vLm3ukTpwwrm/KJFMJXUAhWQKHjILAq4OR3yCMsNrLdXkTPbOscBC4BjVgCgB/7GzbVK7lAEkilc+ZeAM+Hww2rWAhvJif1cuAo6seAv6bNhV3g5y/T5VuBzuIe6b4vhjWCG5ixcxSfKnoxEIjkhB0mOAAyFW2pkqp5AApjXWLS1aO16sUTDaiRFgDzwigff096XPDdrImpXLyWB/WdpEuztyibURYzkB1zsztGfrGftJ8Vaup1HTrQqcmbrlvTyxzgLjvndgj+zQONKuggPqupP+4LaH8YRnIH/ABB/hTVSz4Yx87qvv8zH/wDTQf8A5oJt/Z9Fpbl57hlRS4hBGwbV7KqqGbPsxbk1y7UdKl08fM3c2HHnj3LiFbq6ZsvgDzmGMOxcn90KBtAPR/G+tz2du00Ih2qPMZNxbJKhEjjXG9nY7Rl1wSO9LVt8RekZ4ZJEurhWSKGJVVHacg749qswCITGDJ2B3gZxQV1jp4TTxb6fdXNxJMPlkeZJY4YwysXdVCKv0q/nyzbmHmqk1DTYvmLOO4n6E0Ue5xNAJHUqSkcNtAoZdijqMGG8HKs24gYfovHryXptk+UAjdYnaW4KtJKQC6wJtJbbnGTjnj0q/wBd1yO1MOULyzSrDGqY3HJyx57Kq7mJ7cfegSPGkMCR2hkeW5dGaVYLuCZxPkYwyxxgRsNvlDLtG45XnNdC0dgYIiITACinpEBTHkZ2kDgEZxgUta/8RFgumtYourKsTOWZ9kasq79jPg4PSBc+w2/vcV0fxGmhtobm6SELdKDbwREiQ5G7MkkhWNVC8k4GMjvmg6FRSRafEN2RGMCTPOWEEVlL1SdmN/UkKrEgXKgsGI54zUq/+I0cVwlsLW7kncHCJEMZABYb3ZVYLnllJX70DYwpd8AL07JIDw9szwOPujHB/vIUf+/V5ZXDSIGaNoie6OVJH5KMy/yNU1wptb0S/wCxutscn9WZeI3/AA6/pk+6xD1oGCiiigKKKKAooooCiiigKKKKAqt8SXQis7mQ9kgkY4+yMasqWfiNqCR6ddRlh1JoJY4k/adijcIo5Y/ig5vb6AI/DkMroolicI28KylDclCGRiEbG4kZIxzgjJpERraYyI0S7lOVSJkVW25P6eIpfTuDIAe2TXVNXvc6XJbRwvk3BbEsc0SMnWEmQ5UFc9sjGOe1JkNvYwqqSyh8q3UHWjA3F4nVSrzFig6ZBG0E8Eg0DX4Z8QWl7b2+ltMDvTl7bcu1k2ssbl02SFlVwcjDbMbec1n4j0mLS5bcMUMce+W2kmQyCPt1Yp1UZ6RdlZZVBMbMBjGAV2x8Z2tpGEWS3jQTxTKkXUUARtk48khLNjYW34weBxzP1n4wafcSQyyW6ySQMTGRJLgE4OSDEoYblRgD2Kg0FhNrN/qaGKGSz6kimN1juGZNu/cG6ezyjpho33HcwbgcYpqtLB9NaOODdPLOiZjnmYKohUK7I5Vjkho/KRjC8Y4FI8vxzgiaWWOIdWQDcrvN3QEAYK7V/KgZ9aaNL8WpqwsriAmN1mlhcYLbHa3kYHkAsuQvtnt6UFt4k1C+t7Sa4LW8fTAbZGrSHbkbjvYqOFyfoqq8dQFNT0+fnyvGg57lpkTH38krn+HpUi306HT7SS1lEsr3PUHTURl3XG1myoRQu0gl5D5dwBbtWzwLrk8yrBeRxPJHCkwkhZXVgWdF7EjcTGxDKefZfUHaljwoQ15qjjt80i/xW3gB/wAcj+FMCXQ6YkYFBt3EOMFRjJ3D0I9RSlJ8Q9NtmJRyTPmeTpoxKAKAZJVxmMFQvpzwfXNAyavosd0I+pn9KQSrg8b1B2lh+0ATux7qKpYfAccM1vJCEBt4ZVUuuWaV9n6rt3c4Emc85kJq70bXYLyMSW8qSp7oc4+xHdT9jg0t/EbxnLp/yyxG3UzyFC9yxCxqBkvtBG4Aff2ABJoMfAPguWxAaaO0EpB6kkQZ5ZWPJZpX2kZPJULj71WajBqZ1C6uI7NHaNDHavNKOmse3LbEU7mllcYJO0AAAnGau/DPijeUEt0s/XLdJltZIR+mNz8ux3LtK4b88n0h33xPVLSS5WBmBMnyy7uZ0iGXmIx+nGME5OSRjAywBBe1H4RXLxwN8yzyvIzXe9uMT7Vm6KgAfRuGSc7VAHoKu9b8G3NxqAdY7P5eKBIoTcKZOnzl2SHhS3CqCWAAUd+RTFpvitJZVhKssnyy3EvbbEGxhHb0Y+YgY7KTWiHx5A8dvIok23ErpHkAZVNxabk8RBV3bj6MOOaCu8ReGLu7aKJWghjhClbpd3XBwN3SRdqRZxg5Zhg9j6TtAsmlvbq8k5AxbQZ9I4z+of7827n1CLUDVPH7iG8lhSNFtljkV7gnbMrh/pC8jJUbe+4Mp4yK12PjKaJA928bykxxmztYW6iyyrvWMu8m0tsyTnAAHNA9VH1CxWeJ43GVcYPv+QfQg8g+hANU0Hj2zZgvWCsbcXIDcZjIZsj7hVJK98c9q3+D9RmubRJ5wqtNmREUEbI25RTk8tswSeOT24oN2g3rujRynM0LdOQ/vcArIB6B0IbHoSR6VaVTwr/3hIR/6tHuH9+bb/gJKuKAooooCiiigKKKKAooooCqbxTZBoutuZJLbdMjJjOQjAqQQcqykgj+WCAauaovHUzJpt4U+r5eQD8lSP8ArQfNXxO1iS6v90pAYw25P7qloY2YL3IXczHFU/hzRBeXkVuHKrJIE3Y5wSBnH8e2a6idD05Xu729RpSL/wCVhi37VPSCrluw28ZJPACD3OWiG1tOv829vCqx7J26QKS24bpssjAHbPCQi/qKBtAYYOGwEKy//wA32ikdW5nf7KFTP+DGuOv4JnMsiqj9NZmhRmU5kZWI2xqBmRsDJC5xznFfVuvaz8tbNMq9Q+VY1B+t3IVFz6Auy8+gOarBoF6Y13agVkyGbZBHsB7kRggNt7jzMxPeg+XZvCk6viSM2+WIHXBUkj0VOXb0HlDV1b4OaLPZvOsgkjjdY5lkkieNS0bHco6gUkGNmBOMYNNF9oL3JDQxrFOLsQ35t8xyOp2fqJLy6p02V9meQ/J8vLhpXg20to2SOBNrja+/LlwRghi5JYEE8Hjmgp/Flpb6mYoUdZWimV2Cx9WMDDDbMVZNqng7d4J2jKsMiqjVfEfyEgQxo2pEC2gVAUimiY7kldc4VI/ODzlSHwQrZq70Tw/cOzG4d4YVf9GCArEoUZ+sQkk+mP1MEd1Haqjx/oUeoajYwqwaRN5nUE+WAhd27HKl/pXOMhmoJC6hLd26W7TuRK6j5tIykcw3ZkijIAaMFMqkmSGB4cnIrlfjjU4980JLIpn2soJLCONjHDEASWCqkUsu3tvljPoK+kFXHauS/FDQmu57U33Qt7U3CxAxndO5YPzvKAIpwmV5x3ycUEv4SWRaSS4i2rD0xE+z6ZJAQQqE947ePEQb9pi59asdQsrp9TlmOnC4VFSO2aWWNY0H1O/O9w7OQMhM4QU36ZoUVrbrbwL0o1XauzuM/tZ9Wzzk+tV13dXVohaSW1kjX/aXDmAj23kKyEk4GQE/FBVeLvC11fSWxDRovSkiuCrMSok6e/o5AyWRGTLYxvz6VRXXw2u50MskgDSdGL5VCBFDbo4PSMnLONg527QSc4bAr3xD8SpAm2C7s+uxCqlqrXGCTy0knCqqjkjYWPoKZk1u8uSqWkIVABvub2NkDdv6KAFXbPJy2wD70C5beFdRXTb4SCP5m6JZxCcu4ZlDAO2FXbBuREHA481T7bwNLcbTcARRuohMCN/RWqDKwBl7tI4QyuD2TaOOaYDBqS/7azk+xhkT/ESv/lR/pDUBwbO3b7rdtj/GHNBU/wCoCrIqJGiW7XInlVf2hEiiFD6kdQCQ9+Qeeay1P4arIYzFcyQlZp5ZGVQWf5jIfBP0ME8ivg7R6Z5q1N1qTdre0T+1cSN/lCP86zW61ADm3tW/s3Dj/OH/AK0FO/wptWguoWztndCpXholjRUREJz2AYZ9Q5GKZpLBwuIpSmMBQVVlUBcYxgHHY985HfFQRrVyvD2EhPvDNCy/zd4z/wAtaJI767G1gllEeGKP1JyPZSAI4jjPmBc+2DzQbtCl61zeTD6d6wK373SB3Y+wleRfypq9qPYWCQRpFEoREAVVHoB/n+fWpFAUUUUBRRRQeM2Bk8AVB07X7e5JEEyS4AYmNgwAPbLDIBPtnNTmAIwe1abSxjhBEaKgZi5CADLMcljjuSe5oN9FFFAGueyzCbTpDu/8XqBReSMqboRgf8JD/AU0al4nSCaSJlb9K1a5d+NqqpIAPrk4cj7IaVo8RJosUpVFija6mycAFIguTnt+rMD+RQLniPRjfWGlyxRymNrmRpemmWCTM5d9q5++P7Qq3ubmG6Nzcq88i2luD1tihN6gGQRjcCRJGNjxbQgKnPNNetwRWWnyRJcfKhtyRSHkq8jMVCAeZjkkBV5wPtmlKbTm1DTVvLuRpXdk2R8iGIGdV8sYHmbbwXkyR/V5oGfWIHm02aKG1kieOMdGNygIaPBjKFGceRlUj3245zWJglVknuGZoGhG6NRIWEzSK42xhN2FOFXOGUZ3Z9OWDW2e4nEMGkiJWIHziJwu5wA8juHZiFDeUMPOO1WegeIpBF1+lbW7R/Lzr8mNqywvKYplkUMQcZBwQCCwNA86rqC2NxdGCQNNcBHdJDiK32rtM8758ilAgC8FumAo5JGfh7xhGIEa6uMvja0vTdYG2s2HRyioAylT3xwPbJrPFmm28DwQwqFPUe4lUIZACysqTzLyXInMYUNnPmI+jKw7v4oyKoEnShIkeOXIzsMdzAjDk4KmF5RnvlMj2oH+91QQWrTytGmyPezZJQHGeDjJGe2Bk+2a4/ovxltbYsIba4uriUgzTuVRpWHA2rliFGdqIOwwMZNMPiTSprrw2yRIwOOokRHmMKyF0THcEQ7ML/VxXDNL1x4oFjhdklMhGEByQfd+4BOBtXGQvm9KD6Rudbe70yK6a4/0cpO6U+VmCAspRWYeVzgfskg+XGa55p+irrV+htRcGxhP6lxdMzMzAgsYd/IdtqqWPKr228CqKx0GebqowlitoMNNNOWIRiN0nTTbGwLbhiJACS3LFSM9g+F98fko7WSJ4ZraNFZJFCkq27Y+AT9QUk+u4N+aBxrCWIMMMAR7EZFZ0UGEUKqMKoA9gMVnRRQRb/VIrdd00scSn1kcKP5kis7K+jmQPFIkiHs0bBgf4jIrTBo0KSPKI16jnLOeW9BgMclV4+kYHfjmq3V4ltJVulAUM6x3GP2lchUcj1ZHK+bvtLewwF/RWE0W9WUkjcCMqSCM8cEcg/eqvw3pU9tHsuLtro8AM8aoQAMfs8tn3OTQW9FFFAUUUUBRRRQFL80b3txNGXdIICqMsbFWldkVyGYeYIqPHwpBYk5OBg0MPiediSk4fA5BRNoPoXKkYX7qzDnBYEYM621qSOXf8sN8yqWEcwKuQMBgpUMTtAG4DG0DJwAaC4HhO3XmNDE378TFW/Oc+b+9kH1zWjw3qF3Ko68MYTLKJN7B3CsQrmEoNgcANjdxmpWh+I4rsNsO10OHjYjcpPbkEqwIBIZSQR61a0BRRRQKvi3R/wBC9ddzSXSRW+APpUnpgDHpmWRj+TVf42mje5t7XpAvIYkL+ojaZXaP8MlvIf7n5p6pCBWXWlZXL4Z1KlcBDbxbTg5O8E3h5wMEEc4zQa/HF2YrhmZm2xfKXK5PlXZcNHMR7fpSKT+KQYr24uEe2t2ZzFLII1R/00HUZ4mQZUHPlKyzZJyBHE2CacfiBqTXRuIY7aTfFbyq29gjSI4YEwof6VVeOJ9wb0xjJqH8NJIRG1xLia4WTCwQI7vCxADMwJPUdvWck8HAbBxQIEmtyWTkNatMXQblWaZCGV5BluntzkFW5HZ1PG7FX+heGGms7u8TpIDaTo9vGJhsOEkTzS5LuWTzHOOFHvXRbO806/mkPnguI/JIpkeCTAyBv6bgOBggEk44xjIyuadrNncXUsTzyT2gkUKBLi2C7Vz13lcPO28HKZZSCp2nnAMniq6Gy3vbZhJPC2xI0BfqmRcGI7DlTjzAnygrk+45z4k8JdS7nluHtrSKVhcyRTS9WUbNxZNkeNockMQGz2AJ7U8+J9TjjgCabcWEQPDqk0UXpwS4OVUDuFAY5GGXFcr1bVZ3jUTyQpbNKN8MEi9STB3CSTBaQIXyRjkkZPOGoOp2OvzXcMbXFzHbLJgC3to3eV1yM4cHeQwBG6NcAHhz3qFL8HtPuHEtrJPaSp32O28E7vM4cmQFs+pHA7d6QIfHuJ3Q4FuWH0Quhfju6pLumx7ySMOOxq40v4sLBkwhgo5YSxQxqw9isZ35GcZRT7kHk0D1pupf6NQ2NvZNJcKSxWI4RgwyJ5JZCSoY+U5LNlGAyADWsxXlk5vZngEc5xdC3jLdIbdsc3UclnWM7cgBVAZm29yfZPiLp9yImeKUygqyLsG5W4OBIG2DPqN+D2PtWA02aF/mbKbbCsDlrAyCRSwOVjjUFljyNw8hwDtABXigaPCupSyw7Zx+tH5HZR5JeAVljI4KupDcdiSPSrqoul2aQwokSdNFXyoP2R3xj0x7VKoCiiigKUtbuhqMvyUJ3RpIjXUqnyqEIcQKR3kdgu4D6VznkgFtrnV68sWpBrHTZVC9QSsqiJLlmHG5j5dit5+qQWJ4UHLUHRaKV1bVyckaeg7hMzMR9i/AP5C1O0/W5OoIbqEQyNnYyPvikxyQrYVg2MnYyg4BxnBoLqioN3rtvDu6k8Sbfq3uo2/nJ4/jQdct+kZuvF0l7yb12D8tnHqP50E6ilLxV4/ht7VZYZEkeWRY41UF2JLANtjBDMVBztyuTgZGaX7nXJI4XmWe5e5hCtIJJoxAmSP05doEe7p+ZkQMy+hJwSHTaK02k5dFYgAkAkA5xkZ74Gf5UUHE/F+twWKxtud5VuGDpA4SONVcjCxuvLsnl6nmdTk7/fLRPF0s8UW+KNOvLs2mQrlv2MiRCGLEKepI8xznC55Xs93cxqUSTH6hKqGGQxCliPbO0McfY0m+IPCukypFO6bFkH6b2vUXORuD7YuOAM7yvHGfagTdWluAWkQG1uUUAEyOzGMkEBwVDBSRhdxj7Nsj5IObeNdSjG2S7iyGJk6kccZjXA8rMWG089mUP/VNa9b1eOxCteOb6NGJt3+ZljuCD23R+UHaGI3gYIJ5GStXUnh2wcpK1ncRpMsbrNCqSwJuCnOAG7ngySRnByQQOaDZ4P8AFU9zKrR25mU5X5mZpFTJI+hpMZ4JwiRg9snHNOl3f3MN3GCiyWsoVNyA74pPNy47GNhtGe6nHpzVENQsdOZ36i3EgUlFjBmucKPPltzYXIPAEaL2q+srma4lhuIZYzZyQg7CvnLHJDBh+UGM4GG4JIICHrWus8gt4i0X6p6s3HliiSOSRlPOOXjiye29j6CqjTbqaWBLprgW8dy7Oot4U3BTnaxMnULM0aqxwuB9sZqV4200yyJboxVrzEDYP0wqWknYfdgUj/vrVlqVw0LrGN8MKx7AURnBB2AbNoO102lQGHO/IzgighXHgaK9VGlubx3Qko5lCPE3qU6ahVP3Gcj3FTV+H1j5d1sr7exlLPjPc+cnk+vvVjoquVd3Vk6j7gj43KuFUBsEjOFyefWt1xq0McixvNGsj/SjOoZs8eVScnn2oIUfg+yXkWdsD/7FPTtztpT8TeIZbO7it4dHil6zMsL9WNN5C7m42EpgfvY7U2XfjCziuBbSXMSTHHkZsHnsCewJHYE5NQfEyW4u7Gaa6jhaF32JIwBkMiFMDJGMH1waCluPiRBb29089skdxaMiSwKytneV2mN8AONpz2GNpB96ky/EVWn6FtYXFw4jjkbYEVUEqhlDMzAA4Pr7H2pf8U/Du0ka9a5uraOa5mSRWkZQ0SKeQCxzlk74wDgVIvvBhN9NeG3srmGRYWiluJyqRhE2/SFZXzwwPbHrQdKg8yqWTaSASpwSpI5GRwcduKyMQ9h/KsLTfsXqFS2Odmdv8M5NV8ni2yVirXlsGBwQZkBB9iM0GHiLowW7ytBHIVACqyjzMxCqpODjLMBnBxmly1+QnaNhp9sI5AhzLbxhmWRgkUkfB3IXwCG2sN6kgAjLNq9sLy3HRdG8ySIc5R9jBtrEZ8rYKkjOM55xiqDQ/BsyyxGd/wBGBVWKPfvYBcFVLCOPyhlQ8hmJjTzDBDBO0m1XT7s26ALBcgywqOAkiBRIij0DLtkA9CJKuNIvXmhBdQkgLI4HIDKSpx7qSMj7EVVePRstRcAea1kS447hUYdTH5hMg++cVN1GGdzD8q8UcbOJJpCNzMoAwqLjBL8AuTwBxk9goNZN+CQWkKlgqmFfrJBPljTzovu0kyDjvyKrV064iJDrKZW8wIy7x+x6m5I4sYJw8z5GRhgauPFviUWchaTUYIIwo/S6O+Yk57efPPp5P50u6x4yu5reZ4B04FiOZrlgGBCnLCOAO27ueWUDA8oxyFhoni3UZeEht7tQeJUdo02+7S7TGzY79IMPxVdZ/HaMc3NsYQJOmdknUPcgsAFAKgg9iT7CqRNca4aNhqlhjorGYgr7s98ASCbkAsN6j+FYWfgrTlVQIomdCDv687sffcptjGR9tmM+1A43XxrskEuFldowDtjUPuHc+dSUXaMkhmGMe/FUXiTXLvWYLdYLG6jQ3B6hYALtGVVw24EkEhuPLlcZYDm1spXWPprO6qOwRGAx/dtF+3/6Knw2zyctdTep4+YHb7KI6BNufg/fbJTG0KvnpxhpHk/Sxg4LjyyEftf7uz1naZ8D5LZFkhu2SdGEioQDGrg5HOOfL5SxU9zxjin+w8OR93Z5OARveb85IeRge49KuoYFjXaihVHYKAB/IUHMvEPw/jJjudQ1N4mDgkhwisMBSufLlinl3KFOD2IqTpXw80ma2228rkQuHEnVJaIgh/pkBQKdvIKYPfvzTL4VsFmRL2VQ8869RWYAmKNuUjjOPKAhGcfUck5zRqvgiK5kmkkmucyqqFUlKoEXPkCrgMDl87931n7UFdoem3MsIkt5haQuS6AxiWWQNz1ZnkP1P9QUDyggEnsCnNVAGBwBRQc+8c61cxyyLHbXE8SBJA8Ue1oJEwwkjcgrOp7MmMjBHIJA5V4n+Il+CII4Dbc9ddgcsD5i7wFgCiNlsgZX6sHBOe8eJ9XvLcobWyF0mDvxMEZcdtoI82Rn1pb1rxJcXVqzDSWw4KkXvl2pkcyIBuwTg4BP0544NB88WXzUzPcb34IMk8jHAIIYZc8lsgEKMsccCrC21K/MHRS4l6LMSI+psVgfqJGQVQ57nCkn3NdO8Q6FE8UcWqajZW8cILJa2MYypIwDk5kP3G3B9/WsPDninT7aKa4tdOuJ2izi6uNihsEnIkY+T08qLu54WgQf9H3djLHAHVTcRB2ReptdcttR0RQ8h+r0YHf3OKctL8UXumqgtYJPO2ZLW5aEKrNli0EalJYQxz5SmB9yaXPF3xMuNQm2qzW42bR08xmTI8oduSVyf2iBjJ4zWGn3kEUIiuA1xvfEcELrFbM2AOrNKG6khDH6mAGc4YgUHYfDGsy3uprJPb9Ax2IZFEiyAiaQeYMvAyI8Y7966BXM/AlstvqESCV5A+nKu5923dFINyxFgNyDqZGMjGeTXTM0BXFtasZ7rUdTs7e3VjNNAWuHUf8AZ16almDHzbiQNoB4OcAV2moVnpEcUs8qg7p2VnyeMqoQYHp5QKDi2iaOL66SG7VYYpbm5ljlVVMl0yySK0LS94wqhvJ3YdscVummgktL2WaNLnUrqSWFYjh2twHaKNfUxAEAjsWJUDOa7ANAt9qJ0I9scnVQbRhHyx3qPRssxyPc1X3Og2NtM15II4mLby8khCByNu8KzbFcqMbgM9+eTkFl7OxutXtMRQTs9nK8jFFbJVoVRmyO42yKM8jkUo+EdH/0jdXMlxaC5hjvHjjM9yyJAgb6EgwQ2FK4GAOw9K6vo3hmygllvLdEDXA3PIrZVgfMSvO0Bj5iR3xmqey0/RpbkskFvJLJIT1OkWVpOWO2UqYy3DHCtng+1AoeHtOfWr8TvLJGlvtlVUOOmCziKBB9K+RN0j4JO7bwBzDuvhhaR63b2ao5t3tmdwXOd36gADDB7Dt9jXTpvh9YtK0vQ2u53P05JEVz3y6IwViTnuDUm/8AC0U11DdFpFkixgI2FbG/G8Y5x1JOxH1Ggk6BokdlbRW8WdkS7V3YyfucADJJJ7VYUUUEXVLITwyxHtIjIf7wI/6187R/Ei5Fqlq00yC3XpusK7DtTKgGYb3Y7QMkCMdufWvou+v0gRnkYKqgsSfYDJx78egr56uPDd/dWsscNndpNNcTTS7mkjiEechFUsI5CW3ehPC4OKBUtNQME6zvZjODnrSOCzfV1fMwZm2sO3B4OM80yn4uSIMrBGjY8rvGZGOfVWkPlIwcnc4JPb2rm+El87eZVjON0jTyKce+QhdgB6sf8K3ad4Jt3m2S3T38oACxWOWwBx55XGxFHAHOPuKCNJ8R5FuBMYops8OlysTq2OxCoiiIgE8rnOec4roekfE7RZFPzFnHbuOW6cQdCfTa8Yz6+oGCaU9XnFshhtYbS0bJGEk+Zu/bllykR/LDG7gilC78PmBNlzI0buOoimEjPcZaR9vHceTfz/Og7MvjC1uEY2MACA4M1ze/Lxr6ZKrIZSPQeUVTQ/EaC3Dwz3M8twsmI5LO5YwurdsmR3CbckHIY8A81y6Pw/D0gwu1lmY4WCCKRm9eXLKoA7fSGzmuofCazl2yRW9iqyKwaS4v0OA2ANkSIg2kcHaXz6/ag6fDpt5cRgTXAgUrjFt5pDx3aZ1Az2PljXn1rzTdQmsodl5HlIU5uYm3KyqPrkRj1EbAycBx381XGlW0yKevMszk5ykexR9gu5j/ADJqYRmg126KqgIAF9NvbB54+1bAapJPBdoylOkemSCYxJII8jt+mG2DB5wB3qZpWgW9pv8Al4Ui3kFti4yQMDP8KCwooooNF7ZJNG0cg3I4wwyRkfkYI/IrnHilbSzlWGG2W6lADNHcX7IqA/SSJnZXyASQOQAM/UK6dSV4w8Dy3k/VjNmAE7S2UcsjEZ46j9geB9vvQc51XXvmkazaCzhhOG/7sRZ2Qc8l1kRI8Y5PqCRjGa5suiEymOa5VBGPLjM3A9FEW9VPbgkD711rUfBksbox0hZWOT1HMUgTGfL8vEIYuTjG5mGO+e1SdIgneAXNxaPcRmMNbWyMhLg4wWgiQRIm0hhnLDsdxwKBS8LeG45mBnsru4ulIaVZ2kRAGJCKAkcjsu1c7m2L6dhXRtE8Iz2kzT2+maem8ghevKrpj7lGQev0quPvXmkwS20fzYdmWJz143ScTKvBZP1Xk3hQVcLtX3VhuOXCPUVvogba4kj9QwjwWHuFlTzIT+0owccGgqrnRL26mimk+Vtmh3dNozJM43ja+CekmCAOGV+w9qxufBky3MN0lwZ5Y0dM3ZOAWxh1WIKoIG9cbRkOcnirqS1unlizLHHEm1n6aktK2DlfNwkeTnHmY4HI9ZV9qPSiaQRyPt7qi4Y+5AcqMevegVrq8uFZluJb4MCcCztV6bexVsSkA/12U5HIFWcF7eyqFjhEKgAdW8YM5/rdGI4JPfl079vSq2Xx/Kyl4rLMYwDJNcwogzxy6s698eueeAe1M+j6vHdRLLE6Op4zG25cjuA3rg8ZoE2e5FlqO+e7mcR2peXe3DtI4WJIoVwuf05cBQWJxkmrvR9Eadxd3qAy/wCxhbzLbp6ADsZSPrfvztHA5uZtIheVJmhjaVBhJGQF1HsrYyPXt7n3rzV3lETdAKZThV3fSuSAXYcZCglsA87cetBRxeDSZpFd1NkZDKtsqkAswXIk5wyBwziMAAlyTnArd4m0a4nktPl2hRIZDI3VDEZClUAVSuQNzNjcOVX0rdbrPBNCjzvOJNwbdGo27VzuUoo2jOFw2fqHPHNlDqCtI8eGVkwfMMBgceZD2YZOD6gjkdshA+YvIx5ooZ/60TmMn8RvuA/4lQJJL1r2OQRSLbrHtaMyR8sdxztGc87BncMbTgHcSLPXdae22dO1nuS+f6HZhcY+ouygZ9/tVddeI7tInlazihRBuY3N0q4A9T00kHb70DKhyBkYPtVbeW920h6c0CR8YDQszj383VVTz/V/+9aLLxZA0MMk0kdu0sav05pFVl3AHBBI5FT7bVoZf6OaN8/uOp/yNBTx+ESGaYzs1wwI6jKNoB27gIxwA20AkENjsQea12vh27jRdl9JnAzHcKkyA45XfhJWGc+Ytmp2ueL7WyO2eZUfYXCclmUZ5VRy3Y9qjaX4qkkVZJrOa3if6WfBK98dVB5o/wA4KjPJFAp+IvBn+nY2UTm3lguGinCu8sRKqDhELqo+pT2BBLA9uZ2kfBbT4PNKnWbjO7yxjH/lqcEf2yx+9OsltG6vEOM8uI2KN5vXKEMpPvkE0u2vwvsk2grJKqggJPK8iD+4xK8c+nrQUGoeOItNaWGKyhjdciIrc26Ruv7LuNyuPTylTjHB9apbbwvPeSNqeowW10gjykdkd5fkAACMZkOMjJkYD24IrrNhpEUChY4ok9+lGEBP4Hb/ABpJSGfRYZp55TPH13ZIoECBmmdjvnduFA3em1VxnzHFAteE/CWqSFz0Leyt3PljK7Dt/wDMSPEshxjyySgHHIIq1TwXeXV2IZZ7tLSD6pEZYUlbAISCGLGxBnl2LNxjIOTUuD4mCOSOS6vLJYnYx9C13TMCRkNJJkFQOBwmDu/iHfRNcS8jMkayBdxA6sbRlu3KhwCQc96CwUYr2iigKKKKAooooCqbxXMUgzvkQb1DdKOR2K+qgRAuM/vDGPcZzVzRQc6OgJJIkkOmzsMtvN1IsatkADylmYEcc7AcZ75rf4L0LUIxKzSpBCZHMVsymXYN57yNtYoeSAMdwfcF+ooKbSXkYM4SNS7nqjcx8yYjO04wRtQY7fw5qXqNvbhepOse2PB3SKDtx2IJ7HPb1zUuGFUUKoAA7AVkyg9xn80ES01VZQSFkVQM5kjZBj38wFVV7aQ6kP0rx9i5R1t3Qq2fSQMrD0OO2QfUVd3dosqlHGVJGR6HBBwfcHGCPUZFajpy9ZZhwwjMZwO4JVhn+yQ2P7be9BznXfDiC76T2dzLAiq28K073BOf0xJIStvGvGQCpbOAQM5c7C/ZFjhS1W2yrdKN2HAUDjEQZV7jjd78HFX1FBG08S9MdcxmTnPSBC9zgDcSeBgZ9T6DtUmitV3IVjdhjIUkZ7ZA9e1BtqJfamkJQMHLOcAIjMeMZJ2g4AyMk8c1ts5C0aM2MlQTgYGSBnAycD+NbqBeXW7tgzrY5jBIQNMFlbBIB2FNqA8Hl8gemeKmaho0eoW/Su4AVYgtGWzgg5HmUj/CrWigqNP8I2duMRWsCcYyI1yR92xk/wATVZ4g0NRJD8tZ2vVkcgzywBhEApbcQuGJJAUeYDJ7+haqKCrgtZJoZI7pU3EPGWiyA6MPqUEkpkHGMnBHc1PWHCBdzHy43evbGeBjPr2rbWu5RmRgjbWIIViM7Tjg44zg84oFu609NNgdrZJHuJtsYbHUeWTzYeQllUkZdizFQAMcAAVP07WpWifqW0yyxgZTyEuD+0jBth7N5cgjGPUZuBXtBXa20wjVoMllkjJXA8yFgHBz28hZs+hUfistZ01riPprPLBkjc0JAcjnKhiDtzxyOeODUpoMur5bygjAPlOdvJHYkbeD6ZPvW2gUR8KtP37+i3U4/UEsgk3Ak7+oG3liTyxPYCre30qWBFSGdnHUUt80TIRH+0qNw2cdi5bmreigKKKKAooooCiiig//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895600"/>
            <a:ext cx="2025650" cy="220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95600"/>
            <a:ext cx="23050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029200"/>
            <a:ext cx="24384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dirty="0"/>
              <a:t>Bioenergy Policy Implementation Action Areas</a:t>
            </a: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533400"/>
            <a:ext cx="2400300" cy="183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533402"/>
            <a:ext cx="2705098" cy="18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7" y="533401"/>
            <a:ext cx="2705099" cy="183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14800"/>
            <a:ext cx="2552699" cy="17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899" y="4114801"/>
            <a:ext cx="2705101"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7" y="4114802"/>
            <a:ext cx="2705099"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639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Assessment of resource base or feedstock options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60375" y="1134607"/>
            <a:ext cx="7845425" cy="800219"/>
          </a:xfrm>
          <a:prstGeom prst="rect">
            <a:avLst/>
          </a:prstGeom>
        </p:spPr>
        <p:txBody>
          <a:bodyPr wrap="square">
            <a:spAutoFit/>
          </a:bodyPr>
          <a:lstStyle/>
          <a:p>
            <a:r>
              <a:rPr lang="en-GB" sz="2300" dirty="0">
                <a:solidFill>
                  <a:srgbClr val="FF0000"/>
                </a:solidFill>
              </a:rPr>
              <a:t>The assessment of bioenergy resource base and feedstock options entails identifying</a:t>
            </a:r>
            <a:endParaRPr lang="en-US" sz="2300" dirty="0">
              <a:solidFill>
                <a:srgbClr val="FF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895475"/>
            <a:ext cx="12954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33600" y="2133600"/>
            <a:ext cx="1563870" cy="1200329"/>
          </a:xfrm>
          <a:prstGeom prst="rect">
            <a:avLst/>
          </a:prstGeom>
          <a:noFill/>
        </p:spPr>
        <p:txBody>
          <a:bodyPr wrap="square" rtlCol="0">
            <a:spAutoFit/>
          </a:bodyPr>
          <a:lstStyle/>
          <a:p>
            <a:pPr lvl="0"/>
            <a:r>
              <a:rPr lang="en-GB" dirty="0"/>
              <a:t>Natural resource management </a:t>
            </a:r>
            <a:r>
              <a:rPr lang="en-GB" dirty="0" smtClean="0"/>
              <a:t>structure</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2" y="3276601"/>
            <a:ext cx="1295399"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53265" y="3971921"/>
            <a:ext cx="1544205" cy="369332"/>
          </a:xfrm>
          <a:prstGeom prst="rect">
            <a:avLst/>
          </a:prstGeom>
        </p:spPr>
        <p:txBody>
          <a:bodyPr wrap="none">
            <a:spAutoFit/>
          </a:bodyPr>
          <a:lstStyle/>
          <a:p>
            <a:pPr lvl="0"/>
            <a:r>
              <a:rPr lang="en-GB" dirty="0"/>
              <a:t>Planted forests</a:t>
            </a:r>
            <a:endParaRPr lang="en-US"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4648200"/>
            <a:ext cx="129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153265" y="5248966"/>
            <a:ext cx="1535357" cy="369332"/>
          </a:xfrm>
          <a:prstGeom prst="rect">
            <a:avLst/>
          </a:prstGeom>
        </p:spPr>
        <p:txBody>
          <a:bodyPr wrap="none">
            <a:spAutoFit/>
          </a:bodyPr>
          <a:lstStyle/>
          <a:p>
            <a:pPr lvl="0"/>
            <a:r>
              <a:rPr lang="en-GB" dirty="0"/>
              <a:t>Forest residues</a:t>
            </a:r>
            <a:endParaRPr lang="en-US" dirty="0"/>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648200"/>
            <a:ext cx="129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213420" y="5266565"/>
            <a:ext cx="1905265" cy="369332"/>
          </a:xfrm>
          <a:prstGeom prst="rect">
            <a:avLst/>
          </a:prstGeom>
        </p:spPr>
        <p:txBody>
          <a:bodyPr wrap="none">
            <a:spAutoFit/>
          </a:bodyPr>
          <a:lstStyle/>
          <a:p>
            <a:r>
              <a:rPr lang="en-GB" dirty="0"/>
              <a:t>Agro-energy crops</a:t>
            </a:r>
            <a:endParaRPr lang="en-US" dirty="0"/>
          </a:p>
        </p:txBody>
      </p:sp>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8020" y="3279058"/>
            <a:ext cx="1295400" cy="106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213420" y="3971165"/>
            <a:ext cx="2040302" cy="369332"/>
          </a:xfrm>
          <a:prstGeom prst="rect">
            <a:avLst/>
          </a:prstGeom>
        </p:spPr>
        <p:txBody>
          <a:bodyPr wrap="none">
            <a:spAutoFit/>
          </a:bodyPr>
          <a:lstStyle/>
          <a:p>
            <a:pPr lvl="0"/>
            <a:r>
              <a:rPr lang="en-GB" dirty="0"/>
              <a:t>Agricultural residues</a:t>
            </a:r>
            <a:endParaRPr lang="en-US" dirty="0"/>
          </a:p>
        </p:txBody>
      </p:sp>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809839"/>
            <a:ext cx="1295401" cy="123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213420" y="2069108"/>
            <a:ext cx="1905265" cy="923330"/>
          </a:xfrm>
          <a:prstGeom prst="rect">
            <a:avLst/>
          </a:prstGeom>
        </p:spPr>
        <p:txBody>
          <a:bodyPr wrap="square">
            <a:spAutoFit/>
          </a:bodyPr>
          <a:lstStyle/>
          <a:p>
            <a:r>
              <a:rPr lang="en-GB" dirty="0"/>
              <a:t>Other biodegradable wastes </a:t>
            </a:r>
            <a:endParaRPr lang="en-US" dirty="0"/>
          </a:p>
        </p:txBody>
      </p:sp>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8685" y="4648200"/>
            <a:ext cx="190149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118685" y="5879690"/>
            <a:ext cx="1901490" cy="923330"/>
          </a:xfrm>
          <a:prstGeom prst="rect">
            <a:avLst/>
          </a:prstGeom>
        </p:spPr>
        <p:txBody>
          <a:bodyPr wrap="square">
            <a:spAutoFit/>
          </a:bodyPr>
          <a:lstStyle/>
          <a:p>
            <a:r>
              <a:rPr lang="en-GB" dirty="0"/>
              <a:t>Municipal solid and liquid wastes, etc.</a:t>
            </a:r>
            <a:endParaRPr lang="en-US" dirty="0"/>
          </a:p>
        </p:txBody>
      </p:sp>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900" b="1" dirty="0" smtClean="0"/>
              <a:t>Schematic </a:t>
            </a:r>
            <a:r>
              <a:rPr lang="en-GB" sz="2900" b="1" dirty="0"/>
              <a:t>illustration of </a:t>
            </a:r>
            <a:r>
              <a:rPr lang="en-GB" sz="2900" b="1" dirty="0" smtClean="0"/>
              <a:t>Africa </a:t>
            </a:r>
            <a:r>
              <a:rPr lang="en-GB" sz="2900" b="1" dirty="0"/>
              <a:t>Bioenergy Policy Framework </a:t>
            </a:r>
            <a:r>
              <a:rPr lang="en-GB" sz="2900" b="1" dirty="0" smtClean="0"/>
              <a:t>&amp; Guidelines</a:t>
            </a:r>
            <a:endParaRPr lang="en-US" sz="29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067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658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Stakeholder mobilization and involvement</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Explosion 2 2"/>
          <p:cNvSpPr/>
          <p:nvPr/>
        </p:nvSpPr>
        <p:spPr>
          <a:xfrm>
            <a:off x="2514600" y="1219200"/>
            <a:ext cx="4267200" cy="3657600"/>
          </a:xfrm>
          <a:prstGeom prst="irregularSeal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smtClean="0">
                <a:solidFill>
                  <a:srgbClr val="FF0000"/>
                </a:solidFill>
              </a:rPr>
              <a:t>Critical </a:t>
            </a:r>
            <a:r>
              <a:rPr lang="en-GB" dirty="0">
                <a:solidFill>
                  <a:srgbClr val="FF0000"/>
                </a:solidFill>
              </a:rPr>
              <a:t>that stakeholder processes are carried out the right way</a:t>
            </a:r>
            <a:endParaRPr lang="en-US" dirty="0">
              <a:solidFill>
                <a:srgbClr val="FF0000"/>
              </a:solidFill>
            </a:endParaRPr>
          </a:p>
        </p:txBody>
      </p:sp>
      <p:sp>
        <p:nvSpPr>
          <p:cNvPr id="5" name="Rectangle 4"/>
          <p:cNvSpPr/>
          <p:nvPr/>
        </p:nvSpPr>
        <p:spPr>
          <a:xfrm>
            <a:off x="0" y="4734341"/>
            <a:ext cx="9144000" cy="2031325"/>
          </a:xfrm>
          <a:prstGeom prst="rect">
            <a:avLst/>
          </a:prstGeom>
        </p:spPr>
        <p:txBody>
          <a:bodyPr wrap="square">
            <a:spAutoFit/>
          </a:bodyPr>
          <a:lstStyle/>
          <a:p>
            <a:r>
              <a:rPr lang="en-GB" dirty="0"/>
              <a:t>key stakeholders may include central government authorities, representatives of regions/local government, agricultural extension services/organizations, energy-related parastatals (energy utilities and regulatory bodies), NGOs for environment and development, labour, trade and farmers’ organizations, CBOs, private sector (producers, distributors of biomass, providers of bioenergy facilities, producers of bioenergy technologies, research agencies, providers of advisory services and private utilities), financial institutions (banks and finance institutions and small-scale finance providers), as well as bilateral and multilateral organizations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838" y="1600200"/>
            <a:ext cx="2258961"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905000"/>
            <a:ext cx="25527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Set regional or national targets with timeframes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55575" y="1295400"/>
            <a:ext cx="8759825" cy="800219"/>
          </a:xfrm>
          <a:prstGeom prst="rect">
            <a:avLst/>
          </a:prstGeom>
        </p:spPr>
        <p:txBody>
          <a:bodyPr wrap="square">
            <a:spAutoFit/>
          </a:bodyPr>
          <a:lstStyle/>
          <a:p>
            <a:pPr marL="457200" indent="-457200">
              <a:buFont typeface="Wingdings" pitchFamily="2" charset="2"/>
              <a:buChar char="ü"/>
            </a:pPr>
            <a:r>
              <a:rPr lang="en-GB" sz="2300" dirty="0"/>
              <a:t>Set</a:t>
            </a:r>
            <a:r>
              <a:rPr lang="en-GB" sz="2300" dirty="0" smtClean="0"/>
              <a:t> </a:t>
            </a:r>
            <a:r>
              <a:rPr lang="en-GB" sz="2300" b="1" dirty="0">
                <a:solidFill>
                  <a:srgbClr val="FF0000"/>
                </a:solidFill>
              </a:rPr>
              <a:t>targets</a:t>
            </a:r>
            <a:r>
              <a:rPr lang="en-GB" sz="2300" dirty="0"/>
              <a:t> for bioenergy development that are based on </a:t>
            </a:r>
            <a:r>
              <a:rPr lang="en-GB" sz="2300" b="1" dirty="0">
                <a:solidFill>
                  <a:srgbClr val="FF0000"/>
                </a:solidFill>
              </a:rPr>
              <a:t>needs</a:t>
            </a:r>
            <a:r>
              <a:rPr lang="en-GB" sz="2300" dirty="0"/>
              <a:t>, </a:t>
            </a:r>
            <a:r>
              <a:rPr lang="en-GB" sz="2300" b="1" dirty="0">
                <a:solidFill>
                  <a:srgbClr val="FF0000"/>
                </a:solidFill>
              </a:rPr>
              <a:t>possibilities</a:t>
            </a:r>
            <a:r>
              <a:rPr lang="en-GB" sz="2300" dirty="0"/>
              <a:t> and available implementation </a:t>
            </a:r>
            <a:r>
              <a:rPr lang="en-GB" sz="2300" b="1" dirty="0">
                <a:solidFill>
                  <a:srgbClr val="FF0000"/>
                </a:solidFill>
              </a:rPr>
              <a:t>capacities</a:t>
            </a:r>
            <a:r>
              <a:rPr lang="en-GB" sz="2300" dirty="0"/>
              <a:t> and </a:t>
            </a:r>
            <a:r>
              <a:rPr lang="en-GB" sz="2300" b="1" dirty="0">
                <a:solidFill>
                  <a:srgbClr val="FF0000"/>
                </a:solidFill>
              </a:rPr>
              <a:t>incentives</a:t>
            </a:r>
            <a:endParaRPr lang="en-US" sz="2300" b="1" dirty="0">
              <a:solidFill>
                <a:srgbClr val="FF0000"/>
              </a:solidFill>
            </a:endParaRPr>
          </a:p>
        </p:txBody>
      </p:sp>
      <p:sp>
        <p:nvSpPr>
          <p:cNvPr id="5" name="Rectangle 4"/>
          <p:cNvSpPr/>
          <p:nvPr/>
        </p:nvSpPr>
        <p:spPr>
          <a:xfrm>
            <a:off x="155575" y="3276600"/>
            <a:ext cx="8759825" cy="800219"/>
          </a:xfrm>
          <a:prstGeom prst="rect">
            <a:avLst/>
          </a:prstGeom>
        </p:spPr>
        <p:txBody>
          <a:bodyPr wrap="square">
            <a:spAutoFit/>
          </a:bodyPr>
          <a:lstStyle/>
          <a:p>
            <a:pPr marL="342900" indent="-342900">
              <a:buFont typeface="Wingdings" pitchFamily="2" charset="2"/>
              <a:buChar char="ü"/>
            </a:pPr>
            <a:r>
              <a:rPr lang="en-GB" sz="2300" dirty="0"/>
              <a:t>Targets should be </a:t>
            </a:r>
            <a:r>
              <a:rPr lang="en-GB" sz="2300" b="1" dirty="0">
                <a:solidFill>
                  <a:srgbClr val="FF0000"/>
                </a:solidFill>
              </a:rPr>
              <a:t>built bottom up</a:t>
            </a:r>
            <a:r>
              <a:rPr lang="en-GB" sz="2300" dirty="0"/>
              <a:t>, based on science and assessment of the sustainably feasible bioenergy potential. </a:t>
            </a:r>
            <a:endParaRPr lang="en-US" sz="2300" dirty="0"/>
          </a:p>
        </p:txBody>
      </p:sp>
      <p:sp>
        <p:nvSpPr>
          <p:cNvPr id="6" name="Rectangle 5"/>
          <p:cNvSpPr/>
          <p:nvPr/>
        </p:nvSpPr>
        <p:spPr>
          <a:xfrm>
            <a:off x="307975" y="5715000"/>
            <a:ext cx="8455025" cy="800219"/>
          </a:xfrm>
          <a:prstGeom prst="rect">
            <a:avLst/>
          </a:prstGeom>
        </p:spPr>
        <p:txBody>
          <a:bodyPr wrap="square">
            <a:spAutoFit/>
          </a:bodyPr>
          <a:lstStyle/>
          <a:p>
            <a:pPr marL="457200" indent="-457200">
              <a:buFont typeface="Wingdings" pitchFamily="2" charset="2"/>
              <a:buChar char="ü"/>
            </a:pPr>
            <a:r>
              <a:rPr lang="en-GB" sz="2300" b="1" dirty="0" smtClean="0">
                <a:solidFill>
                  <a:srgbClr val="FF0000"/>
                </a:solidFill>
              </a:rPr>
              <a:t>Sustainability</a:t>
            </a:r>
            <a:r>
              <a:rPr lang="en-GB" sz="2300" dirty="0" smtClean="0"/>
              <a:t> </a:t>
            </a:r>
            <a:r>
              <a:rPr lang="en-GB" sz="2300" b="1" dirty="0" smtClean="0">
                <a:solidFill>
                  <a:srgbClr val="FF0000"/>
                </a:solidFill>
              </a:rPr>
              <a:t>criteria</a:t>
            </a:r>
            <a:r>
              <a:rPr lang="en-GB" sz="2300" dirty="0" smtClean="0"/>
              <a:t> should be used, including mapping and zoning</a:t>
            </a:r>
            <a:endParaRPr lang="en-US" sz="2300" dirty="0"/>
          </a:p>
        </p:txBody>
      </p:sp>
      <p:sp>
        <p:nvSpPr>
          <p:cNvPr id="7" name="AutoShape 4" descr="data:image/jpeg;base64,/9j/4AAQSkZJRgABAQAAAQABAAD/2wCEAAkGBhQSERUUEhQWFRUVFBcYFRcYGRYYFxYXFRYYGBUYGBoXHCYfGBojGRYWHzAgJCcqLCwsGB4xNTAqNSYrLCkBCQoKDgwOGg8PGiwkHyQsLC01MiksLCwsKSwsLCwsLC0sLCwsKiwpLCwsLCwsLCwsLCwsLCwsLCwsLCwsLCwsKf/AABEIALABHwMBIgACEQEDEQH/xAAbAAABBQEBAAAAAAAAAAAAAAAAAgMEBQYBB//EAEcQAAIBAwMBBgMEBgcGBQUAAAECEQADIQQSMUEFEyIyUWEGcYEUI0KRBzNSYnKhFTRDU3OCsRZjg5Kz0SRUw+HwhJOjwfH/xAAaAQACAwEBAAAAAAAAAAAAAAAABAIDBQEG/8QAMBEAAgIBBAEBBgUFAQEAAAAAAAECAxEEEiExQVEiMkJhcZEFE1KhscHR4fDxgUP/2gAMAwEAAhEDEQA/APcaKKKACiiigAooooAKKKbvX1QSxAA6n2yaAHKJqE2vJMIhIz4m8I4kEdSJMfnSERzl36gwo2rgQR1JBJnnoPqpZrKoec/Qkotku9qUSNzBZIAkgSSYA+pqM/ag/AjvgnAgYbbEuVE8n5D5SmzpFXKqJgAnliBMAscnk8ml3bQYFWAZSIIIkEHkEHkUlL8Rb91fclsOPqLnRUHmyST08JgAdeRP1pP3h5uRkGFUDgZB3bsE5xB4rN6b4duW0td0vdMlm6CE2Kpus9ooXC+bCHrEc9ITp9Prtjd5vJ6BGtqd+1vGC1w/d7tpjH8HQ1S1Fsvj/odwjRDSeEBnuNAGS5BMGZO2B+QyKV9iXIIJndMsx8/m5PHt06Vn9Ro9bvQq7EG5cL5U7R342fjUbO56AMeZE5pGi0Oqt7RtubQQABctBpVbIDOxJ3W/DcxloIxxFUnN9z/c6aP7FbmdizIMwJkLtBn124n0pP8ARlqI7q3EARsWNoMgRHAJJiqLsfS6rvw19SFWSJZTBZCG4ckiY6KP3RSLC6plDbbxUxuXvLQdjFzxISYVJNs7SQccYO6vY/1fuBoT2fb/ALtMFSPCuCmFPHIHHpSW7LtER3ScbfKBid0Y6bs/Os8uh1quoUmO8LOZUgyyljm4IXbuEbTB6DBp612bqAyFi7wgBl0IDsLZuSJyJVuJgnGK7sx8QF++kUz5syTDMMsIJwfSurYiIZxG38RPlEQd089fWs72RpdWb6NfUhVJOWRoLI4MQxJGVEwox5RmdPXHZOD4l9mGEMEXQPDcBMAS6Ayd0knYV5XGAOh9i4+quCTsDeYwrQTHkA3CJOeSAKXRVkdZdHyc2o4vaSzDB1zGVMHw7jkSIGRPqKkafUq6hkYMpAIIMggiQce1MU0+kUndtG6VMjB8M7ZIyYk49z601D8RfxR+xzYWE0VXbXXyPPGH8Q80kyIaYkZJHGKcHaMfrFK4J3DxKIYAAkZBMzxHOcU9Xq6rOn9yLi0TaKSlwHIII9s5GDSqaIhRRRQAUUUUAFFFFABRRRQAUUUUAFNajUqilmMAAnqTjmAMn5Co9/XSSlvLDliDtQlSVJ435jCnrmMU2umG7e3ibME52yAGCT5QdowPSkr9ZCrhcsko5FPqXeQoKDI3HaWOBtZRkDJPmzjikppVB3GWaSQWO4jdAO2fKDAwIFPUVj26iy33nwWJJBRRUbX9p2rCF71xLSDlnYKPzJqhLPR0k0Vn7vxYX/q2nu3uQGcdxbkAxJuDeRIiVRqYuPrLo8V5LAI4spvcT/vLsqSP4KtVMn3wTUJPpGnqu1vxFprJAu6i0hJgBnUEn0AJyaornYNsy157t3Et3t12QQORbkW14zCgVHXX6ezK2LK8kHYiokxIMwAwJMSs9avr0rseI5f0JuvbzJ4Lj/bTTliqC+7D9nT6iD8nKBD9DSb3xU8Tb0epuf8A2Lf/AFLq1Rv27dPGxRjEFjx4hJIHPBgce9M/0ld/vDxHCjrM8c9Kfj+E2Px93/Yqc615Zo7XxFfYf1N0Po92z/6bNSW7b1c401mPe+wP5CyR/Os7/SN3P3jZ9kxmcY+lKu/FD2subZndtBlSxAkAETMAHhSa7L8KsjzhP/3++Dqsp85NAnbWqnxaa1HtfYn8jaH+tdu/Ed9R/U3c+iXbP8u8ZazjfHSnC2yM8uYWNsyIB64htvWmbnb19gPGF8p8CiDGT5t2D86QlVGLw1/Jx20eHk1Nr4qaJuaPU2/b7i5/0rrUsfGmn3BW75D+/Y1AUfN+72D86xx7Vvf3r9f2ev8AlpSdr3x/ak4PIQ88Hy9KhsrZX+dV8/2N7ofiDTXv1N+1cgwdrq2fTBqfXm1ztQXIGo09m8ATEqJAjEBpBM9ZXn2qVovs7GLN29pnIhVW4yrJEnajlrTkQfwmIqP5MX0yyLjP3Zf0N/RWYW/rLQ8Ny3qABgXV7tzA63Lcrk9e7+lPp8XBP6zZu2cgbgO9tmYzutSVWTy4XgkwKg6ZeOSThJdo0FFMaPX27yB7TrcQ5DIwZSPYin6q+pAZbSjJUlGM5WBlokkEFScDJBpR1zICbg8I3HcoJgCNoKiWJgnieOlOUUxVqbKunwcaTJKODwQflSqrX00EtbOxs+pUkkElkkBj4YnnPNSLOtBO1htbkDMESQIaIJxO3kTWzRq4W8dMrccEqiiimyIUUUUAFFFcNAAzQJPFQbl4uYEqgPPDMQSCIYeQxz1nEcltnN4/7roP7yQQ29WXCg8Rzz6VIrJ1es+Cv7lkY+om1ZCqFUBVUAAAQABwABwKVRTeo1C20Z3ZURQWZmICqAJJJOAAKyeyY5Vf2p29Z08C43jbyW1Be48QDtRZYgSJMQJE1TX+3L+qldLNmzkfaHXxvxmxbbgcxcfGAQrAzS9B2TbsyVEu3nuMS1x4mNztkxJgcCcUxGn9RbCpy5E3O0NXqPKBo0Prtu6giPrbtmf8TA94HNL2FaRt5U3LmfvbpNy5nkBnkqPYQMDGKn0VcsLhcDUa4xO1B7Q7VW1jlzwo+Rgt+yuImjtXtHulECXbygzHuWjgRPzOKzhkmSSxPJOSa0dHond7Uvd/kpvv2cLsXqdS1wy5+SjyrIAIA68dZOaRUfWawW1JPoY9yOBPqfSjR6sXFkQYwSplSYB8LfiGYmvQwjGC2xWDNlJyeWSKKKp+09eWJRSQB5iJBJwYUjp0P5etFlirWWVykorLHNZ2t0twfVuRx+HoSDHtVacmSZJ5J5OI/wD1QBRWRZbKx8mfOxzCu27hXKmPbocQJ/8AauUVS0pLDIJ46LPTaoP7H0PPTI9Rmnqph6jB9RVlpNTuGeRz6H3HtWddTs5XQzCzdwx+gim31CghSwBPAJEn5DrVd2qjFhuZu7xCrI3GYIO3xbsgrGJBxVMY5Zdg0nZ3bT2YBl0H4fxKAsAIfywf5VqdLq1uLuRgw4MdD1B9CPSsDpLu5AZ3RgkiDK4MjoZHFTdDrWtPvX2DLmGWROJA3RwenyruecMdo1Tg9s+jS6jsC0zF0Bs3SQTcssbbkjjeVxcGBhwRiIinLfamrsRvUaq31Zdtu+BgSU8lzqTBQ4wp4qRpNUtxA68MJ9x6g+hHpT1dfPEuTSdcZ8kvsvtuzqAe6eSph0IKuh9HRoZTkcjqD1qdWY1/Y9u6Qxlbi+W6hKXFyDAYZKyBKmVMZBrln4hu6bGsh7XTVIIC5/t0HkxH3g8PJITE0Sp8xFp1OJqKTctBhDAESDBE5BkH5giaLdwMAVIIIkEGQQeCDSqo6Khm1qja8NwynAc/hAUk96TjpAb3AOcmxqGygiCJB5FN6e4UbaZZGJgmSVJLMQfRIwPTA9K2NJrN3sT79SuUfQsKKKK1CAVA1dzvGNuPAB4z0aZ8EhpBEAnHBA61I1ep2LPJJAUSAST0EkT1P0NRtNY2qBMn8TQAWb8TEKAJJzis/W3/AJcdq7ZOKyO0UVG7S7SSxaa7dMIgk4JJkwFUDLMSQABkkgCsNJt4RYJ7U7Ut6e2blwwOABlnY+VEUZZjwAKza6W5qiLmrEKCGtaaZW3BlWuxi5d4P7KmIkjcV6Ow95/tGoEPH3Vowfs6HpjBunG5unAwJNlTkIKH1Gq6vMgoooqQydpu/eCKWPABP5dPnTlUnxHenZbjBO5sAg7fKMmQdxDYH4eaupqdtigiuyeyLZVXbpdi7eZvpAE7V5PAP5zTd26FBY8D6/8A9pTMAJJgDkngVS3rn2i4AJ2ENEMPwtBYgGG6Daw4MjOK9YkoRUYmO228sLVo37jF5ABKkEEQoJgZGSQfErDqCDgU92jrtgFu2YwATk7QwIWG43mJAY59ZIpd/VpZHdoRvJjJ3bSwMNcLGQDtgEnJgUz2LpGy9wQcgCCuOcqeImIyJEiAYrnyOHFv3LdkBmO5z4JiUUAZMwT9ZI3CSear7fmFu2rO5jbbtqXaOAdqjA9zj3q87F+H7vaV92Um1p7blGvECX2mGWx65BlzgcAEzHqHYfw7Y0ibNPbCA5Zsl3MRudz4mOBkms+575fJFMqnY+ejzfs/9HetvCX7vTAx5ybtwespbIUEfxmrm1+iMQO81l7d17tLKKfo6uR/zV6DRVW1FipgvB53p/0VI6z9r1AIe4MfZyCFuMBM2vQVF1n6LNSsm1qLV0dEe21tvq6swP8AyivROzvIef1l3kR/at/KpVd2o66oPweFdqaC9pTGqtNaH7fmsn/ir4Rno20+1Mq0EMOR8pI6jPrFe8XLQYEMAQcEHII9xXnfxP8Ao02A3ezxHVtNPgI69yT+rbjweUxjbM1XKtNYF56bHMDIdoWdwFxSdp2l42TCSykbsAhgOTHNO6K+L1uGncAu7DLn8LKcYJGGGMGKT2RqQwYdJOCIKmYdCDkMGBkESCai6oNZulwZkEiWIDcecniNwjnoAOaynHDcPKJReUGn1L27m1piBuYl2BMy7qAPCMgdFE5MiDd1UdqjeiugZtwAJtnlZBiDg/ijdgdcE0/2Xr9/hJBILdRuifDgeaBgkYx1qMllbkdZoewu0e6ubWMJcIGSoCucKZPJY7Vif2a1tYEitj2Rre9sqx82QwkE7lMGY9Yn6ioJ5Rp6K3K2PwTKIooqRoFUlm5oyX0wL2uX0ojnq2nJwjeqeU/umSdL2Z2nb1FtblptyNPqCCDDKwOVYGQVOQQQar6qtRYfT3TqdOCd39Zsji8AI3r6XlA5/EBtP4SsJwU/r/IrbV5ia+k3LYYFWAIIgg8EHkGm9Hq1u21uW2DI4DKR1Bp6k+hYRpNRDG23pKE7RuEmVABmUESY6j3qdUC/bJErhgQRx0MlZIMBgNp9ialaa+HUMIz6EGCDDCR1BBH0rf0d/wCbDD7RVJYIl+WvAQdqLIwpUu8jB8wZVB9BFzr0dpjSr5mjLOxPh2kwdqyOp2qonrAp+sfVT32tlkVwFZO9e+16ktP3GmcrbE4u31kXLhjlbeUAP4t5jCmrb4o17WtO3dfrbhW1a6w9w7d0SJCjc5E8KaptJ2jprDW9It1BcVVVbZabhgc5ySeZ61OiHG4vqim8staKCaRY1CuodCGVgCpHBB4Iq0cF0Ui3fViwBBKmG/dJAaD7wQfrXLuoVSoYgFzCg/iIBYgepgE/SgByst2kwa/cbGCEBggwg4M8+Jnz71qqx7+Zv436k/iPU5rU/C45sb9EKat+ykUervOXa24bxeQrkGD4AnSRG5iwiIGRxNusti2zkbiTkwBJYwJIGFE89AJNTqp/s7XbksIIwZQwoVpXYxPJHJGCIxit1rBnCdLoXuXC12dstg4OSIUEE7kjHocGJmrvQdlNrL/2dSVtqA2odZBCEkLbVujPBEjIUE4MUxfvJatljCoiknoAFFbv4H7HNjSIXXbdvffXpiQ9wA7DHOxdqfJOtU3S2Rwu2dRdaTSpaRbdtQiIoVVUQFUCAABwIqm+IPisaW9atNbnveGLKi+dV2qWwz+KdsjA5q/qs7W+HrWoYG4bmBBVbjqjruDAOoMHxKDPPImCRSJIi6j410iIbjXfDJE7WOReNgjj+9BWmG+PdMvfF+9RbD20ZzbfaTdtLdUiBIG1hMxB+YlI+FtCpuQxGCXHfvFsG810wC8IO8LE9DkHAioT/CPZbBrMgBbdq4yi/cAVBZOmtvO/ANpds9doPOaALFPi3TWzsYspa7cCgB3n75ULkqPCu+6gk4G4U3qPj/TKYHePtuvbubbdwtbZLJvGUC7iNo6DrRrOydAm65cdRsR3Ym6cIblq87EA8brdoz/3zE0fwf2cE7u2XRd5VQL91SWFnuiEO8Fh3TAYMdec0AWA+ONMH2O+wtd7u3yQ+LUMIGFLX7a56kVoazeg+HdFqFtam0pKt95bYM6gq/dGIkeE9zaMR+H3M6SgDAfpA+FwjHX2VO5RGpRRPeW+O8A/bTkkZZQRkhYy2otb08JgxKtgwSMMPoa9nZZEHg14/quzfsuovab8Ntg1r2s3JNtf8pDJ8kB60hq6/wD6IqnHyUvZmqZWKP8At5MEgFsBZ4BJjOJJwOtHaavaO5DgtuEgeFzM5jymeMnoIMVI7Y0m5QfEY5CkzBwSI4I9RmOCKk6At3a7hBjj26YMwY6Um2veK/mOae6WElSvoDE/OOn+vyrR/Ct3Fxc4KsMCBuEESMk+Hr6iqCrX4Y/Xtxm0ehnDr14A8XHy96qXYxpXi1GooooqZthXa5RQBXdn3Psmp2jGn1TmBmLWoMk+wW7B9PGOpuGtXWd7R0IvWmttjcMHqrAyjD0KsAQfUVP+G+0jf06O8d4JS7AIAu2mKXYB6b1JHsRVF0crcJWw2vKLOkaNouOpODDrJX5OFAzAO1ic5uUumb0hkYTgkGApJBU4k8CQpx6CpaOzZavnwLy6Edmx3NuIgopEFiMqDgtkj55qTTGhP3acnwLMkMZgTLDBPuKfpaXvMkZvtk95rrKYixae8RGd90m1bYH+AXxH7wqJ2r2K15mIuFN2mu2ZE7lNwiHB9oqUxnXak+lvTqPlFxv9WpF3t2wtw22uKriZBxEJvIJ4nYC0egJ6GnoZSWPQcrS2clDpfgpkNog2m7stAdWYW9zhi1qCu1iAV9M+xBi2/wBHcbQWQptt94m07bjpZ1FtnYcEk3rZ/wCEPaL8/Fen3qm8yy3G8pAUWtm4NIlT94sCMyPUStvifTCJuiWgAQ0yWKgER4SWBWDB3Y5q7fYd21lNZ+DLgvC4727kMhAuKzBCqWVNxPEIufdNn9/2Mq7J+Dns3hcNxT/4g3mAUiSbL2mwMAmQf5Z5qx0vxdp3ti5uKoy22BYdLoJWQJKxBycdZqx0GvW6rFQQFd0M+qNtJHtXHOfk6ow8EqsheB3vMzvbkg/iPpWurM9q2dt5/RoYYgZEET1MqSf4hT34ZLFrXqinVr2MkWiim784A5YxMEgCCTMcYBz6kVvzmoRcn4M6K3PCGX0/fPaThX1FpBg5+8+9DA4KlFIHzmvXhXl2jAXUaQAQBqUAA6DY6j/UV6lWLVa7czfqMXQUGor0CiuFwOTQDVpSYv8A2Da5cuXLjhD9ouXLQVQZnUW7y98Z+8Qm0oKYwTnqEv8AozXawF3zrbJJT8dnV3NUsQQRb3XWXbM7VSGBWTttwmOtdoAwtn9Gdk2Xto8K4uWyQgBAOnXTQN0mF7uRM1J1P6P+8uI7Xo26lb5UJC7lawwC5wPuIzOG9QDWi7NdVtsSQo729zgSbz+vvU4NPFAFf8O9kDS6Wzpw24WbaoGIgnaImKsaKT3giZEevSgBVeefpIsFdTproEh7V228cyrW2t/QbrpNeh1i/wBI8E6Veve3G/yiyyn+brS+peKpP5HVHc8GRopFtYlfQ4xA2nygesDH0pdYieVlCsouLaYVbfC6zec9BbjnqzCPD18hz0z61U1o/haz4Hf9poHHCjMf5iR8wanEY0kc2ouqKKKmbYUUUUAdqN8PnZqtTb6OLV8ZnxMDaufIfdJj3PrUmoNi/t7RsqPx6bUT/wAO5p9v/UaoyWYtFNy9k09V/b1oNYcEIfL5wzL5hyEyfpVhUHtq7tsORE+Hl+7/ABD8fT/4KUhncsCQ/pVIBB/C7DyhcTIgDpBGetP01dTbdmMXBmFPmQcseB4YH+Wnat1UNlrRxPgzV3w6++P27Fhx9DdQ/wCgqs1Pwhbu3rj3mZ0cki2DCjdYNli3UtsZwMx4uCQCLf4hXZqdNdztbfYfiPGA9tm6nxWyo/xafpiEntTXoOVYlHDKC58FWGMs1xmIuB2JWXFxbSndCxgWLUQB5BM5lafB1kASzmDZJPgEmxdN1CQqAZY5gDHpV5RUt8vUt2R9DNv8A6c21tlru1FVV8Sk7URkQZSMK2Dz4Rnmbvs/s9bKlVJILs5mJlzJ4AxUmihzb7Z1RS6O1T/EOmlVuAZUw0Ak7WxiPRtpJ9AauKTcthgVIkEEEeoOCPyqVVjrmprwcnHdFoyFN2suTjwgKOZk+JvYiNnHvUnV6Q2nKGY5U9Cp4EkmSOD+fWmNMcE+rN1nrH0446Vt6+5S06cfIhp4NWc+BrtO6Ut94szaZLoCiWItOrsoHqyqV+tesWbwdVZTKsAQRwQRIP5V5jFWHYHaV3+j9Vo7MjU6excGkjlrbI32cruxKMO7OfwqTAYCs7ST7iW6qPUjWdvdm3LpstaKbrVxmIeQGD2rlsiRMEbw3BmIxMjPf7HaxEe3a1ZW3ssqg3EMvdIEIQgRbUxuiGJPWMUu/wDDuvuW2RtRAe3dUQ7BrW/vNqyFm6Ye2N5IK93iZo/2e7R8Y+1bVIPdgMZX7pwgnbPhc25/aAJI9XxItexOxLtrUXbt253m9doO5iSA7MPCfCgAYLC8xJ5q+rE6v4Y133vc3lVrgubXLuWU3GtEFceGNjYyOMdK0nYXZ72lcXCCz3WfGfNHtzINAEDtLsP7XpTZ3bQdSWLAKSBb1RcwHVlnw9QRNVuj+ENWhQfaYtrbRClssikhgXIEEruy2G8JMZFars1pQ/4l0cg8XXHI/wBOnHSsnpuyu0mW6Td2zefYjPB2C9qAjblU7R3bachIM91nzGgB3/ZjWDuwuqO1bll3l7hY92R3iySRtdRER1n59X4U1ICj7Rw1uRubaVS5adht4BOxxP71cs/DmuR/BqPAXvM0sxLNckg5B2iSBsGF2yOYrl34Z1e7cLoZgqhS7uQNt21cMrEEkrczyPCB7ADWr7C1ttAFu3LpZlkC6V2tBDXCWYHbx4BI9pqD8bXxc16L/wCX07T/ABahlJHv4bCn6+9W/Ztm9o0uanXXVYW7LBiCzH9YWVQCJbnaBknAzWO0xZi925i5fuNdcY8JaAqYwdiBEn92s38SuUKdvl8F9Ecyz6CNSkMresqcSfUZ6Dnn1opWuHgkxgqckjhgelJrH08swKdZHE8+oQTgAkkwAOST0FbbQaMWraoI8IyQIkkyxgdSST9aovhzs7ce+YYH6vgycS4IPTK/n7VpabSwN6OrbHc/JyiiipDwUUUUAdqHpLQbtBD1taW7+V65bH/o1MqN8LfeXdVf6G4LCH1XTyHPse+a6vvsBqMniLZRe/ZwaKmNQm5kWOSSfKcBTyG6SV+sU/SNIu647EYXwL4c5hnIacgnYPmlQ0le+1fLkRk+B7XabehAjcIKEzAZcqTBBInpNM2bu4TBHsRBBBgyKnVX6mx3b71A2t+sAGd3hAuTOAFEHHoelaWto/MjuXaIReCL272WNTp3tTtLAFG52XEIa24nqrqp+lVHZGvN60GYbXErdTPguIdtxcgSAwMGMiD1rTA1lu3tP9lvHVLizcgaofsFRCajHoIVz+yFMwmcumXwMaqntfJYVygGaKvHgooooAKKKKAIvaHZ63lg4I8rQCVPUifUYPtWat2mXwsIYFp9PMeI6VsKpL+lBZ1IiHJBAiCwDSJ6+Ln1moWXShDD6yEYJyz5KymrodXS9ZIF60SUJkBgfNbeOUYAT6EKeVFSb2mZfdR1HIAHUfnxTYNdrs+KLOzh4kjefDvxDb1dvekq6nbdtt57T9Vb19mGCIIJq2rydrLK4u2XNq8vDjIYCfBcXi4mT4TxJIKnNajsv9ISDw61Rp2H9pJOnb33/wBl0JDxE4LRNa9V8Z98My7KZQ+hsKDSLV4MAVIYHggyD8iKXTBQQex/1bf41/8A6z1OqD2N+rP+Nf8Ab+3uVNmgDtJuXAoJYgACSTgADkkmqXtj4x02mO1n33YkWbfjuGeJA8owfE0DBzWH7Z7Uva0/f/d2Rxp1MhvQ32x3mPwAbQf2sEK6jVV0LMnz6eSyFbn0O/EHb32+4u2RpbTbrc479xxcI/u15UHk+LotRqKBzAycYGeeOK8tqL5Xz3S/4aEIbVhDOs8jRPHQgH8zipfZHZRvNJkWwcngscEBZEFTmT9Bnh212SXKBxILpKwGEKdzb+kECPma1Fu2FACgAAQABAAHAAHAprSxxHLIz0+6acvAKoAgAADgDAFdrtcpwYCiiigAoorjuACSQABJJwABySaAIXbGtNu3FsTduMLdlfW4/B+SiXP7qmr3sns4WLNu0pJFtAu4xLEeZjHVjJPuapfh7Sm/d+13FIUArpVP7B818joz8DqE9N7CtHcuBQWYgACSSYAA5JPQUvdL4EI2z3MRqLhA8M7iQBAmCTG4j9kTJ9hUvTacIoVQAB6YyTJP1JJ+tRdHptzd64g5W2CFlFnxEMCfPCn5Ae9T62NHR+VDL7YrJ5CuMsiD1rtFOkSsKdzCx92SAsZ2EmAkKsKgwAZxxT7qCCCAQcEHgg9DUtlnBqvuWja8oLWwOBlkAChVRVWWHJ5ke/TJ1ej+Ov7FkZepl7mnOgIU/wBUJi23/lvS2/8Auv2W/DwcRVoKt3VXUggMpEEHII4INZbU9m3dFLWg17S890PFd046931u2xzs8ywdu7ChSFm7h9/yN1244ZZUUzo9al1A9p1dTMFTIkGCPYgggjoQaeqwaCiiig6dqs7QXbcVv2xs68ruZccDBfPsKs6Z1en3oV+RGSMgyMjMSBVc47otHYvDyV9M3dIrdIPqMHiM+v1pdp5GcESGGcMMECQJE9etLrJ5ix3hkJuzvRvTkT8+CKaOgePwn6n/ALelWVJuDB+R9qtV9i8kHXEp7PYbIZss1gyT91cdATMyyLCtJMkEfnVppdXrkBH2zvD0NyzbMY693snPyx+dUmm095AQquolZKqiuYV8EMxUndtlxEz7TTrfaeoZmBYkfdC3hTs2EjcDxJPWekU3+feuFYLOqt9xLnT6/WgEHU24JJlbEMNxJOXuOOTjGKr9X2fqLv63WX7gnyki2I6gixsDe0g0z2at+Xa4CSFYJJUThSOP3t2SKjaYawzuLgKCVxb8TfdQDiYnvfT/AErkr75ZTs/fH8Aqav0Eqx2HsEW1tqMnEiSTMmF68k+tPDstv2gPoT8uopvsq3d712u7s20Gdu3cHuFggX8MFcnPFW1IzWH3kujXBrohW+ywPMS3HsMc8dD86lW7QUQoAHtS6TdubRP8gCSSTAED3iopZ4RYoqPQ7ok3XJ6IPfzNxB48s/mKsqY0WnKIAfMctkkbjzE9PQelP1r1x2xSFJPLyFFFFWHAoopjW6+3ZTfdYKsgSepJgKByWJwAMmg4Pkxk8VUaXSntEyQRolPXH2sjj/6cf/k/g87+m7IuazxalDa08+GwfPeHQ348qn+66jzclRpmcKMwBgD/AEAA/kBVc7NvEe/4FLLc8IXgD0A/lTdi2ztJBCL5RkFj4lbcCPLwR68+lcs6Y3ILiEIkIRlgR/aBhgg9B6Z9Ksad0mj2+3Z36CkpegUUUVqEAooooAK5FdooAhXtBBm0QpJG4EeA+KWMCIYyc/nNN278naQVYRIPuTEEYPB4PzirGm71hXjcoMEET0I4I9D70lfo4W8rhklLBm+0vhcFze0z9xeYy5Am3dIEDvUxJ48QIbAzGKrv6ZNpgmrTuGmA8zYc4jZdgAEzG1wpwYBia1X2R0gKQy+EQxO8ATuO4zvPlwY4OabF1bgKsvKgsjjMNwCODwfXis2cbaeJrK9f9/qXwtceitFFRrvwj3edFdNj/dMO8sdMBCQ1sQIGxlAmYPFRrnaN6zH2nTuo63LM3rXMZgC4vrJSAOTRGUZdMbjdF98FlXaj6PtC3eXdauK49VIMexjg+1P1ItIOu00E3FEmPGBJLATG0TAIn6j5Co6MCJBmraoGo0BBLW/mU6Hknb6MSeuD7c0pfRv9pdl0LNvDMwvxKxMfdxLS8nbbKs4C3M+Ztojjr7Sh+3Luxm8sGSGGQCL0KMYaVQSZ/wC9/pyoG1cbT4l6qW8UEdD4p+tO0tvgnjaWbZP4igv/ABEVUnwTuI2mdyQWA3yQo3BQRJHOJp+x2s3c9420TdKy3lRfVuMDj6iriiouyH6SW2XqUdnt13IChCSYjxykXEQFpAMMGLLxIHzIRe7dubingUhQZyQPEu4nMqsbskRxmcVf0V1WQXw/uc2S9Sg1HxA6sAQviBIA5gllHJyRtJwDzkDBPb3bN2FjYoLDJBwFu20aeniDn5e9X1Je4BE9SAPcngD1NdVkHwoHHCX6iB2T2p3ttnfau1iCZ8IgAzMkRnmfnBkC30WlJbe4iD4AeQfEC0gkEMDjGB865pNGWh7gI4IQ8iQQQ8EhueOBH5WFNVUpPc1/gqlPKwFFFR9b2jasibtxUB43ECfYDkn2FNFWcEihmgScVXW9bfvf1fTtH95fmykSQYUg3GIjqoBkQYM1JtfCAuQdZcOoPOyNlgGIP3Snxjk/eF+fYRGUox7ZTK6K65Idvthr526NO+9bxJXTrmP1gB7xufCgPGSsibTsr4ZW2wu3n7++Bh2EKnMi1bki2MxOWI5Y1ZG+qjailiBhUHQECJwoyeCR19KWNAzyLpgeIbUZhI3DaxcbWBgZAxkiTzXYV23cQWEKztcuzh1EmEBc+3lHiAMtwCJJjnHFO6fQwdzne31CiCYKqSQDBieTUm3aCiFAAknAjJMk/nS606NJCrntlDlkBRRRTZEKKKKACiiigAooooAKKKKACm7thWjcAYIIkTBHBHoacooAg/0cV/VuQBtG1vGAA0sQSd0kGMkgQMerL6h089toAYlk8a4aFEYcsQQ0BYEHOM2lEUpZo6p+MfQkpMzet7D0mqYlkUuNy70Y27ogjeBctkOMxOfSo134bvLPcapukLfRbqjOYK7HmMZY1qL2lR/MoOCJIyAeQDyKYbs4TKu65mJkHwwBDzAHMCMj50rLRWR9yWfr/rJqzHRlydZbBNzTJcAmO4ugsQOPDeVAGPpuI96bPbyrAu2tRaJEnfZcqv8AFcthrY/5q1I0t0HzIw8PKkH98yCR6QI/9kk3AM25xPgZTmYgb9vTP/zNLquXcfsXLUS9TJntbSX+L9osJAIuKGUkQYk8/MdKdbSuMqVuL0zDRtx+6xLfwjPtWh1Co895ZJgsPFb3eXk8HB6etVd34Z7PLh20tgOSAGNoAy4wJ29aonDd78H9v+FsdU0Vu8iNyOs7cFSctwJWR7HMUgaxP214nzDiYnnicfOrC72HoHXz7QQD4NTdt43bQRsuCBux/KkD4P0P95eIkz/43VnK+b+26dfSlnRX8/t/kvWt9UQm1iDl1xM+IfhEt+XWnEefKGPGQDGRIMnER1qSfg7RCBvvCSAB9t1YlmEgfrskjNLs9iaBR5t42g+PUXbsqzbQfHcMgtifpXFRX8/t/kHrfREZbDmC222sKTuILddykA7R0yGPWml7W0djnUWtxG0sXQu0Hg7fc8AVaWPhnQIxdNLZ3DcCwsgmV8wnbzVrYVVxbtESQPCm0ZEzmMU1Cvb7kH9v+lEtU32Z3+nQ0i1Z1F0gTC2XUN/C93ZbP/NTqrrHjZYt2geTeu+IA+iWlYE+xYfOtCpuni3GAfGwHJ8Q8G7IH0PrSn0lwgjeq4IkLJBnwkbjHE4IOavVV0uo4+pU9RL1KK18M3Wj7RqnOMrZUWUP1Ja4Mfv1K0PY2l0zfd21W421dxl7rGDtDOxLtjdyfWrUdmLMsztljBaAAwgiFgERxMkSak2dOqeVQvHAAmBAn1gYq5aKyXvy+xS7MkFLjvGxCAdpl/CNpPigZbcAJggAyM806vZ0/rHLew8K+aQceKYAHMHOM1Niim69JVDpZ+pBybEW7QUQAAJJgCMnJ496XRRTREKKKKACiiigAoooo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038600"/>
            <a:ext cx="27336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38600"/>
            <a:ext cx="3505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36" y="2136827"/>
            <a:ext cx="3367139" cy="113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95619"/>
            <a:ext cx="2771775" cy="118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Identify appropriate technologies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60375" y="1143000"/>
            <a:ext cx="8226425" cy="800219"/>
          </a:xfrm>
          <a:prstGeom prst="rect">
            <a:avLst/>
          </a:prstGeom>
        </p:spPr>
        <p:txBody>
          <a:bodyPr wrap="square">
            <a:spAutoFit/>
          </a:bodyPr>
          <a:lstStyle/>
          <a:p>
            <a:r>
              <a:rPr lang="en-GB" sz="2300" b="1" dirty="0">
                <a:solidFill>
                  <a:srgbClr val="00B050"/>
                </a:solidFill>
              </a:rPr>
              <a:t>The conversion of bioenergy resources to usable energy requires technologies. </a:t>
            </a:r>
            <a:endParaRPr lang="en-US" sz="2300" b="1" dirty="0">
              <a:solidFill>
                <a:srgbClr val="00B050"/>
              </a:solidFill>
            </a:endParaRPr>
          </a:p>
        </p:txBody>
      </p:sp>
      <p:sp>
        <p:nvSpPr>
          <p:cNvPr id="5" name="Rectangle 4"/>
          <p:cNvSpPr/>
          <p:nvPr/>
        </p:nvSpPr>
        <p:spPr>
          <a:xfrm>
            <a:off x="460375" y="5105400"/>
            <a:ext cx="8226425" cy="1508105"/>
          </a:xfrm>
          <a:prstGeom prst="rect">
            <a:avLst/>
          </a:prstGeom>
        </p:spPr>
        <p:txBody>
          <a:bodyPr wrap="square">
            <a:spAutoFit/>
          </a:bodyPr>
          <a:lstStyle/>
          <a:p>
            <a:r>
              <a:rPr lang="en-GB" sz="2300" dirty="0">
                <a:solidFill>
                  <a:srgbClr val="FF0000"/>
                </a:solidFill>
              </a:rPr>
              <a:t>Careful selection of appropriate technologies and capacities (both technical and human): </a:t>
            </a:r>
          </a:p>
          <a:p>
            <a:pPr marL="285750" indent="-285750">
              <a:buFont typeface="Arial" pitchFamily="34" charset="0"/>
              <a:buChar char="•"/>
            </a:pPr>
            <a:r>
              <a:rPr lang="en-GB" sz="2300" dirty="0">
                <a:solidFill>
                  <a:srgbClr val="FF0000"/>
                </a:solidFill>
              </a:rPr>
              <a:t>Improved woodstoves, gasification (biomass combustion for heat and power), </a:t>
            </a:r>
            <a:r>
              <a:rPr lang="en-GB" sz="2300" dirty="0" smtClean="0">
                <a:solidFill>
                  <a:srgbClr val="FF0000"/>
                </a:solidFill>
              </a:rPr>
              <a:t>bio-digesters</a:t>
            </a:r>
            <a:r>
              <a:rPr lang="en-GB" sz="2300" dirty="0">
                <a:solidFill>
                  <a:srgbClr val="FF0000"/>
                </a:solidFill>
              </a:rPr>
              <a:t>, etc.</a:t>
            </a:r>
            <a:endParaRPr lang="en-US" sz="2300"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65342"/>
            <a:ext cx="1200150" cy="108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943219"/>
            <a:ext cx="1314450" cy="11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43219"/>
            <a:ext cx="1449387" cy="11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587" y="1943219"/>
            <a:ext cx="1903413" cy="11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943219"/>
            <a:ext cx="2114550" cy="11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3048001"/>
            <a:ext cx="21145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3587" y="3048001"/>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6490" y="3048001"/>
            <a:ext cx="143709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9751" y="3048000"/>
            <a:ext cx="1326740"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3048001"/>
            <a:ext cx="12001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Assess bioenergy conversion platforms or methods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33400" y="1295400"/>
            <a:ext cx="7772400" cy="800219"/>
          </a:xfrm>
          <a:prstGeom prst="rect">
            <a:avLst/>
          </a:prstGeom>
        </p:spPr>
        <p:txBody>
          <a:bodyPr wrap="square">
            <a:spAutoFit/>
          </a:bodyPr>
          <a:lstStyle/>
          <a:p>
            <a:r>
              <a:rPr lang="en-GB" sz="2300" dirty="0" smtClean="0">
                <a:solidFill>
                  <a:srgbClr val="00B050"/>
                </a:solidFill>
              </a:rPr>
              <a:t>Choice </a:t>
            </a:r>
            <a:r>
              <a:rPr lang="en-GB" sz="2300" dirty="0">
                <a:solidFill>
                  <a:srgbClr val="00B050"/>
                </a:solidFill>
              </a:rPr>
              <a:t>of appropriate technology depends on the conversion platforms to be adopted</a:t>
            </a:r>
            <a:endParaRPr lang="en-US" sz="2300" dirty="0">
              <a:solidFill>
                <a:srgbClr val="00B050"/>
              </a:solidFill>
            </a:endParaRPr>
          </a:p>
        </p:txBody>
      </p:sp>
      <p:sp>
        <p:nvSpPr>
          <p:cNvPr id="5" name="Rectangle 4"/>
          <p:cNvSpPr/>
          <p:nvPr/>
        </p:nvSpPr>
        <p:spPr>
          <a:xfrm>
            <a:off x="2438400" y="2523328"/>
            <a:ext cx="4572000" cy="1862048"/>
          </a:xfrm>
          <a:prstGeom prst="rect">
            <a:avLst/>
          </a:prstGeom>
        </p:spPr>
        <p:txBody>
          <a:bodyPr>
            <a:spAutoFit/>
          </a:bodyPr>
          <a:lstStyle/>
          <a:p>
            <a:pPr marL="342900" indent="-342900">
              <a:buFont typeface="Arial" pitchFamily="34" charset="0"/>
              <a:buChar char="•"/>
            </a:pPr>
            <a:r>
              <a:rPr lang="en-GB" sz="2300" dirty="0" smtClean="0"/>
              <a:t>Combustion</a:t>
            </a:r>
          </a:p>
          <a:p>
            <a:pPr marL="342900" indent="-342900">
              <a:buFont typeface="Arial" pitchFamily="34" charset="0"/>
              <a:buChar char="•"/>
            </a:pPr>
            <a:r>
              <a:rPr lang="en-GB" sz="2300" dirty="0" smtClean="0"/>
              <a:t>Fermentation</a:t>
            </a:r>
          </a:p>
          <a:p>
            <a:pPr marL="342900" indent="-342900">
              <a:buFont typeface="Arial" pitchFamily="34" charset="0"/>
              <a:buChar char="•"/>
            </a:pPr>
            <a:r>
              <a:rPr lang="en-GB" sz="2300" dirty="0" smtClean="0"/>
              <a:t>pressing </a:t>
            </a:r>
            <a:r>
              <a:rPr lang="en-GB" sz="2300" dirty="0"/>
              <a:t>or crushing, refining, </a:t>
            </a:r>
            <a:endParaRPr lang="en-GB" sz="2300" dirty="0" smtClean="0"/>
          </a:p>
          <a:p>
            <a:pPr marL="342900" indent="-342900">
              <a:buFont typeface="Arial" pitchFamily="34" charset="0"/>
              <a:buChar char="•"/>
            </a:pPr>
            <a:r>
              <a:rPr lang="en-GB" sz="2300" dirty="0" smtClean="0"/>
              <a:t>pyrolysis</a:t>
            </a:r>
            <a:r>
              <a:rPr lang="en-GB" sz="2300" dirty="0"/>
              <a:t>, </a:t>
            </a:r>
            <a:endParaRPr lang="en-GB" sz="2300" dirty="0" smtClean="0"/>
          </a:p>
          <a:p>
            <a:pPr marL="342900" indent="-342900">
              <a:buFont typeface="Arial" pitchFamily="34" charset="0"/>
              <a:buChar char="•"/>
            </a:pPr>
            <a:r>
              <a:rPr lang="en-GB" sz="2300" dirty="0" smtClean="0"/>
              <a:t>bio-refinery </a:t>
            </a:r>
            <a:r>
              <a:rPr lang="en-GB" sz="2300" dirty="0"/>
              <a:t>set up options, </a:t>
            </a:r>
            <a:r>
              <a:rPr lang="en-GB" sz="2300" dirty="0" smtClean="0"/>
              <a:t>etc.</a:t>
            </a:r>
            <a:endParaRPr lang="en-US" sz="23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95619"/>
            <a:ext cx="2514600" cy="228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23328"/>
            <a:ext cx="2438400" cy="220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Identify institutional and technical capacities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60375" y="1447800"/>
            <a:ext cx="8226425" cy="1154162"/>
          </a:xfrm>
          <a:prstGeom prst="rect">
            <a:avLst/>
          </a:prstGeom>
        </p:spPr>
        <p:txBody>
          <a:bodyPr wrap="square">
            <a:spAutoFit/>
          </a:bodyPr>
          <a:lstStyle/>
          <a:p>
            <a:r>
              <a:rPr lang="en-GB" sz="2300" b="1" dirty="0">
                <a:solidFill>
                  <a:srgbClr val="00B050"/>
                </a:solidFill>
              </a:rPr>
              <a:t>Africa has strong regional organizations that are fully committed to promote a modern bioenergy sec­tor as part of the overall energy policy development</a:t>
            </a:r>
            <a:endParaRPr lang="en-US" sz="2300" b="1" dirty="0">
              <a:solidFill>
                <a:srgbClr val="00B050"/>
              </a:solidFill>
            </a:endParaRPr>
          </a:p>
        </p:txBody>
      </p:sp>
      <p:sp>
        <p:nvSpPr>
          <p:cNvPr id="6" name="Rectangle 5"/>
          <p:cNvSpPr/>
          <p:nvPr/>
        </p:nvSpPr>
        <p:spPr>
          <a:xfrm>
            <a:off x="1981201" y="3049886"/>
            <a:ext cx="5334000" cy="1554272"/>
          </a:xfrm>
          <a:prstGeom prst="rect">
            <a:avLst/>
          </a:prstGeom>
        </p:spPr>
        <p:txBody>
          <a:bodyPr wrap="square">
            <a:spAutoFit/>
          </a:bodyPr>
          <a:lstStyle/>
          <a:p>
            <a:pPr marL="342900" indent="-342900">
              <a:buFont typeface="Arial" pitchFamily="34" charset="0"/>
              <a:buChar char="•"/>
            </a:pPr>
            <a:r>
              <a:rPr lang="en-GB" sz="2300" dirty="0" smtClean="0">
                <a:solidFill>
                  <a:srgbClr val="292934"/>
                </a:solidFill>
              </a:rPr>
              <a:t>Encourages </a:t>
            </a:r>
            <a:r>
              <a:rPr lang="en-GB" sz="2300" dirty="0">
                <a:solidFill>
                  <a:srgbClr val="292934"/>
                </a:solidFill>
              </a:rPr>
              <a:t>and promotes regional </a:t>
            </a:r>
            <a:r>
              <a:rPr lang="en-GB" sz="2300" dirty="0" smtClean="0">
                <a:solidFill>
                  <a:srgbClr val="292934"/>
                </a:solidFill>
              </a:rPr>
              <a:t>exchanges</a:t>
            </a:r>
          </a:p>
          <a:p>
            <a:pPr marL="342900" indent="-342900">
              <a:buFont typeface="Arial" pitchFamily="34" charset="0"/>
              <a:buChar char="•"/>
            </a:pPr>
            <a:r>
              <a:rPr lang="en-GB" sz="2300" dirty="0" smtClean="0"/>
              <a:t>UNECA </a:t>
            </a:r>
            <a:r>
              <a:rPr lang="en-GB" sz="2300" dirty="0"/>
              <a:t>has developed a Knowledge Management Platform (KMP) </a:t>
            </a:r>
            <a:endParaRPr lang="en-US" sz="2300"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6350"/>
            <a:ext cx="25717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https://encrypted-tbn2.gstatic.com/images?q=tbn:ANd9GcQpdOJ73YkUiCWW7wtw4iSSW4HMUjm6CzqL0HMR0ABmNp3jiy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051015"/>
            <a:ext cx="2895599" cy="179131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086350"/>
            <a:ext cx="2219325" cy="175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Capacity development and enhancement</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362200" y="1066800"/>
            <a:ext cx="6400800" cy="5047536"/>
          </a:xfrm>
          <a:prstGeom prst="rect">
            <a:avLst/>
          </a:prstGeom>
        </p:spPr>
        <p:txBody>
          <a:bodyPr wrap="square">
            <a:spAutoFit/>
          </a:bodyPr>
          <a:lstStyle/>
          <a:p>
            <a:pPr marL="285750" lvl="0" indent="-285750">
              <a:buFont typeface="Arial" pitchFamily="34" charset="0"/>
              <a:buChar char="•"/>
            </a:pPr>
            <a:r>
              <a:rPr lang="en-GB" sz="2300" dirty="0"/>
              <a:t>Strengthen </a:t>
            </a:r>
            <a:r>
              <a:rPr lang="en-GB" sz="2300" dirty="0">
                <a:solidFill>
                  <a:srgbClr val="FF0000"/>
                </a:solidFill>
              </a:rPr>
              <a:t>local enter</a:t>
            </a:r>
            <a:r>
              <a:rPr lang="en-GB" sz="2300" dirty="0"/>
              <a:t>prises to source, integrate, install, operate, maintain, </a:t>
            </a:r>
            <a:r>
              <a:rPr lang="en-GB" sz="2300" dirty="0" smtClean="0"/>
              <a:t>&amp; service </a:t>
            </a:r>
            <a:r>
              <a:rPr lang="en-GB" sz="2300" dirty="0"/>
              <a:t>bioenergy sys­tems; </a:t>
            </a:r>
            <a:r>
              <a:rPr lang="en-GB" sz="2300" dirty="0" smtClean="0"/>
              <a:t>&amp; provide </a:t>
            </a:r>
            <a:r>
              <a:rPr lang="en-GB" sz="2300" dirty="0"/>
              <a:t>business training and incubation.</a:t>
            </a:r>
            <a:endParaRPr lang="en-US" sz="2300" dirty="0"/>
          </a:p>
          <a:p>
            <a:pPr marL="285750" lvl="0" indent="-285750">
              <a:buFont typeface="Arial" pitchFamily="34" charset="0"/>
              <a:buChar char="•"/>
            </a:pPr>
            <a:r>
              <a:rPr lang="en-GB" sz="2300" dirty="0"/>
              <a:t>Train </a:t>
            </a:r>
            <a:r>
              <a:rPr lang="en-GB" sz="2300" dirty="0">
                <a:solidFill>
                  <a:srgbClr val="FF0000"/>
                </a:solidFill>
              </a:rPr>
              <a:t>policymaker</a:t>
            </a:r>
            <a:r>
              <a:rPr lang="en-GB" sz="2300" dirty="0"/>
              <a:t>s on policies </a:t>
            </a:r>
            <a:r>
              <a:rPr lang="en-GB" sz="2300" dirty="0" smtClean="0"/>
              <a:t>&amp; programmes </a:t>
            </a:r>
            <a:r>
              <a:rPr lang="en-GB" sz="2300" dirty="0"/>
              <a:t>for accelerating adoption of bioenergy by small landhold­ers.</a:t>
            </a:r>
            <a:endParaRPr lang="en-US" sz="2300" dirty="0"/>
          </a:p>
          <a:p>
            <a:pPr marL="285750" lvl="0" indent="-285750">
              <a:buFont typeface="Arial" pitchFamily="34" charset="0"/>
              <a:buChar char="•"/>
            </a:pPr>
            <a:r>
              <a:rPr lang="en-GB" sz="2300" dirty="0"/>
              <a:t>Train the </a:t>
            </a:r>
            <a:r>
              <a:rPr lang="en-GB" sz="2300" dirty="0">
                <a:solidFill>
                  <a:srgbClr val="FF0000"/>
                </a:solidFill>
              </a:rPr>
              <a:t>finance </a:t>
            </a:r>
            <a:r>
              <a:rPr lang="en-GB" sz="2300" dirty="0" smtClean="0">
                <a:solidFill>
                  <a:srgbClr val="FF0000"/>
                </a:solidFill>
              </a:rPr>
              <a:t>&amp; banking </a:t>
            </a:r>
            <a:r>
              <a:rPr lang="en-GB" sz="2300" dirty="0">
                <a:solidFill>
                  <a:srgbClr val="FF0000"/>
                </a:solidFill>
              </a:rPr>
              <a:t>sectors </a:t>
            </a:r>
            <a:r>
              <a:rPr lang="en-GB" sz="2300" dirty="0"/>
              <a:t>(especially senior management/loan officers) on the risks/rewards of financ­ing bioenergy </a:t>
            </a:r>
            <a:r>
              <a:rPr lang="en-GB" sz="2300" dirty="0" smtClean="0"/>
              <a:t>projects</a:t>
            </a:r>
          </a:p>
          <a:p>
            <a:pPr marL="285750" lvl="0" indent="-285750">
              <a:buFont typeface="Arial" pitchFamily="34" charset="0"/>
              <a:buChar char="•"/>
            </a:pPr>
            <a:r>
              <a:rPr lang="en-GB" sz="2300" dirty="0" smtClean="0"/>
              <a:t>Provide </a:t>
            </a:r>
            <a:r>
              <a:rPr lang="en-GB" sz="2300" dirty="0"/>
              <a:t>training </a:t>
            </a:r>
            <a:r>
              <a:rPr lang="en-GB" sz="2300" dirty="0" smtClean="0"/>
              <a:t>&amp; technical </a:t>
            </a:r>
            <a:r>
              <a:rPr lang="en-GB" sz="2300" dirty="0"/>
              <a:t>assistance on </a:t>
            </a:r>
            <a:r>
              <a:rPr lang="en-GB" sz="2300" dirty="0">
                <a:solidFill>
                  <a:srgbClr val="FF0000"/>
                </a:solidFill>
              </a:rPr>
              <a:t>standards</a:t>
            </a:r>
            <a:r>
              <a:rPr lang="en-GB" sz="2300" dirty="0"/>
              <a:t> for bioenergy development, drawing on interna­tional examples in this </a:t>
            </a:r>
            <a:r>
              <a:rPr lang="en-GB" sz="2300" dirty="0" smtClean="0"/>
              <a:t>area.</a:t>
            </a:r>
            <a:endParaRPr lang="en-US" sz="2300" dirty="0"/>
          </a:p>
          <a:p>
            <a:pPr marL="285750" lvl="0" indent="-285750">
              <a:buFont typeface="Arial" pitchFamily="34" charset="0"/>
              <a:buChar char="•"/>
            </a:pPr>
            <a:r>
              <a:rPr lang="en-GB" sz="2300" dirty="0"/>
              <a:t>Provide training to governments </a:t>
            </a:r>
            <a:r>
              <a:rPr lang="en-GB" sz="2300" dirty="0" smtClean="0"/>
              <a:t>&amp; private </a:t>
            </a:r>
            <a:r>
              <a:rPr lang="en-GB" sz="2300" dirty="0"/>
              <a:t>sector on the </a:t>
            </a:r>
            <a:r>
              <a:rPr lang="en-GB" sz="2300" dirty="0">
                <a:solidFill>
                  <a:srgbClr val="FF0000"/>
                </a:solidFill>
              </a:rPr>
              <a:t>CDM</a:t>
            </a:r>
            <a:r>
              <a:rPr lang="en-GB" sz="2300" dirty="0"/>
              <a:t>, </a:t>
            </a:r>
            <a:r>
              <a:rPr lang="en-GB" sz="2300" dirty="0" smtClean="0"/>
              <a:t>&amp; official &amp; voluntary C markets</a:t>
            </a:r>
            <a:r>
              <a:rPr lang="en-GB" sz="2300" dirty="0"/>
              <a:t>.</a:t>
            </a:r>
            <a:endParaRPr lang="en-US" sz="23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2114550" cy="155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718"/>
            <a:ext cx="2114550" cy="210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6" y="4648200"/>
            <a:ext cx="224974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Sensitization and awareness raising</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609600" y="1429538"/>
            <a:ext cx="7747030" cy="584775"/>
          </a:xfrm>
          <a:prstGeom prst="rect">
            <a:avLst/>
          </a:prstGeom>
        </p:spPr>
        <p:txBody>
          <a:bodyPr wrap="square">
            <a:spAutoFit/>
          </a:bodyPr>
          <a:lstStyle/>
          <a:p>
            <a:r>
              <a:rPr lang="en-GB" sz="3200" dirty="0" smtClean="0">
                <a:solidFill>
                  <a:srgbClr val="FF0000"/>
                </a:solidFill>
              </a:rPr>
              <a:t>Potential </a:t>
            </a:r>
            <a:r>
              <a:rPr lang="en-GB" sz="3200" dirty="0">
                <a:solidFill>
                  <a:srgbClr val="FF0000"/>
                </a:solidFill>
              </a:rPr>
              <a:t>for modern bioenergy is less known</a:t>
            </a:r>
            <a:endParaRPr lang="en-US" sz="3200" dirty="0">
              <a:solidFill>
                <a:srgbClr val="FF0000"/>
              </a:solidFill>
            </a:endParaRPr>
          </a:p>
        </p:txBody>
      </p:sp>
      <p:sp>
        <p:nvSpPr>
          <p:cNvPr id="5" name="Rectangle 4"/>
          <p:cNvSpPr/>
          <p:nvPr/>
        </p:nvSpPr>
        <p:spPr>
          <a:xfrm>
            <a:off x="2197115" y="2286000"/>
            <a:ext cx="4572000" cy="1477328"/>
          </a:xfrm>
          <a:prstGeom prst="rect">
            <a:avLst/>
          </a:prstGeom>
        </p:spPr>
        <p:txBody>
          <a:bodyPr>
            <a:spAutoFit/>
          </a:bodyPr>
          <a:lstStyle/>
          <a:p>
            <a:pPr marL="285750" indent="-285750">
              <a:buFont typeface="Arial" pitchFamily="34" charset="0"/>
              <a:buChar char="•"/>
            </a:pPr>
            <a:r>
              <a:rPr lang="en-GB" dirty="0" smtClean="0"/>
              <a:t>Agric &amp; agro-processing </a:t>
            </a:r>
            <a:r>
              <a:rPr lang="en-GB" dirty="0"/>
              <a:t>residues </a:t>
            </a:r>
            <a:r>
              <a:rPr lang="en-GB" dirty="0" smtClean="0"/>
              <a:t>&amp; </a:t>
            </a:r>
            <a:r>
              <a:rPr lang="en-GB" dirty="0"/>
              <a:t>urban </a:t>
            </a:r>
            <a:r>
              <a:rPr lang="en-GB" dirty="0" smtClean="0"/>
              <a:t>wastes not </a:t>
            </a:r>
            <a:r>
              <a:rPr lang="en-GB" dirty="0"/>
              <a:t>recog­nized as sources of </a:t>
            </a:r>
            <a:r>
              <a:rPr lang="en-GB" dirty="0" smtClean="0"/>
              <a:t>energy</a:t>
            </a:r>
          </a:p>
          <a:p>
            <a:pPr marL="285750" indent="-285750">
              <a:buFont typeface="Arial" pitchFamily="34" charset="0"/>
              <a:buChar char="•"/>
            </a:pPr>
            <a:r>
              <a:rPr lang="en-GB" dirty="0" smtClean="0"/>
              <a:t>Little </a:t>
            </a:r>
            <a:r>
              <a:rPr lang="en-GB" dirty="0"/>
              <a:t>bioenergy </a:t>
            </a:r>
            <a:r>
              <a:rPr lang="en-GB" dirty="0" smtClean="0"/>
              <a:t>mobilized </a:t>
            </a:r>
            <a:r>
              <a:rPr lang="en-GB" dirty="0"/>
              <a:t>or available at household level is wasted through inefficient appliances such as traditional kilns</a:t>
            </a:r>
            <a:endParaRPr lang="en-US" dirty="0"/>
          </a:p>
        </p:txBody>
      </p:sp>
      <p:sp>
        <p:nvSpPr>
          <p:cNvPr id="6" name="Rectangle 5"/>
          <p:cNvSpPr/>
          <p:nvPr/>
        </p:nvSpPr>
        <p:spPr>
          <a:xfrm>
            <a:off x="307975" y="4800600"/>
            <a:ext cx="8607425" cy="1569660"/>
          </a:xfrm>
          <a:prstGeom prst="rect">
            <a:avLst/>
          </a:prstGeom>
        </p:spPr>
        <p:txBody>
          <a:bodyPr wrap="square">
            <a:spAutoFit/>
          </a:bodyPr>
          <a:lstStyle/>
          <a:p>
            <a:r>
              <a:rPr lang="en-GB" sz="2400" b="1" dirty="0" smtClean="0">
                <a:solidFill>
                  <a:srgbClr val="00B050"/>
                </a:solidFill>
              </a:rPr>
              <a:t>Raising awareness </a:t>
            </a:r>
            <a:r>
              <a:rPr lang="en-GB" sz="2400" b="1" dirty="0">
                <a:solidFill>
                  <a:srgbClr val="00B050"/>
                </a:solidFill>
              </a:rPr>
              <a:t>of </a:t>
            </a:r>
            <a:r>
              <a:rPr lang="en-GB" sz="2400" b="1" dirty="0" smtClean="0">
                <a:solidFill>
                  <a:srgbClr val="00B050"/>
                </a:solidFill>
              </a:rPr>
              <a:t>producers</a:t>
            </a:r>
            <a:r>
              <a:rPr lang="en-GB" sz="2400" b="1" dirty="0">
                <a:solidFill>
                  <a:srgbClr val="00B050"/>
                </a:solidFill>
              </a:rPr>
              <a:t>, users, investors </a:t>
            </a:r>
            <a:r>
              <a:rPr lang="en-GB" sz="2400" b="1" dirty="0" smtClean="0">
                <a:solidFill>
                  <a:srgbClr val="00B050"/>
                </a:solidFill>
              </a:rPr>
              <a:t>&amp; policymakers </a:t>
            </a:r>
            <a:r>
              <a:rPr lang="en-GB" sz="2400" b="1" dirty="0">
                <a:solidFill>
                  <a:srgbClr val="00B050"/>
                </a:solidFill>
              </a:rPr>
              <a:t>through regional or national consultation processes, workshops </a:t>
            </a:r>
            <a:r>
              <a:rPr lang="en-GB" sz="2400" b="1" dirty="0" smtClean="0">
                <a:solidFill>
                  <a:srgbClr val="00B050"/>
                </a:solidFill>
              </a:rPr>
              <a:t>&amp; discussions</a:t>
            </a:r>
            <a:r>
              <a:rPr lang="en-GB" sz="2400" b="1" dirty="0">
                <a:solidFill>
                  <a:srgbClr val="00B050"/>
                </a:solidFill>
              </a:rPr>
              <a:t>, dissemination of relevant publications, me­dia campaigns, etc. is critical.</a:t>
            </a:r>
            <a:endParaRPr lang="en-US" sz="2400" b="1" dirty="0">
              <a:solidFill>
                <a:srgbClr val="00B05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85" y="2652713"/>
            <a:ext cx="215541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192594"/>
            <a:ext cx="21621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414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Information and knowledge sharing</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439555" y="1143000"/>
            <a:ext cx="6649065" cy="4339650"/>
          </a:xfrm>
          <a:prstGeom prst="rect">
            <a:avLst/>
          </a:prstGeom>
        </p:spPr>
        <p:txBody>
          <a:bodyPr wrap="square">
            <a:spAutoFit/>
          </a:bodyPr>
          <a:lstStyle/>
          <a:p>
            <a:pPr marL="342900" indent="-342900">
              <a:buFont typeface="Arial" pitchFamily="34" charset="0"/>
              <a:buChar char="•"/>
            </a:pPr>
            <a:r>
              <a:rPr lang="en-US" sz="2300" dirty="0" smtClean="0"/>
              <a:t>Strengthen </a:t>
            </a:r>
            <a:r>
              <a:rPr lang="en-US" sz="2300" dirty="0"/>
              <a:t>local data </a:t>
            </a:r>
            <a:r>
              <a:rPr lang="en-US" sz="2300" dirty="0" smtClean="0"/>
              <a:t>availability</a:t>
            </a:r>
            <a:endParaRPr lang="en-US" sz="2300" dirty="0"/>
          </a:p>
          <a:p>
            <a:pPr marL="342900" indent="-342900">
              <a:buFont typeface="Arial" pitchFamily="34" charset="0"/>
              <a:buChar char="•"/>
            </a:pPr>
            <a:r>
              <a:rPr lang="en-US" sz="2300" dirty="0" smtClean="0"/>
              <a:t>Gather </a:t>
            </a:r>
            <a:r>
              <a:rPr lang="en-US" sz="2300" dirty="0"/>
              <a:t>case </a:t>
            </a:r>
            <a:r>
              <a:rPr lang="en-US" sz="2300" dirty="0" smtClean="0"/>
              <a:t>studies highlighting </a:t>
            </a:r>
            <a:r>
              <a:rPr lang="en-US" sz="2300" dirty="0"/>
              <a:t>best practices </a:t>
            </a:r>
            <a:r>
              <a:rPr lang="en-US" sz="2300" dirty="0" smtClean="0"/>
              <a:t>&amp; e.gs. of successes </a:t>
            </a:r>
            <a:r>
              <a:rPr lang="en-US" sz="2300" dirty="0"/>
              <a:t>and </a:t>
            </a:r>
            <a:r>
              <a:rPr lang="en-US" sz="2300" dirty="0" smtClean="0"/>
              <a:t>failures</a:t>
            </a:r>
            <a:endParaRPr lang="en-US" sz="2300" dirty="0"/>
          </a:p>
          <a:p>
            <a:pPr marL="342900" indent="-342900">
              <a:buFont typeface="Arial" pitchFamily="34" charset="0"/>
              <a:buChar char="•"/>
            </a:pPr>
            <a:r>
              <a:rPr lang="en-US" sz="2300" dirty="0" smtClean="0"/>
              <a:t>Establish/implement </a:t>
            </a:r>
            <a:r>
              <a:rPr lang="en-US" sz="2300" dirty="0"/>
              <a:t>Regional Bioenergy Centres with </a:t>
            </a:r>
            <a:r>
              <a:rPr lang="en-US" sz="2300" dirty="0" smtClean="0"/>
              <a:t>info </a:t>
            </a:r>
            <a:r>
              <a:rPr lang="en-US" sz="2300" dirty="0"/>
              <a:t>on policies, markets, </a:t>
            </a:r>
            <a:r>
              <a:rPr lang="en-US" sz="2300" dirty="0" smtClean="0"/>
              <a:t>technologies, </a:t>
            </a:r>
            <a:r>
              <a:rPr lang="en-US" sz="2300" dirty="0"/>
              <a:t>costs, business models, applications, financial sources, </a:t>
            </a:r>
            <a:r>
              <a:rPr lang="en-US" sz="2300" dirty="0" smtClean="0"/>
              <a:t>STDs &amp; certification</a:t>
            </a:r>
            <a:r>
              <a:rPr lang="en-US" sz="2300" dirty="0"/>
              <a:t>, etc. </a:t>
            </a:r>
            <a:endParaRPr lang="en-US" sz="2300" dirty="0" smtClean="0"/>
          </a:p>
          <a:p>
            <a:pPr marL="342900" indent="-342900">
              <a:buFont typeface="Arial" pitchFamily="34" charset="0"/>
              <a:buChar char="•"/>
            </a:pPr>
            <a:r>
              <a:rPr lang="en-US" sz="2300" dirty="0" smtClean="0"/>
              <a:t>Encourage use </a:t>
            </a:r>
            <a:r>
              <a:rPr lang="en-US" sz="2300" dirty="0"/>
              <a:t>of bioenergy </a:t>
            </a:r>
            <a:r>
              <a:rPr lang="en-US" sz="2300" dirty="0" smtClean="0"/>
              <a:t>&amp; </a:t>
            </a:r>
            <a:r>
              <a:rPr lang="en-US" sz="2300" dirty="0"/>
              <a:t>biomass assessment tools </a:t>
            </a:r>
            <a:r>
              <a:rPr lang="en-US" sz="2300" dirty="0" smtClean="0"/>
              <a:t>(FAO’s BEFS, WISDOM &amp; </a:t>
            </a:r>
            <a:r>
              <a:rPr lang="en-US" sz="2300" dirty="0"/>
              <a:t>GBEP sustainability </a:t>
            </a:r>
            <a:r>
              <a:rPr lang="en-US" sz="2300" dirty="0" smtClean="0"/>
              <a:t>indicators)  </a:t>
            </a:r>
            <a:endParaRPr lang="en-US" sz="2300" dirty="0"/>
          </a:p>
          <a:p>
            <a:pPr marL="342900" indent="-342900">
              <a:buFont typeface="Arial" pitchFamily="34" charset="0"/>
              <a:buChar char="•"/>
            </a:pPr>
            <a:r>
              <a:rPr lang="en-US" sz="2300" dirty="0" smtClean="0"/>
              <a:t>Facilitate </a:t>
            </a:r>
            <a:r>
              <a:rPr lang="en-US" sz="2300" dirty="0"/>
              <a:t>South-South collaboration and cooperation on sustainable bioenergy </a:t>
            </a:r>
            <a:r>
              <a:rPr lang="en-US" sz="2300" dirty="0" smtClean="0"/>
              <a:t>development</a:t>
            </a:r>
            <a:endParaRPr lang="en-US" sz="2300" dirty="0"/>
          </a:p>
        </p:txBody>
      </p:sp>
      <p:sp>
        <p:nvSpPr>
          <p:cNvPr id="5" name="AutoShape 2" descr="data:image/jpeg;base64,/9j/4AAQSkZJRgABAQAAAQABAAD/2wCEAAkGBhQSEBMQEhQSFBUQFBYUFRIVEhAUFhgVFBUVFBQUFRUXHCYfGBovGRUVHy8gIygpLCwsFR4zNTAqNSYrLSkBCQoKDgwOGg8PGjYkHyU0LCw0NC8pLC8wKS0sLCwtLTUwKSw0LDQsMCwtLCwsNTQ0NTIsNCwsLCwsLDU0LCwvLP/AABEIAMkA+wMBIgACEQEDEQH/xAAcAAEAAgMBAQEAAAAAAAAAAAAABQYDBAcCAQj/xAA+EAABAwEFBQUFBwIGAwAAAAABAAIRAwQFEiExBkFRYXEigZGhsQcTMlLBFCNCYtHh8JKiFSRDU3LxssLS/8QAGwEBAAIDAQEAAAAAAAAAAAAAAAQFAQMGAgf/xAAxEQACAgECAwUHBAMBAAAAAAAAAQIDEQQhBRIxEyJBUWFxgZGhscHwFCPR4TJC8Qb/2gAMAwEAAhEDEQA/AO4oiIAiIgCIiAIiIAiIgCItStacyOCA2pX1aDqyzWO1YpB1b6IDZREQBERAEREAREQBERAEREAREQBERAEREAREQBERAEREAREQBERAFW7basFV7TxJ7jmFZFEbRXaypTxE4XtHZcN/5SN49EBFOvLmt3Z2sX1Hu3NaB3kz6DzVS/w2uTBLQOIJPlCtd0V/c0wwAADM6yTvcTxQFhRYrLaRUYHt0M+Rg+iyoAiIgCIiAIiIAiIgCLVrWrPCN2p+i+tegNlFip1c48FlQBERAEREAREQBERAEREAREQBERAealSBJUVbHg5uK2L6fFMH8w9CqbetrcHMM5F0HwJHmEBL1azRotC1W3IrVNZalvtAaxziYGXmQPqsGS67Kv8AuMPyu9QD+qmVz2jt3QsbRixOxj4WAEkjQ5kAfuq3fHtftNQxQayg0HWBUeepcMMcgO9abNRCvZstNFwnU6xc1ccR83sv79x2ZFyu5fbFUyFooYwNX0ZB72OyPiF02xWttWmyqycNRrXtkEGHAESN2q9V3Qs/xNOs4fqNG8XRxn1yZ0RFtIAREQBEWrUt7RpJ6QgIJtt7Tp1xOnrJW4y2KB2gdhqGrTDodm9sZh28iNQfXrlpWS9i8hrQ5zjkAAZWcAt9C0zUaBx+klS6irluxzO3U+MiA3XCOu8qVWAEREAREQBERAEREARfHOheDUKAyIsTbQJg5LKgCIiAj78bNLo4fp9VS78oltMPOjXNJ7zH1V8trA5jmSMRaYE5yMx5rnV63i2oTRe4RoWHKeqjajUQojzSJFFE7pcsTStN9MY0xLiOG7qVXrdfFSpImGkEQI0OStDKAaIAAHACFDXjWs0He7iwEZ9dCqh8Tla+WMcI6fh3Dqq5Zsjzv5L3FPvVrnFsOOU792Wnmtem0jUypP7BUqAuYwuDciRx1WkWRkV5la57M7DTaWmp/t7emdln0PFSjjAEHKdPVT987W1q7aDAXUmWamxjWte4S5gANQkR2su7xJqt63YaoEOIjd+E9VEAVLI4SQ5rp7IJg843HmpVcHOGIy38v7KnWaiOl1PaW0NwX++c4z1fL4eX0Ow7M+1erQhlqmtTH+pI960cSTk/vg810e4NtbHbR/lrRSqO308WGoOtN0O74hflK8b3dVyjC35ZmepgStOjTJcA3WcuR4zuVhp4WRj32cdxe/SXXZ0sMLxfTPu8PzY/aiLh3sN2stVW0VaFa01KlClQNQit2sBBaAW1HEuAiZBy5K+XV7YbttFb3La+Akw11Vj6bH8ML3ZDliglSCnLRe9owUXEansjvy9JVXsF4mCCdCQpjaKtiGBp+EyesZDwPmqhZaub+TvoFlAsZIcslKzDdkoanXhbVO8CEwC02W0GId4/qttVm7r+DyRHwmJ5jVT9jq4mTzIWAZ0REAREQBERAEREBpPr9o8jHgvXvVG2yrgqOad5kdD/AAjuXn7YgNu0VMlt3faMbJ3gkHu/aFAWm25LNZr0FGk3E5rDWJeC4xloInkAe9R9TqIaap2z6LyWT1GLk8IsLnACSYVbv3aksJp0gQd73D/xB16nLqs5rYu1OKdDMjuWva7E2o2HDod46LjNT/6Sdj5K48sfPx/r83LDT1QhJSsWSrstThUFTEcYOLETJnmStO9Lu9/XdXJwYzJa0ZTvgk8ZPep5mzhxZvGGdwMkbxyPit9160WNwgggZYWjLpwUKrXSjmNe+d/zJb22wlJckeZ/QrraYAw7ojNRFe4qIMlxaPlxtHrmppxkkxAJJA3AEyAPRQltuNxJLHjMkw6d/MKfXN5/ywTo22VrMDes1maxoYwQ0ab9c5neo++rqpPaXuOB3zDf1G9LHUfR7DxrmAZ04g7wVtWS4KtufhZkB8Tz8LB9Ty1PmvVeju7buvf6mv8AXdmu1TwzlF43y8T7sANGRfq7hocm+fVQVSoXHE4kk6kkk+JXUNpvZXVsBNXOtSkn3zQRhn/cZ+HrmOe5Ue03W0vhojEWiJgCTmf2yXZVVqCwkczq9bdqp81k2/ovYiIbZyROWW7E2fCZXwAtO8EdxUxed2usbjQqU3B0S7FlOMBw/tIPeogNW0hEtdzrTTp1BSqGm2uz3dQA4S9mpaSBOE8JE78lGVrOWmHCFvWa9nNAaQHACBqDy/kKSbSbUaHOZHJ368Ff08P02rrxppvtEstSW3xS2+ZIjXGa7r3N3ZHae00m4GvLqY/C8kho/KdR005K43VtPTbk7HL+08uAjGSRDY/DhDdc5lU6yUg0QBAW05mStI8BohVix97xa/OnzPTpSW50yy2xlQSxwcORWWtVhpPALm1wW1weXRh5AnPmVMWnasvGCCGkgF0z2SczHSVz9mgsdsoU99R+5ocHnCLzcjIY3ie0ersz5lXW7B903nJ8yqxdNejUph7CCI3eittmp4WNbwAVdJNPDPBkREXkBERAEREAREQERe1MVJaci3Rw1B39RyVbtFOqwxAdzBjyKn7zOGqfzAH6H0WuM0BD0LI9zgaghvyg5nqeC3dorvNqp0mtIaaZOZBMggDQdFJNswK82+6veUywOcw/he0kFp3HLUclV6/R23rmpniWMYe6a69PB+vxNkJJdUad12D3NMMxF0Zzp4DctxR9ze+FINtBBqNJBIzkAw0nnCrm1VktT6pgPfSywhkkDITiaM5mcyF84VMrdRKFkkms5fs8iVdb2VfNGOS5haNpuZj8x2Sd40726eEKj3HfLrNV7WPBmH0/qGnQg9N6lb42xL24KAc0HV5gO6NA066qStFdXZiD28yPXxOEY8+cPy8T5eddtF5YXB5Hy7uTuB5ZqMfeLnmBvyAGp5cSo2V7o273Tw8OAc0gjMTI05q/ohFYUt/XH2FfH5vacfh9/wA9x06zbLU69ms32hjg+kwDIlrgDmWuj+Dkp6x2JlJgp02hrRoB6nieZUHcW0/vIbULQSAQZAnTLrmrCKi6+EIx6dTxKyU+r2PrmyIOYO5VOt7LbA60C0e6LSDiNNr3NpkjP4BoOQgclbVjq12tzc5rZMCSBmdBnvWzqeDgXtduyq28atV9NwpVS0sqEHA6KbGkYtJkHI5qjf4WHaCOe7wXafa9tXVo1GWNj8DKtLE+B2nYnPbhJ3Nhu7iuYUWYiA0SSQ0AcTkB1XScN4NG+Kttls/Bdfe/Ah3ahwfLFGtYbrAIaxpc52QyJcTwAHoFYm7DW4txCy1o/wCIB/pJnyXWNi9kqdjpAwHVnD7ypqc9WMO5o89TytLVsnxuGnfZ6Stcq+fw+5Y1aiagspZPzXVsj6Tyyo1zHDVr2ua4dxzWVhXetpNnaNspGnVAkTgqADEw8WnhxGhXELbdzqFV9F/xU3Fp4ZaEciII6q40HE4a2LWMSXh/BJjYpmoKzASJggZgA/RfKT2v+E6bt/gvb7IDMZE6ladSylhxA9oSBHPiFv5nXJ4jhehjo+hO3XbqtF4NBxDidNWmM+0DkQu8XZVe6hSfUjG6m1zsIIGItBMAkwJ5rlWwuzn2gyQQ05PePlGeEE6E/wA3LrwEZcFyvGr67LFGK3XV+JHskm9j6iIqI1BERAEREAREQEbfViL2h7dWTI4tOvfvUKyqrYqna6WCo5vA5dNR5QgNqjaoW59sEKv1zkUux/3TcycoMmcxkUBt1rQGlxJAAzJJAA6kqGt+2tNnZpA1HcfhZ46nu8VEe0VjxRp1WYiKb+2BJGBw+I8IIGe7EqxZKwe3EP8ApcdruEVq+V0t03n4/wBmrUay2uKjH4khbra6tUdVfGJ0aCBkIAHcFhCxV64YJPgFhN5ARIgExrMc1mFL5e6tkUzUptyZuOEgjTmot12vLvwxMzP0Uo4wCeCzspZZ+Ss+GaHU6tyVGNuufkapahUrcx1HSZgaAR0AG9WXZzbN9GKdaX09AdXs6fM3l4cFWntgxx0XxrCchlxP6c15jo9ZXq+xiv3Pl7fYZjqOX91M6jfG21ns1D35e1+IfdsYQXPPCPwjiTp1yPFdoL/q2ysatYz8rPwMb8rR9dTvU3XsLHtwkd+/rKr1vu11Izq3c79eC+scI0lemXe3m/Hw9x6/X/qO709PMw3jbalf3fvHYjRpik0nXA1znNBO+MRHQBb+xtEfbrPi094DHNrXFvmAta67F718H4WiTznQevgptl3MY5tVnYdTIcDJiWmcwdylaiqpcyjs2n7E2g9bGuSjI7DRr5LYbXVUue/2VqTajDk4abwd7TzUm23L59KLi3GS3Rfp53RMOrrkvtDI+3OIjOmwnrBHoAuhG2yQ0Zk5AKibR3DV+3uNSH+8LTTDfxTDWtg8CIjeeSt+DTjC9yk8bP39DxZOcUnDqVylRkScgfFXfYLZqlaG1ff0w9nZiZGYOrXDMHdIKjLuuoF0vzz03d/FdI2XoxTceJA7gP3W/X8U7SLrr+P8Eh2Nrckbvu6nQpilSYGMbo0epJzJ5lbKIqBtt5ZrCIiwAiIgCIiAIiIAq9f1OKs/M0eWX6KwqI2hoy1ruBI8RP0QEE5q0qVqFJxa7IOMg8zuW3Z6kktOo9Fp3zZg5pHJASLawOsGREHPI6ghcyvS6/s1rc1gilU7TRuHFn6cui6zdlyMrWajUBcxzqbcURBcBDiQeYOkL0/YumZLnlxIjtNaRx0/dara1ZHlNdkOeODjrqZqPLTu0yGQ5LPSu9rY1JGkrod8bCNp0Kj6XaeIIa1gBMOE6kk9mTAVGVTqaZwSjF7FfdXKOEmfEBjQkfzgsjKc6afzcsraYH6qw4TwfV2NWqbrj5p7v3L7lTdbGPdayz4ySO0O70XpfV8X0SMeVJZz9yse58Xwr6Vje8DUgL2eT44QCGgAwYGgndMKIs1htdqrCzgGXZnLCwN3ucR+Hx4ZlS2PhmunbO3IKFFojtvAc8/mI06DT/tRdVrlpIZSTb6Z+pa8NodljytkQNz7I07NT922S50F1TQkjgNw5eMrbF0On4zHQSrG+gFrViuRstnbNzm8tnUpKKwjDYbO2mMtd7jmf2Ve2pquNei9v+lmDxcDIHiAVO1KsBYbXcr3sZUaJIBJbpIdnlO9eE2uhkg7usREK93LSw0W85PmVCWC7nyBgcOogDvVmpU8LQ0bhCwD2iIgCIiAIiIAiIgCIiALUvWnNJ3LPwP6SttearJaRxBHigKO4YarTxlvjp5wsltZLSvN4CM/lIPgZWxaG5ICW2Rqf5Rg+Rz2/wB7iPIhS7nKu7J1oZVZwqT/AFNH/wAlTZegPbnKIvfZyhaJL2Q7/cb2Xd50d3ypOV8WGk1hmGk9mc2vfZepZpdOOnOTwIjk8buunooxdbewEEEAgiCDmCDqCFRNpdlDSmpRBdTOZaJJZ9S3nu38VdcP1SglU9vIptbosrmj/wAKjetpLGw3U6ngFp0bWYHaMnfMqzbM3B7x9atVpl1KkwvAeCGve0Ehp+YZSe4b16tt71arcDnDBuY1rWsEaQAFYKyd1jUeiILrrorTkstkVScS0EiCQoa13bXqWkCmypVnNoY1zoaI4aKfIWNwUy2t2Q5c4IVNiqnzYyat23dVZaaVKrTfTc97ey9jmy2Ri11ESux07TkudbKXw6raDQxOqMpsLzil7WPkBpaT8LoLhlqJVvfUK5fWuSnyN5wdRo1Fw50sZN+0W0LSqVpUVRd94/MmDvPITHetyVCJpuXdRx1QCJAkkdP3hWMNUPs9T+N3QepP0U0gCIiAIiIAiIgCIiAIiIAiIgCIiAqd9UYc8cz55/VYqLpptPFo9IKmb4utzziZBkZiQDl1UPRszqbcDxBBOXIkkIDzc1bBVqD5mg/0kj/2U/TqSqha2HGMMjopC57Q9tRrCSQ6cjnECZH83oCyheoX1jV6DEB4hIWTCmFAa9rol9N7N7mOaJ/M0j6rlFssVSi8sqNLHDcd/MHQjmF1+FhtViZVbgqNa9p3OE944HmFM0uq7BvbZkTU6bt113RyIVeKi7yrOdDG6uIaBxJMCV0O9PZ+SZoPABPwPnIcnCZ6ETzWaw7CBgklmP5zLiM5yGUBWlvEYcndf56lZVw6XP3l+ehjuC66dmszaTQJ+J7t7nnVx9OQACyWu3NaJPcOJ4KSbs++YNRoHIEnwOSi77utra7A2ezTBJJkklzpJ8AqBtt5ZepJLCMNhpGJOpJJ6nNbZK9UmZLVpVsbzGjTA7tSsGS0XEyKZPFx8gApJat2MikzmJ8TP1W0gCIiAIiIAiIgCIiAIiIAiIgCIiAKPvO7jUgtIkZZ7wpBEBXWbPPJklo8SVJ2O6G089TxOv7LfRAeRTTCvSIDzhXwtXtEBjhfIWQheSEBjKL0V4KA9AqvXyJtHRjR6n6qcL1A2901nn/iP7QgMD3Q0ngCfAStK6mdkLYvB0Un/wDGPHL6r7dVKcI4kDxKAuNFkNaOAA8AvaIgCIiAIiIAiIgCIiAIiIAiIgCIiAIiIAiIgCIiAIiIAkIiA8OasT1sLHUp5ICNtVra34iB1ICh3VMTnOGYJ18ljtNlL3FztT/ISgzCI4IDBep+7ji5o85+i3rjpy9g5z4AlY3XYa8MBjCQ7SeI+qnrsucUsycTojSAEBIoiIAiIgCIiAIiIAiIgCIiAIiIAiIgCIiAIiIAiIgCIiAIiIAiIgNO03aHEuBwk67weoUZWuipOQB5hw+sKfRAaF13eaYJdGJ3DcFvoiAIiIAiIgCIiAIiIAiIg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241" y="170170"/>
            <a:ext cx="211075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10" y="5353050"/>
            <a:ext cx="24384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384648"/>
            <a:ext cx="2509838" cy="14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8" y="1188751"/>
            <a:ext cx="1410058" cy="11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smtClean="0"/>
              <a:t>Research &amp; Development </a:t>
            </a:r>
            <a:r>
              <a:rPr lang="en-GB" sz="2900" b="1" dirty="0"/>
              <a:t>and standards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685800" y="1524000"/>
            <a:ext cx="3810000" cy="646331"/>
          </a:xfrm>
          <a:prstGeom prst="rect">
            <a:avLst/>
          </a:prstGeom>
          <a:noFill/>
        </p:spPr>
        <p:txBody>
          <a:bodyPr wrap="square" rtlCol="0">
            <a:spAutoFit/>
          </a:bodyPr>
          <a:lstStyle/>
          <a:p>
            <a:r>
              <a:rPr lang="en-US" dirty="0" smtClean="0"/>
              <a:t>R&amp;D in technology development &amp; demonstration</a:t>
            </a:r>
            <a:endParaRPr lang="en-US" dirty="0"/>
          </a:p>
        </p:txBody>
      </p:sp>
      <p:sp>
        <p:nvSpPr>
          <p:cNvPr id="6" name="TextBox 5"/>
          <p:cNvSpPr txBox="1"/>
          <p:nvPr/>
        </p:nvSpPr>
        <p:spPr>
          <a:xfrm>
            <a:off x="685800" y="2743200"/>
            <a:ext cx="3581400" cy="646331"/>
          </a:xfrm>
          <a:prstGeom prst="rect">
            <a:avLst/>
          </a:prstGeom>
          <a:noFill/>
        </p:spPr>
        <p:txBody>
          <a:bodyPr wrap="square" rtlCol="0">
            <a:spAutoFit/>
          </a:bodyPr>
          <a:lstStyle/>
          <a:p>
            <a:r>
              <a:rPr lang="en-US" dirty="0" smtClean="0"/>
              <a:t>R&amp;D in deployment strategies and innovative policies </a:t>
            </a:r>
            <a:endParaRPr lang="en-US" dirty="0"/>
          </a:p>
        </p:txBody>
      </p:sp>
      <p:sp>
        <p:nvSpPr>
          <p:cNvPr id="7" name="TextBox 6"/>
          <p:cNvSpPr txBox="1"/>
          <p:nvPr/>
        </p:nvSpPr>
        <p:spPr>
          <a:xfrm>
            <a:off x="685800" y="4343400"/>
            <a:ext cx="3701845" cy="646331"/>
          </a:xfrm>
          <a:prstGeom prst="rect">
            <a:avLst/>
          </a:prstGeom>
          <a:noFill/>
        </p:spPr>
        <p:txBody>
          <a:bodyPr wrap="square" rtlCol="0">
            <a:spAutoFit/>
          </a:bodyPr>
          <a:lstStyle/>
          <a:p>
            <a:r>
              <a:rPr lang="en-US" dirty="0" smtClean="0"/>
              <a:t>R&amp;D in innovative financing schemes and negotiation</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9" y="1080402"/>
            <a:ext cx="298132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359" y="1847165"/>
            <a:ext cx="2401682" cy="32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6" descr="data:image/jpeg;base64,/9j/4AAQSkZJRgABAQAAAQABAAD/2wCEAAkGBxMQEhUUEhQWFhQXFxUYFxgYGBcaIBgYFRkYFxoYFhkdHSggGRolHRYXIzEjJSorLi4uFyAzODMsNygtLiwBCgoKDg0OGxAQGzglICY2LDQ3MTU3Lzc0LC4sLCwsNC8sLCwvLDAvLywvNCwsLCw0LSw3LC0sLDUvLCwsLCwsLP/AABEIAMIBAwMBIgACEQEDEQH/xAAcAAEAAgMBAQEAAAAAAAAAAAAABgcDBAUBAgj/xAA/EAACAQMCBAQFAQgABAYDAQABAgMABBESIQUGMUETIlFhBzJxgZGhFCNCUmKxwdEVFuHwJDNDgpKiVMLSF//EABkBAQADAQEAAAAAAAAAAAAAAAACAwQFAf/EAC4RAQACAQMDAwEHBQEAAAAAAAABAgMEERIhMUETYXFRBRQiobHR4SQzQoGRI//aAAwDAQACEQMRAD8AvGlKUClKUClKUClKUClKUClKUClKUClKUClKUClKUClKUClK+JTsfoe+P17UH1mvah/JDsZp/Ozx6ItGJ5J0BOvIDuBl+mcDA23qYUClKUClKUClKUClKUClKUClKUClKUClKUClKUClKUClKUClK+XkA6mg+qVF+L8/8PtSRJcxlh1VD4hH1CZINRi5+NFpnEUM8n0VV/uc/pQWfSqn/wD9mX/8KfH/ALazQfGm1ziWCeP7Kf8AOaC0qVEeE/Efh1zgLcIrHosmYzn084GalMU6sMggg+lBlrXv0LRyAEglGAI7Eg4O1bFanEZcIwUgOysIwSPMwUkADv0z9qCK8hoQ7oTKGjjjVkZVUAEnR/GzFlAIySDjGamtQv4fSsQVDRaAi5VSNWrJxIQFA8w6nLAsNsdKmlApSlApSlApSlApSlApSlApSlApSlApXwZlDBdQ1EEhcjJAwCQOpAyPyK+s0HtK+I5VbOlgcHBwQcH0Pod+lfdApSlAr5ZsV8XFwsalmIAAySTgADuTVM8085XHFZGtrEmO2G0k+4L+y+i/Tc57CglPN3xOgtmMNsv7TcZxpT5VPozDqfYfpUHu4eI8SOb24MaH/wBGLYfQgH+5auxy3ywkI0xLufmc/M31PYewqbcN5fA3NBAOGcl28eNMIb3fzfp0/AqRW/AWA8qhR7ACp5Bw9F7VsrEo7UED/wCAv6mte45fYjcA/UA1Y2gV4Yge1BTHE+SYHzqhCn1Tyn/X5Fci3seIcOOqxuGZR/6T7g+2k7H7aTV7zWKt2ri8Q5fVugoIvyn8VIpmEN4v7PNsN9kY+gJ3U+x9Ruam/F7P9oQMjujpqZWj0Z3UqV8wI3B9KrbmjlJJRiRdxnDgeZfv3Hsa4vLfNdxwhxb3ZMlschJN/IPbvp9V6jt0xQTr4fyuZSshY6If3YLBvCRmXKMQi75AGN8GNhtipraXfiFwVZSjFSGxvsCGUjqCCP7dqh3w8kR5Z2jKmMrDpKGTR/GSFEhJz0JYbHatez52aF7sTBpNNyIoI1A1ZORpydgNsjNBKeHcwxTXM1sufEhxq22IOOh9QTXYzVONxSe3n4jcaBDPm3XScSaPG0k4P8RwB+d67fCr69jmDRSSzQtE5VbrTG08ihjpgX5h2Ppge4oLIzTNQLgnELiPiSx3VwrtPCxMSfLDIh1CMAE76c7nGfeubxC9mWeVL+7ubYNK3gmJR4QUfKdeMnIPT8+wWeDXtafCItEMa+IZcKv7wkEvt82R61uUClKUClKUClKUCuPxTizQXECFR4UxZded1dQWAPsQD+K7FRznzhclzaOsIJlUq8eCAcqexJGNs96Dm2vN8U72bPAwMzyiFsgkaV06gOuk6iCDjoDg15BzddXPiG0s1dUdky8yozaDg4TGQenWte+5cni/4Y0MfiNbEiQBlAGsAsct21A9BmtPiXALq7kDrZrZ3AfJnW42xnJwqbtk49O+aDrW3N8ETXbTx+FJEIjLpIbWxQAKOmXB8v0Ub19wc1XAMDzWojhnYonnJkDEMyFl04AYAD1BNR/iXJl1JPckAMG/Z5UkJULK8agSIRnUurLe1d+4srniE0PjwG2igbxDqeNzI5GAF0EjQN9zvv2oNngnPlrdSJGBIjvkLrXALDqgYEgsP8ipPI+BVc2nJ9yLGSLCrcxXJmt5dQwx8vm7kDAIwfQV58XuPvBbRwxyOtxMwC+GxBOMBtxg4ywG3cigjvxB5lbiU5srd9NvGf8AxEg6MQcaB6jPbuR6Ctvg0MEKBVBEanSMKTqbvg9GbIOd/X0rW5V5TKKiB2Xb95pxlmOMkN2A6fSpvbckxeEiNLKdBUodQ8uk5ACY0k+5BO/WgcN4xBlFijlkZlV9lVcKxI1EOykgYJ8oO1dbgfHFuifDjcIB8zGPrnGkqrllPfBArE/LMJKFmkIjIMalvkYD5lbGrPU7kjJrb4bweKB2kXU0jgBnZizEL0BP3oNDmzjhgVUhYeO0kPlwWwjyBSW7KDuATWG051SQaxC4iwjeISuAjNoy2+zAkEr2B3I6V1eI8DguGV5EJZcYIZ1JCnUobSRqAbcZzg1ht+V7VI5I1j8kgKsCzHCMclEJOUXO+FwM0HPTnRZCFSGTcJkkplDImtWK5+XGMk464wTtWHh3OGLZXZHkEaQieTKr+8l0jSoONTZdc9AM9e1dp+XbZpPEMY1aQuMtp8o0qSmdJYDYNjIr4Xlm2X5E0gYIXU2gsowrMmdLEYGCR/CPQUGhDz1AQuuOZWYKwUKrnQyGQP5GPlwDnuMHbpn7l54tgoIWUltwukKSpGoONbKCpHTfJ6Vl4ByvFbwwq6IZYwSXXI1MVKEn+bynG9fdzylbOUOHVo0jjRlkdSqR68KDnbaRgT1wfYUGrccaguEkWLWZlQsIyhDZwp2DYBxrQkZ71DJ+Gi+tFd4yA6KSCMeYjOqP2znBqxLfl23jbUilcOHABOAwTwzj2K4yO+BWS34QkUCQp8sahFzvsowN6ClOROJHhF/4M/8A5coKo+wHmYEFvXcY/pJPY5qxLzgNp40izOzLfOGCjSoieJS+oPnIzhu2+cVGviBysJUbA848yH3Hb6EDH4r5+HN6vEPAE6o0tqXWTWoJZCjCM7+hO+e4JoJcvIMJ8bxLiaTxUCsXZf4cFGJAySuAdzWxwzkiONW8WWWaQoY0kY7xJ0Ai6hTjv7Vyv+ULgRyjEbliV+dhrQsxDMFABIDdGzkgb4AFbcXKtxKS80jKzN5lSaUDSIAikBcDUJVDZ96DXsfh88JTw7vR4bFkZYUDZYEEuxJ1bHGDtXRk5QMwMc97cTRE5MZKDPcBmA1Y9hjtWsOV7oyhmmwpMepQxxuuuUgepmVD9CaQ8oyHwtehfDMfiFXYtOQSZJWcAMGOo4+p3oJJwi8gKiKEjyBgEzuFjcxk7nONQ6nrXSqL8r8vPZSO2QVlDGTfJ1h2KsCdyCpGQTsRUooFKUoFK4nNHF2tEjZdHmk0EvqwMqzfw75JXH3rk2/NU7kL4KRlpRGDIx/dnwxMfFXA3CnAAO5HagmNKr1ud5FbARAzBfM5YKWCFvKC3lVlAI39fmPXoPzC9zFMEaJDomURkOzjw1OpmAI0g4bAIB6delBMq8Y1xuWDKtpEZnVj4aEFVYeXQPmySWb3GM+lRe85hluJHgR+uoR6QcsdQwrZ6bZFUZ9RXFtv3lfg09su+3aO6U8Q5hhhIViSScbdvc+3uK+E5lhMgiIcOSAAVPfpnvWlwnlRQNVyfEkO3U4UdgPpXfisY1JIRQSck4Gc+uapp95v1naI+nssvGnr0jeZ+vjdr8V4slupLZO2cD6gfbdhXDXnmPvE/wCVrucX4THcLhwR7qSD98dR3xVVRoPHEbEEawpOQNgcHfoO9Zdfn1GK8cJ6S2fZ+n0+alue+8J63O9vjdZB9h/uqouuLC+4hNdtloYcRwj1O+/1+Y/cVNedeBwWVlLLli6xnG+BrOynH1IqB8JgENrApODJqdjjOzY3+uMD7mr631GPHa2Xb2UTj0+TLWuHf33WPwXjtvFGrHVk9gOhHXO9SjhnHIbgHQ246qdjj1A9Kj3KKRW9q8kxXQWypYdRpGMA9yD0964sd74tw0sKrEqDygDrnyjYbFizD81XGpzRxm0xO/j+Vk6XFbnFYmNvPj4WP4/9JqO848RKIoXWrZ1AjI74we3rsfSpJBnSurrgZ7b/AEqBcYma6vBE2UAIGnOchSTk4+XK42rRrbz6XGO89FGixxOXee0dXR5O4hK7vrLMulcdT0ONt/zUt/aPY5qtuT7lkughx1K6Sd+uTp+mnp71ZUy5HvUPs+02w7T3hL7RpFc3TtKv+Pcbn148RlwACACuG3yD6n3G1aEfH7hekz7e+f71K+esPaltJ1IQdh0z5Tn2wT+lRnkVFluCrAsCpJGARtuNR7bgdK5eowZY1PCLz1+XU02XDOkm80j8PwzW3M14SArlydgNC9fsAc1MOXuIzzKDLHp65JBXPTBAP3/FddIVB2A3OTsOvrWaupp9JkxTvbJMuVqNVjyxtXHFUZ5k4tLBNEkXmLqw07fNlQD/AH/Nc9v+KNuNu+B4Yx7b1j5quiOIW+krlQCc5wuWxlsbjapoJRnGRn0yKr9Oc2S8TeYiJ8SnN4wY6TFImZjzHugs3D+IP/5pGkbnVo39hpGc/wCqrySY8K4qsvSKbIcD1Ox/+2G/9xq/ZlyCKpf4v2S6M/xIwbH9JIU/qy/itmLF6VduUz8suXL6tt+MR8LCsudITsQ2kY831x2+5/FSmJwwBHQgEduvt2qC/DaKKSzhYqCxCuT/AFD1+nSp2BimGMsf3J3eZpxTP/nGz6rxjUR4FxRxe3EEjbElkBztg5wufUHP2rLznzAbZAkZHiN1/pUg749T+Kj96p6c3nxvCf3W85Ixx132/N3LbiccjtGrAsnUfjceo3reqEcjWkmt55NgRp6Yyc74PT+HtU2Br3TZbZKcrRt+yOpxVxZOFZ3/AHe0pStChqX9gs3hls/u5FkXH8ygjf28xrNLArghlDA9QQCD9Qay0oORw7gSRSSyMxlaRoz5wnl8NdK6cKBkDv1rqCIb7Dfr7/X1r7pQYngUqVx5SMY6bYxgVWHHOCXHD5fHt18gY405bSowRr/pO/0x13q1K+TVGfBXLHXvHlo0+ptgmdusT3j6ohwb4g202BIfCbG+r5c98N/upRaXiTDVG6sp6FSDXH4tyhaXJ1PEA38yHSemN8dfvVfcdgXglzA9vKWDZ8VdSklQ3QqO2k4Ge4qvnlxx+PrH1XxhwZ52x7xP0nt/1b0ucHHXG31qkLy9b9sdlA1eMdIxkZLYGB33ORV12cpkRGIKllUlT2yAcfaqD5jMiXsq5LS+McYO+rV5ADn001Vr68orPu0/ZO3K8T9Eu+N90RZpH3kkRfwC3+KjfGAiTQo2rSsYGBgbZwNPvtXV+L7E/sQO2ZlyPsP9mufxWPxOIQxncFUGN9sliTsDnYdO/SrtVG+Pb4ZtBtGbefES31luLuT9mY6BEMLG2Bp05wMbamxnf0qfcs8spagMx1SFTqPbzYOAPQaRj71z+d+A6Qt5bKBPCQSB/GoGN/UgfkbeldDkzmhOIRZ2WVcCRM//AGX+k/8ASqsOCtL/AI+s+Fupz2yYt8fSvmPf+W9zJxH9nt3k74wPqdh9s4qF8mQ6nkuGfKoNILbH5VYkk9gDisvxW4uFWOAbtkSOO2ncKCO+SD9hWblbgqLaqJlVy58QhvMBkYXAPfTVlt75vj9UKxGLTcp/y/RG+J3/AIN47wMvzZVtiMtgnp75q27OcOispyCAQcYz7j2qsOfODxwxCaNQgDBSqjYlun06VK/h3xdrq1BbdkOljjGW6k++xHTao4ImmSaz56p6qIy4K5K+OjL8QCRasV77EAE5GzH6Y09fr61Bvh47PexhSdI1u32RgM/dhU5+IEZazfScYKk748oIz9dux9Kq/kB2PEINKlsM2rHZdLKWP0z/AGqnU0/qKSv0XXR5I+f0XyK4/M9zdxxhrRFds+ZWBJx/SMjvXYFe4ro2ryjbs41LcbRO26l+ZJL15A9zEUcro2GNYGpiBvvt/iveW+CzXzZWQJg/MzHJKgE6RnJIyN/6q7/xbvUQwBlLEa874wr46b/N+7PYgfcV2fhzaqludLatTFycDAJ8rKuBsPKD965caSJzTEzu7ttZauli9axE9mxynwK4ttRnm15AwMscHfOcnB7frVbfEW5aa7mQjCrHLGvXfSus/fVj8Vdxqjef7ZouKSaukg1qfVTEQfwVI/Fa8mPhWsV7bw5+C/q2va3faX38Nuc4rS2WOQOzKzbAdic9foankXxItm0jRJkkDAAOM499/t6VBPg9w+GaFvFiR/3rDzKDtoT1rucAs0k4zMECNHExyCMjzAnIwMZDbb77H02ZZzRaNp6S9wU09qW5RO8Rv3dLnx9IgvoDgg4zpYE/yls9BsRg/wA1R2xEnFLvSWJBHmY4yqA57bA9h9aszm1M2VxkA/upDv7KTUG+DJcmc/wEJ6bsCc++wI9t6z5tPyzRE9p6z/pp0+fjpbXiOtekT7SmXMPCpZIPDgnEKqu4KqdWnBGW/hAx2FZOWbl5AzNK8q7aGaERBge6d2HuQPatzjxYW02nGrw3xnp8p61Hvh5b6FlIhWNG0YfyAuRkHZWPl2B3OxZhXTjo4yY0pSgUpSgUpSgVocatZJoZI4pPCdlKh8ElSe4wRuK36Ul7E7TuqIfDniZAVr46M4K+LPjTkbgZxnGTj299pNyz8Obe0k8WQmaQMSpfoo3x5f4mx3P2xUpfi8CtIplQNEuqQZHkX1b0rYtblJUV42DIwDKw6EHuKqjDSJ3ab63NeNt9vjox/tieL4OfPo14wflzpznp1qtub/hlNcTyz28yec6vDkDbE9Rr32J3xjvUs4rwAyXTzKDqNuwRtbjTNkaTjOAMBT6bE4rhrY36RIdFwW1q+jxlOlo9B82WJKsVIxrK+YlgNhUr0i8bSrw574Z5UlGvi/E8dvau+C0ciayOmQhyR7ZFdKLlA3dxHcpNoK6QRg7hc7gggg71y/iDwe7e2keZpNIEsmgshCFZcqPLkkeFnudxUh5B43GYLcu4DSBVXPdwMFR75Br2aRMbSjTLalptVO735N/aql5qtpeC36XNsP3Mx+UdCSQXix2z1X9OlW/LgjDYxXNveFxSgLIVZQQyhsHBHQjeo5Kco91mnz+lbrG8T3hXnFuFz8Vc3JQohC+CuFV9GCrCTJ3Orzb9AT32qw7YpGioFGlFCjO+yjArKbMYzr29dv8AdY3gQYzKoz0yQM/Teva0is7vMue2SIr4js0eY7MXkBhIABZD6bKckdPTNfHJXBDZQ+F4xkGxwRjS38Wn0U/4966ZtF/nH6f7r6W0xuH+/wD2a94Rvy8oerbh6e/Rq802JuLdolOGcYBPTPUZ2O2QM1WPL/J/ELK9t3aAOgcamVwygHIJbods6ht1Aq24YlBBL6j23H+630YHvUb4otMTK3Dqr4q2pHaX0K+q8zXtWMyvviPyhcXp8SAqdKAaCACxUk4DH2Y9T298iMcA5X43ahvA0xAkEqXQg7Htgjv7dqucGvapnDWbcm2muyUx+ntEx7wgfLdhxiQhry4EShlJQLGxZcEkZGynOB371rfFiyjaLx2yHhSTTjuHUrg/nP2qwtY39uvtVU/GziWm28MHeRlH2B1H+2PvVkUiI2UXzTa3LaI+EY+HXBr2eHTFcCCF2YkqDrO2k4IwRuB3q5OV+XIeHxaIgSTu7nGpzvu35qM/DWw8K3iU9Qoz9Tuf1NWCKcY33RnLbjw8NDjtu0lvKitoZo3AbfynBwdt/wAVB/glARavIUxrfZtvMoAGM+zBhViTxB1KsMqwII9QdiK0+C8Iis4lhgUrGucAszYzv1Yk/rXk03tFk65uOK2P6zH5M/EseE+dQGlidJwcAZ2PY1G+QWjYSskQjZipYaJA24OzySHMp75wAM9+tSe4tlkGGUMMEb+jDB/SsHDuFQ2+fBiSPPXSAM49fXqamobtKUoFKUoFKUoFKUoKoht50vriSCJC4uJkkeVwqSRy6SFKk5bSQDt7CpjyRwa4tEkWZ49DOXSKMNpi1EkqpY5077DtXDveX7e54pMl4GYyxK9vhyoCKArrgHOrO+/UZ9K7XJhMbXFuJPFhgdViY7kZGWjZujFTtQb3NvGzY25nCa9LICucbMwUkHB3Gc/ao9/z+7MIkspjP83hnb93jOsHG46V2+d+BPfWxhRgralYas4Ok9DgEj/pXr8Db9uiulZQqwGF1wcnfIKn0B9aCI8y82JdW8awRFprjWgjb+DGVYyY6DYn6VWfD7h7eNoHH7y2uEkG/bPUeo1af/kKtUckXEUrXEbxtKJpmVGzpaKXBxnGVcHV6iq95usJ7acXsgQhmKSLGSQq/KPMep2O+NiFoLNl42HEL3UD28pZkh86t4mpclTg7KcL17ha2o+ZbTwYpJMjWxjAOc6kzkHHToajXMd2J7azuUOpY5o2JH8jj5tvcL+a+ZuHSJxeKNcFDm5XqcFkKv8AQEqKCTycw20Mq28h88jDSg3IJzjVjpnYVEvihxKJlWBQ6So6sSQQPMGHzHoe9aHFLmIJPHbxDxIpvGeWVwCXRidABOpx1AHtXb5+uGubGKZTHIniRFtBznORpOP6sDBoM0XMttcxSCQzRHQG8XQwCEY82obHcjr1Ga7t/wAUigg1yuFRnGk9dWf5QOvUdK53Odky8Nm0jSAsRC+iqRlfwf0qLcvWaz3cYnK6Ut42gVyNJBC9OxIOrv1HtQTjhfMVnKTg6ShUHxPJjPynfsT0NSS0CblGDdjgg4/FVdzU/jy38kY1xJbxxFxnBkVk2BHUjJPfZTXnCohw4WF9GxMc4EVwoI8zMCAd/Q/jTjpQSvjnMDW16VUay8cKKuWIDM0pJ0qCSSABgDfasttzexeESRoiura8SCRgyoz+RV3KDQQSe+2K7t9wW3nyZYkcnTkkbnTuu/t/mta94NaJmeSJBoUMWwRgRg4JA66RntQRFObpFnnePdZvC8JZDsgSEyFsBsDXkbkjGkk9MV1V5ounjkdYoRodFzrJO6o7YQ6NeFbbzDOK7ycEtSMiCLBKv/5a9RuG6dd/1rbntY2+aNW31bqD5gMA796Cuzx+4RLm5AilifSmSroS3galxGScLuNWTvk46VAeOXUnEuIRROdQjOXwMAb6iMew0r9SatT4i8yJZ2pYAa2GEUjB1Ebbew/tUD+GPBGOZ5Ml5Tnf+XOc/c7/AIoLV5attKCu9WvZQ6VArYoFeYr2lApSlApSlApSlApSlAoaUNBDuN8bkS5QpwyWZ11BJTpBAJw2k4OAdupHWo/w7n24E8//AIWeQEpphHWLAww2TOCenr7V3uM86ywyvHHZSuEYrrZgisR/LscisnAWlZp7020qSyrFGIWZRnwtQ1ZOMLv1O+2QDQSThdw0sSPJGY2ZQShOSpPYnA3+1beK+UJxv17/AFr6oPMVVXG+FX03iiRWaMlxpITDBpZFyrdQVUxsPXBq1qxTRBhigoHk7jlxwuUW04ADjVGXzgFuqkjpv+D9RVqcO5tWUxfuiPEMiKxZR5lLALg75Zkx6AkZNcbnrlJLlCCMEbqw6qf9e1QfgHHP2OVbbiUeoKf3U2+wyCPMMHTkA+xxn1oJ3ZXUMirJfwR58aaPxnSNtXhmQhSRuNIQDPfT711BxewSMxPGYI5AG0tGUDK+rD4Xpnw264PlrcSxtbqILpDRs5lwDsWbOTt65Ofqayf8twFldtbOjIVZmyQsYYBN+qYd8g9dR3oOlNEkyFWAdHXBHUMrD9QRWpNwG1eNYmgiaNM6FKAhc9dPpW1YWiwxrGmdKjC5OcDsM1noNey4fFDH4UcarHgjSAAMHrkd6y2vD4o0WNI0VFOVUKMA51ZA7HJJrIKyrQfVV/xZby4kvo4CzKuuMqXGkiSBNKIp6NqYtnpjI+lgViit0QsVUAudTEDGo4Ay3qcAD7UEINvfPJKFWdQxiGtnQYWOXJKAHSuY2YYGc6Rk5rBx21uoI5JZrkKFj0Bi7YdcSoS6YA1kNGcjutSrmLmOGyjLzOFA6DufYCqgY3fMlxgaorJG3Y/2HZn9ug79qCK3MjX84IGmAOQpbpljklj6n/Q96vvlbh4VQa5V7yhAtuIYkARRgD+5J7k9SfetHlfjj2UgtrknQTiOQ/ojn+x+1BZQFe1jilDDaslApSlApSlApSlApSlApSlAoaV4aCu7qxsrm7uhxFisocLDrkZAIdI0mIghTk6s/qK6/IcpQz2vjCdIGHhuN/I+SFZuhYdNq5fOtpeSO0jizS3i+Qz4JYdSc4yuTtj2Fdf4aEtZI50jUzYCoqABTpGkKNx5ep33oJXSlKBSlKDBc24cYNQXmvlJJ1KumR+oPqD2NWDWOWIN1oKAgW/4O2YCZoM7odyB9Oo+o29qm/LnxRtZ8LKTE/TD9M+x6VLeJcCV+gqC8f5EilJLR7/zLsfyOv3oLFtuIxyDKsCPYitkOKoduTrm3Oba5kT0ByP7HH6Vkju+NxbCZX+pX/S0F7BhX2JAO9UV/wAd44dsoP8A4f8A9VglHGJ9pLnQD2DD/wDVc/rQXbxPmC3t1JllRQPUiq45j+LqkmOyQyudgxBx9h1NRm25EaRtU8skp+4/U5P4xUx4HyckWyRhfU43P1J3NBB4uA3V/J4167E9kz/rZR+tTrlm8ayxE66Yui4GAv1/3Ux4dwJUG4r3i/BFkUjFBsKwYZG4NRTnxLeK3aWcgL0A7sx6Ko7mtVuYBwtWFzqMQzoI3OeyD1zVPc28zzcRmMkpwgyI4x0Rf8se5/xQdC0+IF9FIjJM2hMARtggqP4X2yTjv1q8+TOb4eIxB0OHGA6Hqh/yPQ9/zX5hBrpcC4zLZSiaFsMOo7MO6sO4oP1mDXtRbkrm6LiEQZDhxgOhO6H39R6HvUoBoPaUpQKUpQKUpQKUpQKUpQcG/wCUra4uPHmDSHA8jMTHsMZ0dM13I4woAUAADAAGAAOwFfVKBSlKBSlKBSlKBWJ4AeorLSg503CUbtWlJy8h7V3qUEc/5bWssXLyDtXepQc+HhSL2rcSEDoKyUoFeEV7Sgr/AOJfLgu4CvRgdSn0YevqNzX5+u7Z4XKSDDDr/seor9cXlsHBBqq+fuShMCyjDD5Wx+h9qClqCst3bPE5Rxhh/wB5HqKxUHS4FxmWymWaFsMOo7MO6sO4r9Fck83RcQiDIcOMB0J3Vvf1Hoa/MddLgXGZbKZZoWww6jsy91YdxQfrMGvaivJPN0XEIQyHDjZ0J3Rv8j0PepSDQe0pSgUpSgUpSgUpSgUpSgUpSgUpSgUpSgUpSgUpSgUpSgUpSgUpSgVrXlqHGDWzSgqPn7koTAsowwzpb/B9qpq7tnhco4ww/wC8j2r9cXlqHGCKqzn7koTAsowwzpbH6H1FBStBWW7tnhcpIMMP+8j1FYqDpcC4zLZTLNC2GHUdmHdWHcV+iuSebouIxBkOHGzoeqn/ACD2P/WvzGDXR4FxmWzmWaFsMOo7MO6sO4NB+s9VKrrhvxVs3iRpHMbkeZCrHSfTIGDSgselKUClKUClKUClKUClKUClKUClKUClKUClKUClKUClKUClKUClKUCuZxdRpO1eUoKF+J8YBQgDOojOO1QYV7SgV6KUoPaUpQ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9" y="2613926"/>
            <a:ext cx="2981325" cy="127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359" y="3088478"/>
            <a:ext cx="2401682" cy="32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042" y="3886198"/>
            <a:ext cx="2228158" cy="110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5197437"/>
            <a:ext cx="137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85801" y="5638800"/>
            <a:ext cx="3810000" cy="646331"/>
          </a:xfrm>
          <a:prstGeom prst="rect">
            <a:avLst/>
          </a:prstGeom>
          <a:noFill/>
        </p:spPr>
        <p:txBody>
          <a:bodyPr wrap="square" rtlCol="0">
            <a:spAutoFit/>
          </a:bodyPr>
          <a:lstStyle/>
          <a:p>
            <a:r>
              <a:rPr lang="en-US" dirty="0" smtClean="0"/>
              <a:t>Localization of international standards &amp; innovative new STDs </a:t>
            </a:r>
            <a:endParaRPr lang="en-US" dirty="0"/>
          </a:p>
        </p:txBody>
      </p:sp>
      <p:pic>
        <p:nvPicPr>
          <p:cNvPr id="1025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1" y="5197437"/>
            <a:ext cx="1066800" cy="108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449" y="4703296"/>
            <a:ext cx="2401682" cy="32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159" y="6178853"/>
            <a:ext cx="2401682" cy="32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Implementation capacities and incentives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057400" y="1219200"/>
            <a:ext cx="6617110" cy="3985706"/>
          </a:xfrm>
          <a:prstGeom prst="rect">
            <a:avLst/>
          </a:prstGeom>
        </p:spPr>
        <p:txBody>
          <a:bodyPr wrap="square">
            <a:spAutoFit/>
          </a:bodyPr>
          <a:lstStyle/>
          <a:p>
            <a:pPr marL="285750" lvl="0" indent="-285750">
              <a:buFont typeface="Arial" pitchFamily="34" charset="0"/>
              <a:buChar char="•"/>
            </a:pPr>
            <a:r>
              <a:rPr lang="en-GB" sz="2300" dirty="0"/>
              <a:t>Identification and development of </a:t>
            </a:r>
            <a:r>
              <a:rPr lang="en-GB" sz="2300" dirty="0">
                <a:solidFill>
                  <a:srgbClr val="FF0000"/>
                </a:solidFill>
              </a:rPr>
              <a:t>pragmatic policy instruments</a:t>
            </a:r>
            <a:r>
              <a:rPr lang="en-GB" sz="2300" dirty="0"/>
              <a:t> that promote rural development, gender equity and sustainable agriculture.</a:t>
            </a:r>
            <a:endParaRPr lang="en-US" sz="2300" dirty="0"/>
          </a:p>
          <a:p>
            <a:pPr marL="285750" lvl="0" indent="-285750">
              <a:buFont typeface="Arial" pitchFamily="34" charset="0"/>
              <a:buChar char="•"/>
            </a:pPr>
            <a:r>
              <a:rPr lang="en-GB" sz="2300" dirty="0"/>
              <a:t>The establishment of </a:t>
            </a:r>
            <a:r>
              <a:rPr lang="en-GB" sz="2300" dirty="0">
                <a:solidFill>
                  <a:srgbClr val="FF0000"/>
                </a:solidFill>
              </a:rPr>
              <a:t>national/regional targets </a:t>
            </a:r>
            <a:r>
              <a:rPr lang="en-GB" sz="2300" dirty="0"/>
              <a:t>and timetables for bioenergy development, to in­clude issues of small farmers.</a:t>
            </a:r>
            <a:endParaRPr lang="en-US" sz="2300" dirty="0"/>
          </a:p>
          <a:p>
            <a:pPr marL="285750" lvl="0" indent="-285750">
              <a:buFont typeface="Arial" pitchFamily="34" charset="0"/>
              <a:buChar char="•"/>
            </a:pPr>
            <a:r>
              <a:rPr lang="en-GB" sz="2300" dirty="0"/>
              <a:t>Development and implementation of </a:t>
            </a:r>
            <a:r>
              <a:rPr lang="en-GB" sz="2300" dirty="0">
                <a:solidFill>
                  <a:srgbClr val="FF0000"/>
                </a:solidFill>
              </a:rPr>
              <a:t>regulatory frameworks</a:t>
            </a:r>
            <a:r>
              <a:rPr lang="en-GB" sz="2300" dirty="0"/>
              <a:t> at the national level to accelerate bioen­ergy development.</a:t>
            </a:r>
            <a:endParaRPr lang="en-US" sz="2300" dirty="0"/>
          </a:p>
          <a:p>
            <a:pPr marL="285750" lvl="0" indent="-285750">
              <a:buFont typeface="Arial" pitchFamily="34" charset="0"/>
              <a:buChar char="•"/>
            </a:pPr>
            <a:r>
              <a:rPr lang="en-GB" sz="2300" dirty="0"/>
              <a:t>Link bioenergy to </a:t>
            </a:r>
            <a:r>
              <a:rPr lang="en-GB" sz="2300" dirty="0">
                <a:solidFill>
                  <a:srgbClr val="FF0000"/>
                </a:solidFill>
              </a:rPr>
              <a:t>agricultural and industrial priorities</a:t>
            </a:r>
            <a:r>
              <a:rPr lang="en-GB" sz="2300" dirty="0" smtClean="0"/>
              <a:t>.</a:t>
            </a:r>
            <a:endParaRPr lang="en-US" sz="23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9200"/>
            <a:ext cx="1905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71800"/>
            <a:ext cx="201438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953000"/>
            <a:ext cx="19018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b="1" dirty="0" smtClean="0"/>
              <a:t>Why Africa Bioenergy Policy Framework and Guidelines?</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29548"/>
            <a:ext cx="25146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129548"/>
            <a:ext cx="2590799"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https://encrypted-tbn0.gstatic.com/images?q=tbn:ANd9GcTkRGUjZXcfLr5niPjDBiYgRPMxlKAwdwox9ZNjsebhBZvuDX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9" y="4129547"/>
            <a:ext cx="27051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399"/>
            <a:ext cx="25146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703" y="533399"/>
            <a:ext cx="2620296"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9" y="533399"/>
            <a:ext cx="27051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440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900" b="1" dirty="0"/>
              <a:t>Implementation capacities and incentives</a:t>
            </a:r>
            <a:endParaRPr lang="en-US" sz="2900" dirty="0"/>
          </a:p>
        </p:txBody>
      </p:sp>
      <p:sp>
        <p:nvSpPr>
          <p:cNvPr id="4" name="Rectangle 3"/>
          <p:cNvSpPr/>
          <p:nvPr/>
        </p:nvSpPr>
        <p:spPr>
          <a:xfrm>
            <a:off x="1981200" y="1524000"/>
            <a:ext cx="6858000" cy="4339650"/>
          </a:xfrm>
          <a:prstGeom prst="rect">
            <a:avLst/>
          </a:prstGeom>
        </p:spPr>
        <p:txBody>
          <a:bodyPr wrap="square">
            <a:spAutoFit/>
          </a:bodyPr>
          <a:lstStyle/>
          <a:p>
            <a:pPr marL="285750" lvl="0" indent="-285750">
              <a:buFont typeface="Arial" pitchFamily="34" charset="0"/>
              <a:buChar char="•"/>
            </a:pPr>
            <a:r>
              <a:rPr lang="en-GB" sz="2300" dirty="0"/>
              <a:t>Establishment of a </a:t>
            </a:r>
            <a:r>
              <a:rPr lang="en-GB" sz="2300" dirty="0">
                <a:solidFill>
                  <a:srgbClr val="FF0000"/>
                </a:solidFill>
              </a:rPr>
              <a:t>lead organization </a:t>
            </a:r>
            <a:r>
              <a:rPr lang="en-GB" sz="2300" dirty="0"/>
              <a:t>in each national government to coordinate bioenergy activi­ties across the interested ministries (e.g. agriculture, energy, rural development, finance, com­merce/trade </a:t>
            </a:r>
            <a:r>
              <a:rPr lang="en-GB" sz="2300" dirty="0" smtClean="0"/>
              <a:t>&amp;environment</a:t>
            </a:r>
            <a:r>
              <a:rPr lang="en-GB" sz="2300" dirty="0"/>
              <a:t>).</a:t>
            </a:r>
            <a:endParaRPr lang="en-US" sz="2300" dirty="0"/>
          </a:p>
          <a:p>
            <a:pPr marL="285750" lvl="0" indent="-285750">
              <a:buFont typeface="Arial" pitchFamily="34" charset="0"/>
              <a:buChar char="•"/>
            </a:pPr>
            <a:r>
              <a:rPr lang="en-GB" sz="2300" dirty="0"/>
              <a:t>Establish guiding principles for </a:t>
            </a:r>
            <a:r>
              <a:rPr lang="en-GB" sz="2300" dirty="0">
                <a:solidFill>
                  <a:srgbClr val="FF0000"/>
                </a:solidFill>
              </a:rPr>
              <a:t>land-use development</a:t>
            </a:r>
            <a:r>
              <a:rPr lang="en-GB" sz="2300" dirty="0"/>
              <a:t>.</a:t>
            </a:r>
            <a:endParaRPr lang="en-US" sz="2300" dirty="0"/>
          </a:p>
          <a:p>
            <a:pPr marL="285750" lvl="0" indent="-285750">
              <a:buFont typeface="Arial" pitchFamily="34" charset="0"/>
              <a:buChar char="•"/>
            </a:pPr>
            <a:r>
              <a:rPr lang="en-GB" sz="2300" dirty="0"/>
              <a:t>Foster a </a:t>
            </a:r>
            <a:r>
              <a:rPr lang="en-GB" sz="2300" dirty="0">
                <a:solidFill>
                  <a:srgbClr val="FF0000"/>
                </a:solidFill>
              </a:rPr>
              <a:t>regional market </a:t>
            </a:r>
            <a:r>
              <a:rPr lang="en-GB" sz="2300" dirty="0"/>
              <a:t>for sustainable bioenergy, to include cross-border trade.</a:t>
            </a:r>
            <a:endParaRPr lang="en-US" sz="2300" dirty="0"/>
          </a:p>
          <a:p>
            <a:pPr marL="285750" lvl="0" indent="-285750">
              <a:buFont typeface="Arial" pitchFamily="34" charset="0"/>
              <a:buChar char="•"/>
            </a:pPr>
            <a:r>
              <a:rPr lang="en-GB" sz="2300" dirty="0"/>
              <a:t>Engage the </a:t>
            </a:r>
            <a:r>
              <a:rPr lang="en-GB" sz="2300" dirty="0">
                <a:solidFill>
                  <a:srgbClr val="FF0000"/>
                </a:solidFill>
              </a:rPr>
              <a:t>private sector </a:t>
            </a:r>
            <a:r>
              <a:rPr lang="en-GB" sz="2300" dirty="0"/>
              <a:t>in policy/regulatory development, including producer organizations, SMEs, cooperatives, etc.</a:t>
            </a:r>
            <a:endParaRPr lang="en-US" sz="2300" dirty="0"/>
          </a:p>
          <a:p>
            <a:pPr marL="285750" lvl="0" indent="-285750">
              <a:buFont typeface="Arial" pitchFamily="34" charset="0"/>
              <a:buChar char="•"/>
            </a:pPr>
            <a:r>
              <a:rPr lang="en-GB" sz="2300" dirty="0">
                <a:solidFill>
                  <a:srgbClr val="FF0000"/>
                </a:solidFill>
              </a:rPr>
              <a:t>Monitor and evaluate </a:t>
            </a:r>
            <a:r>
              <a:rPr lang="en-GB" sz="2300" dirty="0"/>
              <a:t>the impact and performance of bioenergy activities at the national and re­gional levels</a:t>
            </a:r>
            <a:endParaRPr lang="en-US" sz="23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7" y="1371600"/>
            <a:ext cx="188779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3700"/>
            <a:ext cx="19812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7" y="4191000"/>
            <a:ext cx="196399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518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Finance and market development</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725560" y="1295400"/>
            <a:ext cx="7418440" cy="4693593"/>
          </a:xfrm>
          <a:prstGeom prst="rect">
            <a:avLst/>
          </a:prstGeom>
        </p:spPr>
        <p:txBody>
          <a:bodyPr wrap="square">
            <a:spAutoFit/>
          </a:bodyPr>
          <a:lstStyle/>
          <a:p>
            <a:pPr marL="285750" lvl="0" indent="-285750">
              <a:buFont typeface="Arial" pitchFamily="34" charset="0"/>
              <a:buChar char="•"/>
            </a:pPr>
            <a:r>
              <a:rPr lang="en-GB" sz="2300" dirty="0"/>
              <a:t>Engaging </a:t>
            </a:r>
            <a:r>
              <a:rPr lang="en-GB" sz="2300" dirty="0">
                <a:solidFill>
                  <a:srgbClr val="FF0000"/>
                </a:solidFill>
              </a:rPr>
              <a:t>local financial institutions </a:t>
            </a:r>
            <a:r>
              <a:rPr lang="en-GB" sz="2300" dirty="0"/>
              <a:t>and micro-credit agencies on </a:t>
            </a:r>
            <a:r>
              <a:rPr lang="en-GB" sz="2300" dirty="0" smtClean="0"/>
              <a:t>bioenergy.</a:t>
            </a:r>
            <a:endParaRPr lang="en-US" sz="2300" dirty="0"/>
          </a:p>
          <a:p>
            <a:pPr marL="285750" lvl="0" indent="-285750">
              <a:buFont typeface="Arial" pitchFamily="34" charset="0"/>
              <a:buChar char="•"/>
            </a:pPr>
            <a:r>
              <a:rPr lang="en-GB" sz="2300" dirty="0"/>
              <a:t>Establishing </a:t>
            </a:r>
            <a:r>
              <a:rPr lang="en-GB" sz="2300" dirty="0">
                <a:solidFill>
                  <a:srgbClr val="FF0000"/>
                </a:solidFill>
              </a:rPr>
              <a:t>risk mitigation facilities </a:t>
            </a:r>
            <a:r>
              <a:rPr lang="en-GB" sz="2300" dirty="0"/>
              <a:t>to spur local financing for bioenergy projects, </a:t>
            </a:r>
            <a:r>
              <a:rPr lang="en-GB" sz="2300" dirty="0" smtClean="0"/>
              <a:t>esp. small-scale </a:t>
            </a:r>
            <a:r>
              <a:rPr lang="en-GB" sz="2300" dirty="0"/>
              <a:t>level.</a:t>
            </a:r>
            <a:endParaRPr lang="en-US" sz="2300" dirty="0"/>
          </a:p>
          <a:p>
            <a:pPr marL="285750" lvl="0" indent="-285750">
              <a:buFont typeface="Arial" pitchFamily="34" charset="0"/>
              <a:buChar char="•"/>
            </a:pPr>
            <a:r>
              <a:rPr lang="en-GB" sz="2300" dirty="0"/>
              <a:t>Fostering development of “</a:t>
            </a:r>
            <a:r>
              <a:rPr lang="en-GB" sz="2300" dirty="0">
                <a:solidFill>
                  <a:srgbClr val="FF0000"/>
                </a:solidFill>
              </a:rPr>
              <a:t>bankable” project portfolios</a:t>
            </a:r>
            <a:r>
              <a:rPr lang="en-GB" sz="2300" dirty="0"/>
              <a:t> in bioenergy by offering assistance to entrepre­neurs in areas such as R&amp;D, seed capital funding, pre-feasibility and feasibility studies, reim­bursable grants, etc.</a:t>
            </a:r>
            <a:endParaRPr lang="en-US" sz="2300" dirty="0"/>
          </a:p>
          <a:p>
            <a:pPr marL="285750" lvl="0" indent="-285750">
              <a:buFont typeface="Arial" pitchFamily="34" charset="0"/>
              <a:buChar char="•"/>
            </a:pPr>
            <a:r>
              <a:rPr lang="en-GB" sz="2300" dirty="0"/>
              <a:t>Exploring opportunities for </a:t>
            </a:r>
            <a:r>
              <a:rPr lang="en-GB" sz="2300" dirty="0">
                <a:solidFill>
                  <a:srgbClr val="FF0000"/>
                </a:solidFill>
              </a:rPr>
              <a:t>carbon finance </a:t>
            </a:r>
            <a:r>
              <a:rPr lang="en-GB" sz="2300" dirty="0"/>
              <a:t>at the national/regional levels.</a:t>
            </a:r>
            <a:endParaRPr lang="en-US" sz="2300" dirty="0"/>
          </a:p>
          <a:p>
            <a:pPr marL="285750" indent="-285750">
              <a:buFont typeface="Arial" pitchFamily="34" charset="0"/>
              <a:buChar char="•"/>
            </a:pPr>
            <a:r>
              <a:rPr lang="en-GB" sz="2300" dirty="0"/>
              <a:t>Engaging the </a:t>
            </a:r>
            <a:r>
              <a:rPr lang="en-GB" sz="2300" dirty="0">
                <a:solidFill>
                  <a:srgbClr val="FF0000"/>
                </a:solidFill>
              </a:rPr>
              <a:t>private sector</a:t>
            </a:r>
            <a:r>
              <a:rPr lang="en-GB" sz="2300" dirty="0"/>
              <a:t> in project identification and development, and understand its is­sues or requirements with respect to financing projects in developing countries.</a:t>
            </a:r>
            <a:endParaRPr lang="en-US" sz="23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9200"/>
            <a:ext cx="172556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743200"/>
            <a:ext cx="172556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648200"/>
            <a:ext cx="1569987" cy="134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r>
              <a:rPr lang="en-GB" sz="3200" b="1" dirty="0"/>
              <a:t>Harmonization with other sectoral policies </a:t>
            </a:r>
            <a:r>
              <a:rPr lang="en-GB" sz="3200" b="1" dirty="0" smtClean="0"/>
              <a:t>&amp; global </a:t>
            </a:r>
            <a:r>
              <a:rPr lang="en-GB" sz="3200" b="1" dirty="0"/>
              <a:t>processes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209800" y="1219200"/>
            <a:ext cx="6934200" cy="4693593"/>
          </a:xfrm>
          <a:prstGeom prst="rect">
            <a:avLst/>
          </a:prstGeom>
        </p:spPr>
        <p:txBody>
          <a:bodyPr wrap="square">
            <a:spAutoFit/>
          </a:bodyPr>
          <a:lstStyle/>
          <a:p>
            <a:pPr marL="285750" lvl="0" indent="-285750">
              <a:buFont typeface="Arial" pitchFamily="34" charset="0"/>
              <a:buChar char="•"/>
            </a:pPr>
            <a:r>
              <a:rPr lang="en-GB" sz="2300" dirty="0"/>
              <a:t>Embed bioenergy within the poverty</a:t>
            </a:r>
            <a:r>
              <a:rPr lang="en-GB" sz="2300" dirty="0">
                <a:solidFill>
                  <a:srgbClr val="FF0000"/>
                </a:solidFill>
              </a:rPr>
              <a:t> reduction strategy </a:t>
            </a:r>
            <a:r>
              <a:rPr lang="en-GB" sz="2300" dirty="0" smtClean="0">
                <a:solidFill>
                  <a:srgbClr val="FF0000"/>
                </a:solidFill>
              </a:rPr>
              <a:t>policies</a:t>
            </a:r>
            <a:endParaRPr lang="en-US" sz="2300" dirty="0">
              <a:solidFill>
                <a:srgbClr val="FF0000"/>
              </a:solidFill>
            </a:endParaRPr>
          </a:p>
          <a:p>
            <a:pPr marL="285750" lvl="0" indent="-285750">
              <a:buFont typeface="Arial" pitchFamily="34" charset="0"/>
              <a:buChar char="•"/>
            </a:pPr>
            <a:r>
              <a:rPr lang="en-GB" sz="2300" dirty="0"/>
              <a:t>Integrate bioenergy into </a:t>
            </a:r>
            <a:r>
              <a:rPr lang="en-GB" sz="2300" dirty="0">
                <a:solidFill>
                  <a:srgbClr val="FF0000"/>
                </a:solidFill>
              </a:rPr>
              <a:t>national development</a:t>
            </a:r>
            <a:r>
              <a:rPr lang="en-GB" sz="2300" dirty="0"/>
              <a:t> strategies in energy, </a:t>
            </a:r>
            <a:r>
              <a:rPr lang="en-GB" sz="2300" dirty="0" smtClean="0"/>
              <a:t>&amp; rural </a:t>
            </a:r>
            <a:r>
              <a:rPr lang="en-GB" sz="2300" dirty="0"/>
              <a:t>electrification, sustaina­ble use and poverty alleviation.</a:t>
            </a:r>
            <a:endParaRPr lang="en-US" sz="2300" dirty="0"/>
          </a:p>
          <a:p>
            <a:pPr marL="285750" lvl="0" indent="-285750">
              <a:buFont typeface="Arial" pitchFamily="34" charset="0"/>
              <a:buChar char="•"/>
            </a:pPr>
            <a:r>
              <a:rPr lang="en-GB" sz="2300" dirty="0"/>
              <a:t>Integrate bioenergy development into </a:t>
            </a:r>
            <a:r>
              <a:rPr lang="en-GB" sz="2300" dirty="0">
                <a:solidFill>
                  <a:srgbClr val="FF0000"/>
                </a:solidFill>
              </a:rPr>
              <a:t>natural resource management strategies</a:t>
            </a:r>
            <a:r>
              <a:rPr lang="en-GB" sz="2300" dirty="0"/>
              <a:t>.</a:t>
            </a:r>
            <a:endParaRPr lang="en-US" sz="2300" dirty="0"/>
          </a:p>
          <a:p>
            <a:pPr marL="285750" lvl="0" indent="-285750">
              <a:buFont typeface="Arial" pitchFamily="34" charset="0"/>
              <a:buChar char="•"/>
            </a:pPr>
            <a:r>
              <a:rPr lang="en-GB" sz="2300" dirty="0"/>
              <a:t>Integrate policies and regulations (standards) on a </a:t>
            </a:r>
            <a:r>
              <a:rPr lang="en-GB" sz="2300" dirty="0">
                <a:solidFill>
                  <a:srgbClr val="FF0000"/>
                </a:solidFill>
              </a:rPr>
              <a:t>regional </a:t>
            </a:r>
            <a:r>
              <a:rPr lang="en-GB" sz="2300" dirty="0" smtClean="0">
                <a:solidFill>
                  <a:srgbClr val="FF0000"/>
                </a:solidFill>
              </a:rPr>
              <a:t>level</a:t>
            </a:r>
            <a:endParaRPr lang="en-US" sz="2300" dirty="0">
              <a:solidFill>
                <a:srgbClr val="FF0000"/>
              </a:solidFill>
            </a:endParaRPr>
          </a:p>
          <a:p>
            <a:pPr marL="285750" lvl="0" indent="-285750">
              <a:buFont typeface="Arial" pitchFamily="34" charset="0"/>
              <a:buChar char="•"/>
            </a:pPr>
            <a:r>
              <a:rPr lang="en-GB" sz="2300" dirty="0"/>
              <a:t>Develop cooperation with industrialized countries to benefit from knowledge and technology trans­fer and facilitate </a:t>
            </a:r>
            <a:r>
              <a:rPr lang="en-GB" sz="2300" dirty="0">
                <a:solidFill>
                  <a:srgbClr val="FF0000"/>
                </a:solidFill>
              </a:rPr>
              <a:t>South-South collaboration.</a:t>
            </a:r>
            <a:endParaRPr lang="en-US" sz="2300" dirty="0">
              <a:solidFill>
                <a:srgbClr val="FF0000"/>
              </a:solidFill>
            </a:endParaRPr>
          </a:p>
          <a:p>
            <a:pPr marL="285750" indent="-285750">
              <a:buFont typeface="Arial" pitchFamily="34" charset="0"/>
              <a:buChar char="•"/>
            </a:pPr>
            <a:r>
              <a:rPr lang="en-GB" sz="2300" dirty="0"/>
              <a:t>Adapt sustainability </a:t>
            </a:r>
            <a:r>
              <a:rPr lang="en-GB" sz="2300" dirty="0" smtClean="0"/>
              <a:t>criteria</a:t>
            </a:r>
            <a:endParaRPr lang="en-US" sz="23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066801"/>
            <a:ext cx="2054225" cy="118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733800"/>
            <a:ext cx="205422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2256044"/>
            <a:ext cx="2054225" cy="147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5105400"/>
            <a:ext cx="2054224"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3200" b="1" dirty="0"/>
              <a:t>Developing sustainability criteria</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609600" y="1295400"/>
            <a:ext cx="7848600" cy="2569934"/>
          </a:xfrm>
          <a:prstGeom prst="rect">
            <a:avLst/>
          </a:prstGeom>
          <a:noFill/>
        </p:spPr>
        <p:txBody>
          <a:bodyPr wrap="square" rtlCol="0">
            <a:spAutoFit/>
          </a:bodyPr>
          <a:lstStyle/>
          <a:p>
            <a:r>
              <a:rPr lang="en-US" sz="2300" b="1" u="sng" dirty="0" smtClean="0"/>
              <a:t>Develop and adopt sustainable criteria based on: </a:t>
            </a:r>
          </a:p>
          <a:p>
            <a:pPr marL="285750" indent="-285750">
              <a:buFont typeface="Arial" pitchFamily="34" charset="0"/>
              <a:buChar char="•"/>
            </a:pPr>
            <a:r>
              <a:rPr lang="en-US" sz="2300" dirty="0" smtClean="0"/>
              <a:t>GHG emissions</a:t>
            </a:r>
          </a:p>
          <a:p>
            <a:pPr marL="285750" indent="-285750">
              <a:buFont typeface="Arial" pitchFamily="34" charset="0"/>
              <a:buChar char="•"/>
            </a:pPr>
            <a:r>
              <a:rPr lang="en-US" sz="2300" dirty="0" smtClean="0"/>
              <a:t>Competition with food or other local applications</a:t>
            </a:r>
          </a:p>
          <a:p>
            <a:pPr marL="285750" indent="-285750">
              <a:buFont typeface="Arial" pitchFamily="34" charset="0"/>
              <a:buChar char="•"/>
            </a:pPr>
            <a:r>
              <a:rPr lang="en-US" sz="2300" dirty="0" smtClean="0"/>
              <a:t>Biodiversity</a:t>
            </a:r>
          </a:p>
          <a:p>
            <a:pPr marL="285750" indent="-285750">
              <a:buFont typeface="Arial" pitchFamily="34" charset="0"/>
              <a:buChar char="•"/>
            </a:pPr>
            <a:r>
              <a:rPr lang="en-US" sz="2300" dirty="0" smtClean="0"/>
              <a:t>Environment </a:t>
            </a:r>
          </a:p>
          <a:p>
            <a:pPr marL="285750" indent="-285750">
              <a:buFont typeface="Arial" pitchFamily="34" charset="0"/>
              <a:buChar char="•"/>
            </a:pPr>
            <a:r>
              <a:rPr lang="en-US" sz="2300" dirty="0" smtClean="0"/>
              <a:t>Prosperity</a:t>
            </a:r>
          </a:p>
          <a:p>
            <a:pPr marL="285750" indent="-285750">
              <a:buFont typeface="Arial" pitchFamily="34" charset="0"/>
              <a:buChar char="•"/>
            </a:pPr>
            <a:r>
              <a:rPr lang="en-US" sz="2300" dirty="0" smtClean="0"/>
              <a:t>Social well being </a:t>
            </a:r>
            <a:endParaRPr lang="en-US" sz="2300" dirty="0"/>
          </a:p>
        </p:txBody>
      </p:sp>
      <p:sp>
        <p:nvSpPr>
          <p:cNvPr id="6" name="Rectangle 5"/>
          <p:cNvSpPr/>
          <p:nvPr/>
        </p:nvSpPr>
        <p:spPr>
          <a:xfrm>
            <a:off x="4648200" y="4038600"/>
            <a:ext cx="4419600" cy="2277547"/>
          </a:xfrm>
          <a:prstGeom prst="rect">
            <a:avLst/>
          </a:prstGeom>
        </p:spPr>
        <p:txBody>
          <a:bodyPr wrap="square">
            <a:spAutoFit/>
          </a:bodyPr>
          <a:lstStyle/>
          <a:p>
            <a:pPr lvl="0"/>
            <a:r>
              <a:rPr lang="en-GB" sz="2300" b="1" u="sng" dirty="0" smtClean="0"/>
              <a:t>Mechanisms should be based on</a:t>
            </a:r>
          </a:p>
          <a:p>
            <a:pPr marL="285750" lvl="0" indent="-285750">
              <a:buFont typeface="Arial" pitchFamily="34" charset="0"/>
              <a:buChar char="•"/>
            </a:pPr>
            <a:r>
              <a:rPr lang="en-GB" sz="2300" dirty="0"/>
              <a:t>Addressing certification</a:t>
            </a:r>
          </a:p>
          <a:p>
            <a:pPr marL="285750" indent="-285750">
              <a:buFont typeface="Arial" pitchFamily="34" charset="0"/>
              <a:buChar char="•"/>
            </a:pPr>
            <a:r>
              <a:rPr lang="en-GB" sz="2300" dirty="0"/>
              <a:t>Encourage small producers</a:t>
            </a:r>
            <a:endParaRPr lang="en-US" sz="2300" dirty="0"/>
          </a:p>
          <a:p>
            <a:pPr marL="285750" lvl="0" indent="-285750">
              <a:buFont typeface="Arial" pitchFamily="34" charset="0"/>
              <a:buChar char="•"/>
            </a:pPr>
            <a:r>
              <a:rPr lang="en-GB" sz="2300" dirty="0"/>
              <a:t>Monitoring and planning of land use at regional and national levels</a:t>
            </a:r>
            <a:endParaRPr lang="en-US" sz="2300" dirty="0"/>
          </a:p>
        </p:txBody>
      </p:sp>
      <p:sp>
        <p:nvSpPr>
          <p:cNvPr id="7" name="AutoShape 2" descr="data:image/jpeg;base64,/9j/4AAQSkZJRgABAQAAAQABAAD/2wCEAAkGBhARERASEBQUFRUQEhkQEBAQEhQWFBYbFhAVFhUQGBcYGyYeGBokGhQVIC8gIykqLCwwFh4yNTAqNjItLCkBCQoKDgwOGg8PGiwkHx8sLC4pKSksNSwsKiwqKSwpNSo1LSkpKSksNCksLCwsNSkpKSksLCkpKSwsKSksLCwsLP/AABEIAM0A9gMBIgACEQEDEQH/xAAbAAEAAgMBAQAAAAAAAAAAAAAABQYDBAcBAv/EAD8QAAICAQIDBgEJBwQCAgMAAAECAAMRBBIFEyEGIjFBUWFxFBYjMlRikaHTFUJSY4GC4QczcsGx0aLwQ1OD/8QAGQEBAAMBAQAAAAAAAAAAAAAAAAECBAMF/8QAKxEBAAICAAUDAwMFAAAAAAAAAAECAxEEEyExUUFScRJhsSMy0SIkQoGR/9oADAMBAAIRAxEAPwDuMREBERAREQEREBERAREQIjinanT6e6ui0vvtCsNqMygPelCliPDNlqL/AHekzfOPR7S3yinCgEnmpgZtaoefnYjp8VI8RNDjPY+vU6qjVNY6PpwFUIE8BelvRiCVJKbTg9VZh5yG1nYbRUpclup5a6kCqvnNUprxqr9SOUTg8wPqHIbJIwIFkq7UaRunOqBNjVKGsQFmV0UhevXvWIPi49Zms4/pV37r6hy35VmbU7rnOK269G6Hp49DK9b/AKbUMrqbru+1rFiULZu1Olvbrt697SoM/eb2xkv/ANPNOy6lQzL8pv8AlHNCrzq2Nltma7MZUq9zlT4rk+OTAsVPE6Xdq0sRnTq6KwLLkAjIHh0ZfxE2pD8P7OrTqb9Qrvm9VV6xgVkrj6ZlH1rcADeeuBiTEBERAREQEREBERAREQEREBERAREQEREBERAREQEREBERASD4rwi1tVRqqeWTVTbp2ruLBdtr1NzFKg4YGoDGOoYjIk23tKQ+p1Re9L9S2KXwW0+ymo93cR4F1Kgjd3yOvj4gQpe8VjctLV9hNWflpa6gC65NRVj6Oms1tf3rKTWyWqUsr3K31imSwIUie7OcFKarV6sX86vVYNZS0FAoC7U2Bcd3vYbeejY2jxMdfxtV4dfU9mWDtpOZY5J222qtbl2PePKuQ5J64M0NWtJTnU5qG/Ft1Iau5EDFXbA2ksuASHyMAnB8C2rbJEa+7o8TU4depRVVmbYoUs/1jgYyTjBJ9ptyXUiIgIiICIiAiIgIiICIiAiIgIiICIiAiIgJHcb42mlVGcE8yzlrhq1GdjvktY6qBhD5+OJl1/FaqNvMLZfO1UrssY7Rknaik4GR195GajW6TWisV3NmtluR6lyRv30qTvrZcMHbGR1HeHQZgbidoaeWbDuAUhCNjt3iOtalARaQQQeWWA2n0khVaGAZSCGAZWHUEEZBB8xIROEU7GTnWd1jeLA1YNbZfmOGCBQSzWbgc43HAUYxu6Ph+lqYGpKlflhNyhOYUVUABb6xUAJ4nyHtAkYmOvUIwBVgQfAggg58Os+4Edx/iZoqJXBsc8ulT4F2zgn7oALH2UyoppwxWn6yoOZqC3i5ZiQjepscMzeysPMTJxXi4tse/qa6s06dV8XJYKzr6l32ovsoPg02+F8PYBUJBd2L2sPAscbsfdUBVHsgle8s2+Zf7R+WzwPgCITZWiAG0WMuOhYKF3qPBSAB4Y6j1nx2h0Zqu5uPo9QRXaMdBZjajn2cAIfda/Uy0U1BVCjwAwJi4hokureqwZWxSrevXzB8iPEHyIEmXa9ItXSvdj9dsLaRz/tDfpyf3qicBc+ZQ90+20+ctM5xeLkYHx1GifrjpzBgZA9ra8EejY/hMvvDdel9SW1nK2KGU/EZiFMN9xqe8M91m1WYgnaCxCgknAzgAdSfYSM0naSpxWWBr5zbatxR93VV3ZqZlUbmVe8R3iB4kT3iHaLT1F0d2UrhWZarGCs4GxdwQrvO5cL4ncOhyJH6TQaOzbYLWfZY9r3EgLYUtqLFiECbQ9VR7mASh8e9mXZJ/OGjAbcdrbiHKOAwQLllyMuDuGCuQc9Mzc0uqWxFdDlW8DgjwOCCD1BBBBB6gggyIHA9OURC77ay1VALKCn1dtad0btnKBXOT3fEibGl4dpK9j4qZ6yVGoflmzc5Zm7+MgsbWOBj65wOsCVifIcHz8s/09Z9QEREBERAREQEREBERAREQERECH47wRtQ1LI6qai3RhYQdwX/APXah/d8CSDnwmro+yQrrRN4yq6RSVq25OkcNnG7pu/+PvLFECt/NEmvYbAMU10g11lP9q8WqzYfJzgBsEZyfDMx/MlduAygkbSy1knaNC2m2bmcsVy2/qT4Y95aIgQmn4I4vV2KbFRXKVqVU3BTXzQuTgCvAxk9cHymLtbxMoi0VkizUZG5T1SsY5lo9DghR95wfKTl96orO5CqilmY+AAGSx9gBOdanXWXWNbjFmpYV0I/7iAMUDD0Vd9jfFh6SJlwzX+muo7z2bHD6Qz5AxXp+5WB4czbjI9q0OB95/VZbuC6Tau8+LeHw/z/AOpE8I4avcrTOysdSfE9clmP8TMST7sZaAIiNL46fRXT2IiS6Kz2w0O0Lql//ENmoHrVnO/41klv+JeR/ZbiHIvbTsfo9QTZT6K/jZV/X64+L+kujoCCCMg9CD4H2nN+KcKNLPpwSprxdpLD1IUH6M++xhsPquM/WlZ6dWXL+naMkf7WbX9lGs1DWixAr3U3MjJYT9C1R2jFor68r6xQkbj49J6eyWFqCuualYKGqyhJ1KXd5QwyvcxjPnnM3+znGRqqFsxhxlLU80dThl/EHr5+MlJZpidq9b2UDPS+/wD2r7L9uHCnmahLsYRx3lNYAJyOpyp8Jj0XY8U8nYyfRLUCpp7rGuuxHcgMO83MyD1wR5yyxCUVwPhLU8wuQTnl1Y/cpRm5VX9ASSff2krEQEREBERAREQEREBERAREQEREBERARE0+LcSXT02Wv1CDoo8WJOFrHuzEAfGDeld7ZcS3sulXw6W6jHpn6On+4jJ9kx+9Ivg1W7def3wa6P8Ahu71v97KMfdrU/vGRyVPc+xz37ybdS6k91egfafLpsqT0yD5GXTg+jDMDgBa8AKBgDAwqgegAH4CVjrO2PF+reck9vRJ8M0nLTr9Zurf9CbkRLNhERASD7V8JN1QesZtoJsrA8XGO/T/AHL4feCHyk5PDCLVi0alzngHFxRqEsB+h1e1LPQORiq323DCH3Ce86MDOedqODrVc6EfQ6vc6Y6bXPW2sHyJ/wBxf7/QSw9i+NNdSa7Tm7Tnl2H+IY7lv9wwfY5HlKx4ZcFprM4renb4WOIiWayIiAiIgIiICIiAiIgIiICIiAiIgIiIAzn/AGw4yLbjWD9FpMs58jZtOT8K1JHxc+ayz9qON/JqCy45lh5VAP8AEQe8R/CoBY+y4lC4ToRZYFOSlOLLS3Xe5JZEY+ZLA2N64A8GlLT6MfEWm0xir3nv8JrgegZVywIsvIZlPiox9HSfTaGJP3neXbSaYIoUeXifU+ZkbwXSZzY3wXP5t/8AfeTEu1VrFYiIIiIWIiICIiBHce4SNTQ9ZOG6NW/8Dr1R/wAfEeYJHnOdaHibaa5NQRtNZNOrr9FDYcH12Nlgf4S2PETqplH7b8K5di6lR3LsVXjyD/VqsPsRis//AM/eVt5ZOJrMayV71/C7VWhgGXqCMgz7lL7A8XwG0jnrUN1BPnWegX4oe78Np85dJMTtopeL1i0epERJXIiICIiAiIgIiICIlT13aDWDU2V1LXsXU1afL02YAsqpYvzBaAzA2nubR0HjAthlL4dxq/nur2jrqraiLGLhEXUWBM1itNhIWtVbew72Tnz3dB2ssLKltRJd7N3JSx1rRb7KkLPtIJzUxJOwAHoDMq9p7CyZqCq6UWK3M3HGo1YpVSu0Ad07s5OD0wfMPvScbvazUKaS4qYhUrAVhi10Xc1jhW3Iq2DGMBwMHxk7W5IBIIJGSpxkdPA46fhK8/bFd9aLTYzN0sCKzFGVgttR2Ke8m5Cc4GGHUTC/bfAP0FhYleWlebC4b5R1xWrEHGktwMHxTJGTtC0zwmQOp7UMhuBqI5LopLsy4Rw5+UvhDtq7hAYbhnO7ZhsanbzjfLqFCH6TUgqxB6pWOlj+xOQg92z5GRPRS94pWbT6Kt2h42dTe1igsifQaVF8Xy4BYe9j7QPZUPmZYOB8J2KlQILEl7XHgWON7j2GAo9lUSB7N6HcxtI7tWa6R5b8Ydx7Kp2D3Z/4Z0Dg+k2ruPi/h7Dylax6svC1md5bd7fhv11hQAPADAn1ES7aREQEREBERATX12iS6t6rBlLFKMPYjHT0PvNiIHIdQl2lu9b9G+QR05qkf+LE/oGH3Z1LhXEk1FNdtZytihgfiPylc7fcH3INUg71AxaB+9VnJPxQ974b/WRHYXjPJubTse5eTZT6B/Gyv+vVx/f7SkdJ0wYp5OWcc9p6x/Do0Tyey7eRI/WcYWu1KtjszDeSDWqquSC5NjruAwSQm4gYyOoyo49Q+zY5Y2MVUBH3dACSRtyq4ZDuOBh169RkJCJH6LjlFpRUbvPWLAuD4FQwGR3d20g7c5wQfDrJCAiIgIiICaTcF0xt5xpqNuQecak5mQoUHfjdnAA8fATdiBrNw2klCa6ya2L1kouULHLMpx3ST1JE8r4VQoAWqsbTkYrQYJcOSMDp31VviAfGbUQNa3htL9Grrbv83DIp748LOo+t0HXxnlvCqGUq1VbKwAZWrQggMWAIIwQCzH4sZtRAjdZoNIi2WW10hVPyix2rTxRSeaTjqwGevjOYarV26zUFx0fUttrDdeVWoJGR91dzsPNiR5iWT/UXje4ro0PpbqMemc10/wBSNx9lX1mj2V0GEN7DvXDFXtXnIPxdgG/4rX7yk9Z087NPPyxijtHW38LHwbhi9ytBiupQMHxwPU+ZJySfMkmWcTW4dpOWgHmerf8AqbUu9GOhERAREQEREBERAREQPlgCMHz8R/1OR9oeDNpb2qU7QCLtI/jgBsqPco3dI812+s69IDtlwI6mgmsZtpPMp8snHeqz6MOnx2nylbRuGbicXMp07x1hn7LccGq06WeDDuWp/Cy9GX8fPz6Hzirtdo2GRaAOXzsslijYBnm5ZR3fveHUDznPeyHHRp9QpJ+i1OEfP7r9BW+PLPRD77PSWrQdhmWlq7LK33aT5Ir7LWODs755trdO4CEXAGTFZ3CeHzc2kW9fX5Tmr0lV5R3sbZWA/KOxV6qcO+V5inDHpuA9R4zV4fwnTo6Gq1mdGcM4att2BTW1L93aMCqgYG1u4Ov1s4beyJ33uHU81hYOYrMOlws5brvCsmVwOgIHn45+x2TG5zuUbueV214KtdbRaLM56lHoyPXu+nWzQy6fs3pkIGSyrWENVhVkOKlo5jKR1JrRUOenTwz1knpK6q1RKgirglErCquM5JUL0xk56esrtnYUMbC1gY3V7bSyt1ZgvMYLv27WIJ2nOCxwfCZE7FgWK+8EDmgVkOFAst1LgKFceWpKnPiEGMeQWJNShxhlO7O3DA5x449cTLK/wzsy1NlD70PJratttZBYF7GRBliAF5n1vrHByxyZYICIiAiIgIiICR/HOLppaLLn6hB0UeLsThKx7liB/WSE5V/qD2gF2o5Sn6LSE7j5Nbghj77FJX4s/pK2nUM/E5ow45t/z5RfD9K+rvItO42E36px6EjKj03HbWvov/GdM4PpNzbiOieAA6Z8gB6Af9SudmeDtVWFYYtuIeweanGEq/sBOfdnl701ARQo8vz9TFY1CnCYZx03b909ZZYiJZrIiICIiAiIgIiICIiAnk9iByvt5wAUXlwPotWS3TwWzxsX23DLj33y19ge0B1FHLsObaO4/wB4Y7tn9R1+O4eUmOP8GXVUWUt03DKP5owOUcfAgdPMZHnOS8K4pZodSLHG01MadUn3Qe98dp7wPmpPrOc/0z8vMt/bZ/q/xv3+0u1xMdF4dQy9QwyDMk6PTIiICIiAiIgIzPDKKv7TqD5F9q8vUXVFGUWBm1CbdMwdWU4G5kYq3dLLjIG4L3meZnPuGcQ4vtFly3bjVpC1QoTYCmvZNdtATIY0BWAz13kr4ALk0HEOLtS73JeGGmrK1pXQjmx9fqVc5atx3aVpYgKengCT1DZ7cdq9VorUWta2TUUMK2bIauxGwXz1DjDodpA+qevlKZ2S4YLbtzdV0+LCCQSzkkpu8z1BcnzIX1lg0XZ3V8R3nXG6khNJahK4AsGlsTVIiP0UFmOcDBwp69IfstpNC/Osawmptq22WEfW8FAQKpyPLH/iUmJm22DJgvkz1tb9sen3XLguk8bD59F/7MlpjoHdHTbgY29On4TJLt5ERAREQEREBERAREQEREBERA8M55/qXwDay6usdGxXqAPXwrtP5If7PSdElY7X8OTVtVpTqnpaxWsWkKpS4IV3BugLYyDtDDIycHHSLRuHDiMUZcc0lVOx3bZ6Vp0ZrawtelNLbgqLW7AHJPUlBuwAOoVeo8Z1Kcr0XY2/Taup7GrdKizh03qd2wqncYdPrE9GP1ROhcF4gtquRYrsrEOEZW2Hw2kA909D0Miu9dVOE5sY4jL3hJRMd16oMuQoyBliAMsQoGT5kkD+s+yZZqexMZvUMELDcwLKmRuIUqGYDxIBZcn7wmSAiIgJDdrOJWafTNZVgHmVI1jLuFSPeiWagr5hEZn69O716SZiBSdZ245Goo01bV6nnVO4tLrWMirUWV5sA5ZDHTshKgY8T5A+aDt9bY/D0FAPyzmc1zYqLWa7hUyIWbFrKxz3SdwGVz5XbbG2AE5n2k1zG+9db3NqutSg9xamyOdW3mzD6zeIPdwB9bpsie0XZqjW1cu3IIOUsTo6HzIPoR0IPQiRMbcstJvXUTpQfnQ/2rU/l+lHzob7Vqfy/Sl7XhLF2BYgeKkdc5Px8Zk/Yf8AMP4f5kany5ci3vlQPnQ32rU/l+lHzob7Vqfy/Sl//Yf8w/h/mP2H/MP4f5jU+TkW98qB86G+1an8v0o+dDfatT+X6Uv/AOw/5h/D/MfsP+Yfw/zGp8nIt75UD50N9q1P5fpR86G+1an8v0pf/wBh/wAw/h/mP2H/ADD+H+Y1Pk5FvfKgfOhvtWp/L9KPnQ32rU/l+lL/APsP+Yfw/wAx+w/5h/D/ADGp8nIt75UD50N9q1P5fpR86G+1an8v0pf/ANh/zD+H+Zh1mgrpQvbcEQYBd8KoywUDJPmSB8SI1Pk5FvfKjfOhvtWp/L9KPnQ32rU/l+lLzpuHJYoeu7crfVZeoODg4IPqDPtOEqSyi3JTAYDGRkZGRnp0jU+TkW98qH86G+1an8v0o+dDfatT+X6Uvr8HA8bCMkDqPMnAHjPTwXzNh/D/ADGp8nIt75UH50N9q1P5fpTDdxiqws1t1jlU6Na20oA4bmKQq7SGCnd4ggf16FVwgMoZbcqwDKy4IIIyCCD1GJp6vsVVbdVdY7MaVIRCO7ksrByM9SNvT08fHGI+mfKJ4e8x++WbspxS2+hflIxYCcbhhnUHuWsngjkdSvl7fVEGexOpWq2qpq1p59dtWk5thQqrWNdSbRWHSty6sEw4UocHBwLHoeFYcs2cKe75E4P1vhPvtPRqH0epTSNtvallpbO0hivTDfun0Pkesu1R0VunsbrFqdHuW2xm0rDVvZYtm2htIbaNoU4VuRc+Q3U24I8TMC9g9UG5jWJc6a5tWnyixjWVarUVgBRVmsgW1ZGWDckdU6Y2dS+trfRDQ6fUV084HVC16mwm9FdSjszZwxbcrD6jHBz116m43y9OMkEathqLmrqLWVBUKOKRjlox3qVBLA4YNiEtrsj2S1mnuqs1NlT8tdSo5bP0+UWaSxUVSihEU0W9B4blx54ukCICIiAiIgIiICIiAkdpuP0OC27aoBYWWgojKASzozY3KACSR4CSMrer7H81bQ1pVri+5q61VQLKWrfCHI3ENkt5kCBuHtbpOY9Qsy1ZsDgA4HJQNb18O7uUH0LATe/alO/lh1L7thQMpZSa2cBhnIO1GPX0kdqOy6ubiXf6avUVHoOg1Iq3Ef8AHkjH/Iz1+zatlWdjXzbLlQAAg313Lau7zBN7MPTAHWBu1ca0zlFS6pms+oq2oS2CwO0A9eqP4fwn0M+6+KUMHK21kVZ5hFikJjOd2D3cYPj6GRGh7IJWS29iS1TE9evId2XcXZiSQ4B647gwBPodmSPky78ppztwVALVKFNdB/iw9dZLdMhSMdTAn4iICIiAkb2h4c99BrrIDcyqwZd0/wBvUV2Eb07y5CEZHhmSUQKsezVpSzetLM7o5Fj2W7wgC/JrHZNzJ03AnPUnp5n5v7I2kAc0McIu+wHcCunSv5UP5qlCy/8AM9Zm7U8Mstt0zCkXIi2h0NdFgyzUle7dYgBwjjcMkenWR+q/aQu7i3HuXMy76uW52ulRrJOEAL1nDEHuk4ODkNnR9nrjbqWIFYe6plc7d9gr1d9pc7GP7tiKM9e4MgeAW9lLiNJt5CfJiCdq9WK3KzNuKFhzFDbgCvVjkuOk+04breda5ZlBrcIwddm/kaLY7ID3u/XqBnBOMjoCJM8FsteoWWgq1x5gqbGa1IG2o+4ABPuWgZuF6Q1UU1E5NVSVkjwJVApP5TaiICIiAiIgIiICIiAiIgIiICIiAiIgIiICIiAiIgIiICIiAnmJ7EBERAREQEREBERAREQERE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90600"/>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6" descr="data:image/jpeg;base64,/9j/4AAQSkZJRgABAQAAAQABAAD/2wCEAAkGBhMSERUTExQVFRQWERUYFxUWEhUVFxYUFRQVFhgaFRMYHCYeFxkjHBYSIC8gIycpMC0tFyAxNjAqNScrLCkBCQoKDgwOGg8PGiokHyQsKSksLywqKTUsMCwsLCwsLCwsLCwpLCwsLCwsKSwsKSwsLCwsLCwsLCwsLCwsLCksLP/AABEIAMIBAwMBIgACEQEDEQH/xAAbAAEAAgMBAQAAAAAAAAAAAAAABQYCAwQHAf/EAEgQAAEDAQUEBgYIAggGAwAAAAEAAhEDBBIhMUEFUWFxBhMigZGxFTJSU6HBFkJicpKi0eEj8BRjgpOzwtLxMzRzg7LiB0NU/8QAGQEBAAMBAQAAAAAAAAAAAAAAAAIDBAEF/8QAKREAAgIBAwQDAAICAwAAAAAAAAECEQMSITEEE1GRFEHhIqFhgUJScf/aAAwDAQACEQMRAD8A9xREQBERAEREARFjUfAJ3AnwQHJa7fBuNEuiTlAHeRJ4fyeU1XHMVD/bA+AcAuSnV7cnMsk8y6SsKu2GNMG969yQML1y+RJ3Nx/daljoo1Wd7LS9uQdycWkeJdIXfZLUKjZGGJBBzBGBChLHtNlVt5hJHEEGYDoIORxE7jI0W/ZNaHAe0Xjwc5w8neKjPHtZKMt6JS12oU2ycSSAAMySYC4HWh5zDuQLWj4Ok+K1bUrS8/ZdTA73McfMeC5bVthlMkOJwbJywHajM5m4/wADMBIY9rOSlvR3Cq4ZCoP7bT8HOIXXY7deJa4Q4AHTEGcoJ3HBQNLpDScWgE9pwAwzJDTz+u3TWcgSOh1eHl3stYfAvPlI71147ClRYXOAEnIKMfb3PxaHBukXQSOMmRyW3adb1RvM9zY+Zb4KKp2sMpXnZNYSeTRJ8lHHjtWdlLejs6w7qn95/wC63UtoFpAeDBMBxu4HE4wcsM4/VQ46RUuzie05jRhmXiW93HI6TBjqtFX1fv8A+Vyn27I6qLAuC07QN4tYCY9Y9nCdBJGP88vlG1EUC7VocBzBhs/BR1F8OcODfIquGO27JykdRqO3VPxgeT4WTLW9ujiNxLD4OvT4yohnSOkYAvElrXABom69zWNOe9zfHgY6bHtNtVt5hMTGIjQHyI8swQrdCZC6J+z1w9oc3Iif91sURsStk3fTae8BoPwLfBS6zSjpdFsXasIiKJIIiIAiIgCIiAIiIAiIgCLTabWymJeYExrnBOnIrm9OUfb/ACu/RSUZPhHHJLlnesajJBG8EeK4vTlH2/yu/RPTlH2/yu/Rd7c/DOa4+SA6wh0HMNg8w6CsX0KZN4tEzM8QLvlhywXRtoUqh6ynVuviCLph45lpg8VDNJ95UH/bb5hkL0sf81utzHJ6XsyUpXWyGgAEyYEYnXngF17DF543Nvk97nNHm7wUFTaXGOtcPtOYAB+ST3Ky7MtdnosDRUk5ucWulxOpgYclXn2WmKJ43bts59ti7UP2jTcO5zGnyHiuGtSY8y5oJiJO7H9XcpO9Su1LVZ6zLpqXTm1waZaRwIxHBVt4IMda48WsaQfySO9dw7xqSGR07TO+jSYwy1oHLjE8pgeCzaS55aM3Na0d5ePhie5RZJ95UP8AYb5lkKb2L1NIl9SrfeRA7JhoxwENEnHNTy/wWy3Iwep7sk9tU4DHaB0Hk6I+IaO9QdJ4LADiC2CN4OBU9U2xQcC0uBBEEXXZeCqtroBh7FZzmaQ0XgNxBZjzVHT2lpkmWZa5TOk2anM3GzM5ayT5kmOK21a2Lfvf5XKMJPvKn92P9C7Nm0GFwdVqm6DNwtEuP2rrcBwnFaZpRV0VReosFnsxNmI+s4OcBxJlv+VQrK/aceDfmp/05Q9v8rv0UBtelTc41KVWJ9Zl3M72lzTB4LJhbUnqT3/wXTqtma6dmptiGjAADWA0giJ3EDwC3NeAABgAIAGQCimk+8qf3bf9CzoUy4x1zmDVzmN+Dbkk+C2OKSsoUmyw9Hmz2tG02t73Bp+ADfFTqirHtGz0mBjX4Aah0niTGa3enKPt/ld+i82cZSldM1xcUqs70XB6co+3+V36J6co+3+V36KHbl4ZLXHyd6LXQtDXtDmmQZx5GPktigSCIiAIiIAiIgCIiArnTm09XQa7+uaPFj1R/Tq9VtVjZVbdqNa9szDgCJ3+a4/o5ZvcU/wBbsHVLFHS1Zly4JTlaZ5t6dW6ybfaHduIg6T4CDjzH6j0P6OWb3FP8AT6OWb3FP8AAFc+ui1Wn+ytdNJfZRXbfoROM6NF4D/hnAmfbjLinp6zxmcnaGZgXZOW/hvV6+jlm9xT/AE+jlm9xT/AFX8uHh+/wl2JeV6KKdv0IMSJJjAnDtgHP7mWMzwWXp+zg65nR0AXmxnmbod44q8fRyze4p/gCfRyze4p/gCfKh4fv8HYn5Xooh25QyBMnCTeAGDsTxm5OkZJZtt0DAcSD2QXSQMXG8e4Xd2qvf0cs3uKf4An0cs3uKf4Au/Lj4fv8Hx5eV6KPV23QBIB4YS4fWkgz9zI5g46n4/b9DGJ1j1scARidJkaGFd6uwbI0FzqNIACSS1oAHEnJUbbfSOzB4bZrPRLQcXupgh3Bo0HHPdvU8ebuOkn7/CE8bhy16N3puztuOkEG/IxcRndBbj/AD4rmZt2jLpJIvdkwQC06uAxERkPaO5WXo/XsFqECjSbUAxplrZ5t9ocfGFJVtl2Jjg11Oi0mIljRMkgRvOBwUX1Kg6cXf8A7+Elhclaa9FMO3rOSMXQI0OIvun4RnwXxu3qBbjIN12AvHtFrYxmIDr6ttKz7Pc0ODKABAIlrQYcJEg4j+QsnWSwAA3KEHKGtM4xhHHBR+XHw/f4d7EvK9FQdtyjgRgC54gkmAJuF0Y4yJj2TGa2s2zZy1xmIIADibxEiTdBx3Yf725mzbCXBoZQLiSAIZMgSRHBaRZ7BdvdVSu9Z1c9XHbBg5jIEGTpBGYhH1cfD9/g+PLyvRUzt6hOExOZBOF/UTo2Mt5X1m37OI75wcY7bCInPs3x4SrXWo7PaJLaEYZNa448Bis32OwAE3KGAnBrSY7WQGfqu8Cny4eH7/B2J+V6KcdvUIGZMCfWEYH4zE5iDguavt1t43T2ZwzGHevQaOxbG+btKi6ImGtOYBGXAg962fRyze4p/gClHrIr/i/f4cfTyf2vR5t6dT06vSfo5ZvcU/wBPo5ZvcU/wBT+fH/r/ZH4svJq6J1r1kpu33/8Ryl1rs9naxoaxoa0ZACANcAti8yctUmzbFUkgiIokgiIgCIiAIiIAiIgCIiAIiIAiIgCIiA+OaDnivK+luzKrrZWLaVQtLmwW03Eeo3IgRvXqq57e8ik8jAim4gjQ3SrsOV45WirLjU1TIPoHZS2yND2Frusfg5pac+IlTtawsebzmgkCJ4Y/qV48OkVqj/mK2XvX/qvZqZwHJT6nG4S1P7IYJqSpfRy09kUWmQwDLfgA4OAGOAvAO5ydSsTsSjM3B6sZuykHfwC539I2NLw4EFrniAQ6QwA54CYMwCY1g4DD6UU8odPbMdk4Me5k4HWJAMYFZjQd1HZdJpvNYAZmccOWOAxOGQlYN2HQDXNFMXXEEjGCQLo1wgYDdA3BcVXpTTDouu0n1ZBdkInE4GQMdRIWVPpK2YcxwxIkQcbzWtEYGSXsGUS4CUB1HYdE/UGMzi7GYmccZIB5ic8U9BUZJuYnM3nSZBBkzjMmd84yud/SEAu7BMOcIDgXdio2n2mmLslzS3OQQcEb0lpn6ro1JuwBeY04g44vHPPLFASFmsTKc3GxIA1yaIAE5ADQLetNjtYqsa9sw4SJz+C3IAiIgCIiAIiIAiIgCIiAIiIAiIgCIiAIiIAiIgCIiAKP2zsilaGXao5OmHNO9p+WSy2hb7nZb63l+6h3uJMmTxKpln0Pbki64ZW6X/x5VNa51jOqz6wEEkbrk+t8OOivuytk07Oy5TbA1Jxc473HUqFBUns/aJJuu7j8irH1ssu0yvHjjDglIREUi4LFzAcxOIOO8GQskQBfIX1EAREQBERAEREAREQBERAEREAREQBERAEREAREQBYvdAJxwGmJ7gvrnACTgAqT0g6eYllmjjVIn8AOfM+Gqsx4pZHUSueSMFbLfYrfTrNvU3hw3g5cxmDwK6F5P0cFU2qldc5pe/FwkXmg3n8CIBXrCnnw9qVWRw5e4rorlepecTvJVZttqo1Htqi0PplnYLWj1SXFhc8TAgvbjujeFYtpMc0uDRjeG71S4SRMAm7JEnMBQ7+vn/lqJHF7dTE5bseMaaeR97kzTZLVRa/rDay8NpkEOIuw8sgmBvDY07WpxU3QrBzWvbk5rXDQw4AjkcQoUstH/5qEeyS0zAbHa0x4HLkpaxF5EPY1pvQ1rXXhdwDdBHLRckC1UHy0HeAfgvgtLC8sDhfABLZEgHIkbl9pMhoG5oHgF5ft2zWmhaDVqEh7nFzajSYP3TpAgXTpwXr4MXc2bpkMuTtpOj1RFW+ivSsWgdXUgVgOQeBqNx3jv5WRQnBwemRZGSkrQREUCQREQBERAEREAREQBERAEREAREQBERAEREARFhVZLSJIkESMCJGYO9AUHpr0mL3GhTPYaYeR9Zwzb90fE8ln0V6GXwK1cdk4tp5Xhvdw3DXz6LD0ALLSC9wfRHa4uIya5vxJ1jSVdQFuyZowgoYv9syQxOctWQ0f0Bl5jroBY1wbAgAOiQB3BbnvAEkwBqVjXrBjS5xgAYlVHae1XVjuZo35neVglKj0MWJzexJbT2pSeYacR9aOzyOscQFEVrTVH1QBvAkHk7IrnWTKhbkSORI8llnFSdmp9NH6NlG11XHBt7k0+YyUnYNo02OBqZ/Z7TW8zqeUqJfWc7NzjzcT5rBcjBRdhdNH7L5RrNcJaQQdQtVvsDKzDTqCWn4biDoRvVQsNvdSdLTzGh5/qrfYra2qwOb3jUHcVqjPwZsuFw/yjy3a+zKljrgAnA3qbxqAcDzGRHyKv8AsTpRSrU6cuAquN00xibwzIGd2MZ3clz9KOjta1QG1KYa0yGlhBkiDNQE+EBauiHRV1nc99W6XnstgyA3Mmd5+XFejkyQyYk5P+SPNhCUMlR4LQiIsBsCIiAIiIAiIgCIiAIiIAiIgCIiAIiIAiIgC5LVtFrMMzuGnMrK32i4yRmcAoJZs2Zw2Rpw4VPd8HedsO3D4ros+1QcHC6d+n7KIXwlZlnmvs0vBBrg+9I7def1YybieLv2HmoZbTUvtvH1mkA8WmY8CI5EblqWhT1rUWQhoWnwc7LdTJi+0G+5oBIaS5hIdAOcEHJY0dqUXNDm1aZa5pIN9okCZOJyEGd0FcfoU3mk1ThWFQi6Q0v6/rsAH4aN7V7AYQZn43YIDQ2/iKbGNNwZUq3WtkT2sboIwmNNJbC5eCRbbKZugPZ2vV7be1n6uOORy3FarPtWk+mKgqMDSG5vaILmhwa7HB0HJcDNgu60uLxdPVud2MXPbaaloIbj2GyWe1rrivlTo4OrFNtUtmgykez6zadOpTmGuB/+2c4kCQZTYXLwTakNiW7q6gn1XYH5Hx81HNEADglav1bC8etIa3g4yZ7gD3kLsVb2E6cXZbdobdZTN0dp2oBwHMqNPSep7LPj5yq43aLABeeAboJkxpOZ1zK1u25QGdRuYGe8A+EESdFvUIo8yqLtYekLHm64XCdZlp79FLLzulbabjDXtcYyDgTHIK3dHrcXsLTiWRjvacvIjwUJwrdHGiWREVREIiIAiIgCIiAIiIAiIgCIiAIiIAiIgI3bOTeZ8lV6tktN8ltZobfcWi7iAQQGkxiBJ8BnEG52yz32Ea5jmoFzSDBwIWDOmpX5N/TtONeCJdZrXjFalMHOkYmDGWOBjesHWS1hrv41M+tE08YjAYfznriphFns0aSIsmVTdcH+IyPmsVuq0urBZ9YmXcIm6PiSeY3KFq24iu9rqlwMawtpi5Na8HExeEuxF0BpGIxzC1YotRpkpSTdmvbVje515tMVP4LmsBbTcGVb0yWVCAQ4XWkjEXeKy2lZqxLXMi81tSLsNIDgwQC4kFxAfBwExMLm+kj4lrKbj1d+RVJbAouqlt4N9cXYI+008FnaOkD2h38NhLG1HO/iOAu06dnqQDczIrgYjNs6q7cruJlRZaA4kioWw/q29ZTBBvOgV3XjekXYIvRrjivuzLPW6xrqoMNFYC85pID/AOikDB7ie0ytqctMAvtTbxYXNe1oc0vb6+DnNq0mQ2QCcKoPd3rWNtvcWi60Fzhdh5OBdXZ25bvpA4b88MW428k4uba3/CZ/1HzzLaceTlwbO205/Usc1pfUpMqXmu7NwscXkYZteGNj+saph9G+0syJgtJ0eJieBBcO+dFKDqW4lurREmtQDWiq1pN3NzA7s3jr3H8JXxtpshaCWMDS5wxpasuzIjDNpHNSrLPdAaRiBBBGuvzWXVjcPALfR5z3ZwWK02dzy2mG3hjIaAMZBIMZwT3O1CtPRgfxHfc+Y/dQoYNAJ5b1bdh7PNNku9Z2J4DQefiozdI4ySREWcgEREAREQBERAEREAREQBERAEREAREQBaLRYmvzGO8Zrei40nszqbTtEYdi/a+H7rps+zmtxzO8/IKF6RdMRZqrabWCobsv7V27OQyOOZ8F17B6Q/0oSKT2tBi8XMLZGmcz3LvxdMdenYPqXJ6LObpJs+D1oGBgO56H5eCgSPhlwV+ewEEESCII3hVbauxHUyXNks+LefDiqpx+zbgyqtLIoNG7+TmkL6tjbO4iYgbyQ0dxMAqHJqbS5NRakLd/RnaCfulrv/ElakqgmnwaxQbevR2rpbP2SQSIyxIB7gpjYFgv1LxHZYZ5u0HzWjZuynVTuZq79N5Vts1naxoa0QB/OPFTjG9zNnyqK0rk57dsmnVxcId7QwPfvUceiw94Y+7+679tbYZZqRqO5Nbq52gCiujfTFtoIpvbdqwcpLXQJMH6vI+K1xjk06lwea8iT03uSti2LTpmRLnbzpyGQXeiKpu+SYREXAEREAREQBERAEREAREQBERAEREAREQBERAVPpH0Na+m59O8a14vJJJNTe2MhwgaQqt0Z2+6y1cZNN2D264fWA3j9l6qqZ0w6Il5NeiO1m9g+t9po37xrzz3YMya7eThmTNiaeuHJb7PXa9oc0gtcJBGRBWxea9Ctr1mVm0Wi+x7sWk+rvcDpGo15r0pZ82J4pUXYsncjZX9s0aTXdloD9+g4luRKgK2znOMl8ne6Z8VJ2iree529x88FWrTSo0n9uvWaQJAvQIecboaPaA7xwU4wUUZpZpTfJIN2YZ9YA8AZUzsymwvAqi+dHHU6XgPW5lVGhTpPqXRaaxcWvDXAkXQ640tBIzkAzl2eCsrBAAnIZ68+a64qS3OLLODtMuDRAwyULaultBlFtW9N4dlg9YkEgiNACDiV3V6rjZ3OaJeaJIA1cW4R3rymwbIqVavUtb28ZDuzdjO9OIhOnwxnbk+C7NllGtK5N21NqVbXVBIJJMMY2TE6NGp46q/dFOjQszLzoNVw7R9keyD5nXuCz6O9FqdmF716pGLyMuDBoPifgpxSz51JaIcDFhaeufIREWM0hERAEREAREQBERAEREAREQBERAEREAREQBERAEREByUNl0mVHVWsAe8AOI1jHLz3wF1oi623ycSoqtto3HuHHDkcQonaFKs50MbTcyCHNf9acMcNBPj4XTaGzxUG5wyPyPBQVawvbm08wJHiFojJNGDJjcHa4IWwsryOsZRAvkm4TMkOJPEyYncpRrSTAzJgc1sp2V7smk9x81M7N2Vc7TsXaDQfuuykoo5HG5s76NO60N3ADwC01tnU3PbULRfZ6rhg7cROognArpRZrZ6FIIiLh0IiIAiIgCIiAIiIAiIgCIiAIiIAiIgCIiAIiIAiIgCIiAIiIAviIgC+oiAIiIAiIgCIiAIiIAiIgCIiAIiIAiIg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33" y="4038600"/>
            <a:ext cx="3651967"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Mobilizing investment resources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133599" y="1066800"/>
            <a:ext cx="6934200" cy="5401479"/>
          </a:xfrm>
          <a:prstGeom prst="rect">
            <a:avLst/>
          </a:prstGeom>
        </p:spPr>
        <p:txBody>
          <a:bodyPr wrap="square">
            <a:spAutoFit/>
          </a:bodyPr>
          <a:lstStyle/>
          <a:p>
            <a:pPr marL="342900" lvl="0" indent="-342900">
              <a:buFont typeface="Arial" pitchFamily="34" charset="0"/>
              <a:buChar char="•"/>
            </a:pPr>
            <a:r>
              <a:rPr lang="en-GB" sz="2300" dirty="0"/>
              <a:t>Address the concerns of investors regarding bioenergy </a:t>
            </a:r>
            <a:r>
              <a:rPr lang="en-GB" sz="2300" dirty="0" smtClean="0"/>
              <a:t>(FIT, tax exemptions, PPPs).</a:t>
            </a:r>
            <a:endParaRPr lang="en-US" sz="2300" dirty="0"/>
          </a:p>
          <a:p>
            <a:pPr marL="342900" lvl="0" indent="-342900">
              <a:buFont typeface="Arial" pitchFamily="34" charset="0"/>
              <a:buChar char="•"/>
            </a:pPr>
            <a:r>
              <a:rPr lang="en-GB" sz="2300" dirty="0"/>
              <a:t>Facilitate investments by providing a long-term stable market. </a:t>
            </a:r>
            <a:endParaRPr lang="en-GB" sz="2300" dirty="0" smtClean="0"/>
          </a:p>
          <a:p>
            <a:pPr marL="342900" lvl="0" indent="-342900">
              <a:buFont typeface="Arial" pitchFamily="34" charset="0"/>
              <a:buChar char="•"/>
            </a:pPr>
            <a:r>
              <a:rPr lang="en-GB" sz="2300" dirty="0" smtClean="0"/>
              <a:t>Develop </a:t>
            </a:r>
            <a:r>
              <a:rPr lang="en-GB" sz="2300" dirty="0"/>
              <a:t>appropriate and specific financial incentives for the prioritized bioenergy options. </a:t>
            </a:r>
            <a:endParaRPr lang="en-US" sz="2300" dirty="0"/>
          </a:p>
          <a:p>
            <a:pPr marL="342900" lvl="0" indent="-342900">
              <a:buFont typeface="Arial" pitchFamily="34" charset="0"/>
              <a:buChar char="•"/>
            </a:pPr>
            <a:r>
              <a:rPr lang="en-GB" sz="2300" dirty="0"/>
              <a:t>Work primarily with local investors, entrepreneurs and diaspora finance as drivers to face declin­ing ODA finance.</a:t>
            </a:r>
            <a:endParaRPr lang="en-US" sz="2300" dirty="0"/>
          </a:p>
          <a:p>
            <a:pPr marL="342900" lvl="0" indent="-342900">
              <a:buFont typeface="Arial" pitchFamily="34" charset="0"/>
              <a:buChar char="•"/>
            </a:pPr>
            <a:r>
              <a:rPr lang="en-GB" sz="2300" dirty="0"/>
              <a:t>Target donor finance for improved biomass cooking stoves, biogas for domestic use, MFP, LFG </a:t>
            </a:r>
            <a:r>
              <a:rPr lang="en-GB" sz="2300" dirty="0" smtClean="0"/>
              <a:t>&amp; use</a:t>
            </a:r>
            <a:endParaRPr lang="en-US" sz="2300" dirty="0"/>
          </a:p>
          <a:p>
            <a:pPr marL="342900" lvl="0" indent="-342900">
              <a:buFont typeface="Arial" pitchFamily="34" charset="0"/>
              <a:buChar char="•"/>
            </a:pPr>
            <a:r>
              <a:rPr lang="en-GB" sz="2300" dirty="0"/>
              <a:t>Target private investors for industrial biogas, cogeneration and liquid biofuel production.</a:t>
            </a:r>
            <a:endParaRPr lang="en-US" sz="2300" dirty="0"/>
          </a:p>
          <a:p>
            <a:pPr marL="342900" indent="-342900">
              <a:buFont typeface="Arial" pitchFamily="34" charset="0"/>
              <a:buChar char="•"/>
            </a:pPr>
            <a:r>
              <a:rPr lang="en-GB" sz="2300" dirty="0"/>
              <a:t>Avoid mistakes by learning from countries or regions </a:t>
            </a:r>
            <a:r>
              <a:rPr lang="en-GB" sz="2300" dirty="0" smtClean="0"/>
              <a:t>ahead </a:t>
            </a:r>
            <a:r>
              <a:rPr lang="en-GB" sz="2300" dirty="0"/>
              <a:t>on the imple­mentation of bioenergy measures. </a:t>
            </a:r>
            <a:endParaRPr lang="en-US" sz="23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4845"/>
            <a:ext cx="2133599" cy="170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213359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213360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819775"/>
            <a:ext cx="2133599"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r>
              <a:rPr lang="en-GB" sz="3200" b="1" dirty="0"/>
              <a:t>Assessing </a:t>
            </a:r>
            <a:r>
              <a:rPr lang="en-GB" sz="3200" b="1" dirty="0" smtClean="0"/>
              <a:t>outcomes </a:t>
            </a:r>
            <a:r>
              <a:rPr lang="en-GB" sz="3200" b="1" dirty="0"/>
              <a:t>of the implementation of </a:t>
            </a:r>
            <a:r>
              <a:rPr lang="en-GB" sz="3200" b="1" dirty="0" smtClean="0"/>
              <a:t>bioenergy </a:t>
            </a:r>
            <a:r>
              <a:rPr lang="en-GB" sz="3200" b="1" dirty="0"/>
              <a:t>policy</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438400" y="1305342"/>
            <a:ext cx="6324600" cy="4693593"/>
          </a:xfrm>
          <a:prstGeom prst="rect">
            <a:avLst/>
          </a:prstGeom>
        </p:spPr>
        <p:txBody>
          <a:bodyPr wrap="square">
            <a:spAutoFit/>
          </a:bodyPr>
          <a:lstStyle/>
          <a:p>
            <a:r>
              <a:rPr lang="en-GB" sz="2300" dirty="0"/>
              <a:t>Assessing the outcomes of the implementation of the bioenergy policy should be done at micro and macro level. At the macro level, the monitoring of the following data is of great importance:</a:t>
            </a:r>
            <a:endParaRPr lang="en-US" sz="2300" dirty="0"/>
          </a:p>
          <a:p>
            <a:pPr marL="342900" lvl="0" indent="-342900">
              <a:buFont typeface="Arial" pitchFamily="34" charset="0"/>
              <a:buChar char="•"/>
            </a:pPr>
            <a:r>
              <a:rPr lang="en-GB" sz="2300" dirty="0"/>
              <a:t>Increased access to energy and impacts on the </a:t>
            </a:r>
            <a:r>
              <a:rPr lang="en-GB" sz="2300" dirty="0" smtClean="0"/>
              <a:t>poor</a:t>
            </a:r>
            <a:endParaRPr lang="en-US" sz="2300" dirty="0"/>
          </a:p>
          <a:p>
            <a:pPr marL="342900" lvl="0" indent="-342900">
              <a:buFont typeface="Arial" pitchFamily="34" charset="0"/>
              <a:buChar char="•"/>
            </a:pPr>
            <a:r>
              <a:rPr lang="en-GB" sz="2300" dirty="0"/>
              <a:t>Land </a:t>
            </a:r>
            <a:r>
              <a:rPr lang="en-GB" sz="2300" dirty="0" smtClean="0"/>
              <a:t>prices</a:t>
            </a:r>
            <a:endParaRPr lang="en-US" sz="2300" dirty="0"/>
          </a:p>
          <a:p>
            <a:pPr marL="342900" lvl="0" indent="-342900">
              <a:buFont typeface="Arial" pitchFamily="34" charset="0"/>
              <a:buChar char="•"/>
            </a:pPr>
            <a:r>
              <a:rPr lang="en-GB" sz="2300" dirty="0"/>
              <a:t>Food </a:t>
            </a:r>
            <a:r>
              <a:rPr lang="en-GB" sz="2300" dirty="0" smtClean="0"/>
              <a:t>prices</a:t>
            </a:r>
            <a:endParaRPr lang="en-US" sz="2300" dirty="0"/>
          </a:p>
          <a:p>
            <a:pPr marL="342900" lvl="0" indent="-342900">
              <a:buFont typeface="Arial" pitchFamily="34" charset="0"/>
              <a:buChar char="•"/>
            </a:pPr>
            <a:r>
              <a:rPr lang="en-GB" sz="2300" dirty="0"/>
              <a:t>Property </a:t>
            </a:r>
            <a:r>
              <a:rPr lang="en-GB" sz="2300" dirty="0" smtClean="0"/>
              <a:t>relations</a:t>
            </a:r>
            <a:endParaRPr lang="en-US" sz="2300" dirty="0"/>
          </a:p>
          <a:p>
            <a:pPr marL="342900" lvl="0" indent="-342900">
              <a:buFont typeface="Arial" pitchFamily="34" charset="0"/>
              <a:buChar char="•"/>
            </a:pPr>
            <a:r>
              <a:rPr lang="en-GB" sz="2300" dirty="0"/>
              <a:t>The availability of </a:t>
            </a:r>
            <a:r>
              <a:rPr lang="en-GB" sz="2300" dirty="0" smtClean="0"/>
              <a:t>food</a:t>
            </a:r>
            <a:endParaRPr lang="en-US" sz="2300" dirty="0"/>
          </a:p>
          <a:p>
            <a:pPr marL="342900" lvl="0" indent="-342900">
              <a:buFont typeface="Arial" pitchFamily="34" charset="0"/>
              <a:buChar char="•"/>
            </a:pPr>
            <a:r>
              <a:rPr lang="en-GB" sz="2300" dirty="0"/>
              <a:t>Relocation of food production </a:t>
            </a:r>
            <a:r>
              <a:rPr lang="en-GB" sz="2300" dirty="0" smtClean="0"/>
              <a:t>&amp; cattle breeding</a:t>
            </a:r>
            <a:endParaRPr lang="en-US" sz="2300" dirty="0"/>
          </a:p>
          <a:p>
            <a:pPr marL="342900" lvl="0" indent="-342900">
              <a:buFont typeface="Arial" pitchFamily="34" charset="0"/>
              <a:buChar char="•"/>
            </a:pPr>
            <a:r>
              <a:rPr lang="en-GB" sz="2300" dirty="0"/>
              <a:t>Deforestation </a:t>
            </a:r>
            <a:r>
              <a:rPr lang="en-GB" sz="2300" dirty="0" smtClean="0"/>
              <a:t>&amp;</a:t>
            </a:r>
            <a:endParaRPr lang="en-US" sz="2300" dirty="0"/>
          </a:p>
          <a:p>
            <a:pPr marL="342900" indent="-342900">
              <a:buFont typeface="Arial" pitchFamily="34" charset="0"/>
              <a:buChar char="•"/>
            </a:pPr>
            <a:r>
              <a:rPr lang="en-GB" sz="2300" dirty="0"/>
              <a:t>Change in the type of vegetation</a:t>
            </a:r>
            <a:endParaRPr lang="en-US" sz="23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6" y="1552575"/>
            <a:ext cx="2192594"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6" y="3352800"/>
            <a:ext cx="23050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70272"/>
            <a:ext cx="232225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dirty="0"/>
              <a:t>Monitoring and Evaluating Implementation</a:t>
            </a:r>
            <a:endParaRPr lang="en-US" dirty="0" smtClean="0"/>
          </a:p>
        </p:txBody>
      </p:sp>
      <p:sp>
        <p:nvSpPr>
          <p:cNvPr id="3" name="AutoShape 2" descr="data:image/jpeg;base64,/9j/4AAQSkZJRgABAQAAAQABAAD/2wCEAAkGBhISDxISExEQFRUWFxQXFxYVEhYYFRUVFhUVFBQXFBQXHCYfFxojGRQVHy8gIycpLCwsFSAxNTAqNSYrLSkBCQoKDgwOGg8PGi8kHyAsKiw0LSk1LC8pMCksKSwpKSovKSwtLCwsLCwpKS0sKSkwLCwpLCwsKSwpLCwsKSwpL//AABEIAOQA3QMBIgACEQEDEQH/xAAcAAACAgMBAQAAAAAAAAAAAAAABQEGAgQHAwj/xABMEAACAAMFAwcGDAMGBgMBAAABAgADEQQFEiExBkFREyJhcYGR0RYyM1JUkgcUFRgjQlWUobHB42Lh8AhzgqSy0yU0cqLS8TVTwiT/xAAZAQACAwEAAAAAAAAAAAAAAAAAAwECBAX/xAAvEQACAgEEAQEGBgIDAAAAAAAAAQIRAwQSITFBIhMyUaHR8GGCkbHB8RSBBUJx/9oADAMBAAIRAxEAPwDqG3O1nydZPjHJcrz0TDjwedXPFhPDhFCl/D4zCq3ZMIGRItBIBpWhIk0rSHnw5f8AxB/vpP5tHCrHe7S5YQKjKGd+coNS8sS+wACuWp13RKA6p84cewf5of7USv8AaFrpd5PVav2o55a9qVL1Szy6VlkYxnVXSYwoDTCSgWmdBXPONJr/AHxyXCIployVUYceJcLF6bzmTuqTxiaXxA6tZvh5mTK8ndc16Urgns1K6VwyTSPIf2g+dh+TmrWlPjOda0pTka1rlHKrrvhrO7MijnKikEtTmTZM2utc2kjsc03QynbaOxUmRZwyz5NoxhaMzyllrRmGdGMvEaUzduMVJOlH4dJtafJM+uLD6VvOpiw+g86mdNaRivw8ua0uuaaAMaTzkpUsCfodCqsQeAJ3RQpfwkWhQtJUkMrq4YBhRlkJZ1wqDRRRFagyru0pqztt5rTnmmVJBZUSgDYUEtJyS8IrlhE7L+7WADoc7+0AUZla7mVlNGVrTRlO8MDJqD1xEr+0HiYKt3MzMQABaakkmgAAk1JJ3Rz21bavMmSpjWay4pbzHJ5PNzMfGSW1BrvrrnrGcrbZkEnBIl1lhCWbz2dJ3Kgl1oSuFZaEHMiWDWsAF9+cOPYP80P9qD5w49g/zQ/2o58m2BE0TPitlys/xfDgolN70H1t2daVyplTcte3is00rZJIxTEZQwBAlo7TFVqatUgV0AUADIQAXX5w49g/zQ/2o9F+H8nDS7XOKpWloPOAJDYfoc6EGtOEc9TbZsNGstlY8lMllmTM8phq1NK1XFSnnMxyrGFs22nsBgVZRV2dWSuJC4mh1UnRSJtKcEXhAB0L5ww+zz96/ag+cMPs8/ev2o43SCkAHZPnDD7PP3r9qD5ww+zz96/ajjdIKQAdk+cMPs8/ev2oPnDD7PP3r9qON0gpAB2T5ww+zz96/ag+cMPs8/ev2o43SCkAHZPnDD7PP3r9qD5ww+zz96/ajjdIKQAdk+cMPs8/ev2oPnDD7PP3r9qON0gpAB2Nv7Q4of8Ah5+9ftR16yT8ctHpTEqtThUA0r2x8eOMj1H8o+vrq/5eT/dy/wDSIAZqbSXVJtEjk50tJiYlOFhUVGhir+QN2+xWf3T4xc7y9H2iFcOglQuT5EHkDdvsVn90+MHkDdvsVn90+MP4IvSK2xB5A3b7FZ/dPjB5A3b7FZ/dPjD+CCkFsQeQN2+xWf3T4weQN2+xWf3T4w/ggpBbEHkDdvsVn90+MHkDdvsVn90+MP4IKQWxB5A3b7FZ/dPjB5A3b7FZ/dPjD+CCkFsQeQN2+xWf3T4weQN2+xWf3T4w/ggpBbEHkDdvsVn90+MHkDdvsVn90+MP4IKQWxB5A3b7FZ/dPjB5A3b7FZ/dPjD+CCkFsQeQN2+xWf3T4weQN2+xWf3T4w/ggpBbEHkDdvsVn90+MHkDdvsVn90+MP4IKQWxB5A3b7FZ/dPjB5A3b7FZ/dPjD+CCkFsQeQN2+xWf3T4weQN2+xWf3T4w/ggpBbK+dgLt9hs/unxi9yEAVQBQAAAcABQQjMPU0HUIXNF4mveXo+0QrhpeXo+0QriYdFZdhBBBDCAggggAIIIisAExo3ra+TQmJtl5qnSeAhJa7e0zWlOENhBt2xc5pKj2st9uAK84dx74bWa9EfQ0PA5H+cVqMXcAEnQQ6WNMUptFyBiYWXHMYyxWvaYZxlkqdGhO1ZBMKbXfWFqKAaawznNRTFNe2JjYF1DEnIkA8N8NxQ3C8k9pYpN+ofOBH4iN+TaFYVUg9RipxKOQagkHoi7xLwVWR+S4QQisl9kZPmOI17t8OJNoVxVSCIRKDj2NUkz1gggipYIIIIACCCCACDD1NB1CERh6mg6hCshaJr3l6PtEK4aXl6PtEK4mHREuwggghhAQQpv+8J0tByEsO2IBiTlLBphxoAWwtmMQ83XQGGMuacALrgagLLiDYTTMYhkaHKu+IAzZwBCW8L3J5qd/hHneV5FjhXT84XRphj8sROfhATHhabakvzjmdFGbHqH6xgZzTGwShU721A6uJ/CHF17LqvOfnMdScyesw9uMfeErdL3RHYbyMwuGTAFoRU6g1qTw0jfu2wme4YjmDQcekwytWzqs9RkN/TvhxZrMEUACFzzRr0l4Ypf9jKVKCigj0ghZa9prJKbC9okgjUYqkdYWtO2MqTl0aG1HsYutRCC8tk5c0kkQ1sF8SJ/op0t+hWBI611HdG5FlKWN8cEOMZrnlFCn7LTpOcp2A4ar7pyjXW9XQ4Z8sj+NQSO1dR2VjohWNG23QkwEECNEdRfvozvT17jr9ity5oYBlIIOhBqI97PaWQ1U+B64XW+4JtnYvJOW9fqt1jj0xlYbeswHLCw85TqPEdMNcU1a5QtSadS4Zb7DeKzBwO8eEaN4zZ0ucJzTVEhaKJSqWmTGYUUAU50xphUKARQLvxnCqlzCpBBoRD+yWlJyFXVTpiUioOdRkekfhGTJjrlGuE74ZvS2JAJBBIFQSCQaZgkZGnRlGUVq1Wg2Oe86dNnzVmFEQFgElqSuNpjHDLWhrQDnYVY51JWxqwIBGYOYPEHMQkYZQQQRIEGHqaDqEIjD1NB1CFZC0TXvL0faIVw0vL0faIVxMOiJdhHjabQEAqVqxCqCaBnbJFqAdT0GPaEF9s015aJJstol4ykzHVzJmEEVYKTgGEkVoSCwrQZxdkGV03V9O1oZXltWZVGRMVZmAv8ATofppdVBWummVABne9v+oO2Ny1zRKlACuQAFSSchQVLEknpJius1TUw/FDyKyS8ER4iU05+TStPrMP8ASP1jKZUkIvnN+A3mLLdV2rKQACHynsViYx3OibtupZSgACN+CCMbbbtmpJLhERMEa9utOCW7AjEEdgN5wqWyG/SIXIHO9vNsneY9mksVRSVdlNC7DzlqNFGnSQd0UePay2Z5rhFzZq6kCtAWOZ6AYtRsLK6y2u2WXIw4+UyYS+TVnUKKU31pXnb6GO9HbhSiv4OBLdnk5P8AkqUqaysGUlWGYIJBB4gjSOqbCbWm1IZU0/TIK1/+xNMVPWBIr1g8YqN43MzSmK2BpcwkNiEwkBRjxAhjqeboKab8o09h55W8bPT6zFT0hlIPj2RTMo5sbflDMLlhyJeGdngjFXBFQQeo8MjGUcQ7hhMlBhQxU7/2dIPKysmGYI/XiOiLfGLoCKGGY8jg7QueNTVMo9htvKA1FGXJl4HiOgxuyJ5Rgw3fjHhtBdRlOJ0saaj1hvEEqaGUMNCKiNjqStdMyq09r7RZJqLPlBgELLzkLIr4HAIxKrEDFQkA13xqbNWuZgMqe4aetXcB+UZAxqFmuihFYYqBRuWoru8boteF8J0P5wX5ZGWdJnCbglqxJQCYxea3NUJIlAco7YnJLE0IBpQGuHJHazZCW5Fhgjys1pWYgdDVTpkQciQQQcwQQQQcwQQY9YqWIMPU0HUIRGHqaDqEKyFomveXo+0QrhpeXo+0QriYdES7MJr4VJoTQE0AqTTOgB1JhPc1nlmdMnKbSSByf06YSAaTCoLIJj05tC5YCpCnMwbWW2WkgCZOmSQzefLmKrrTOoXEGmLpVUq1D2xtWZeSsqDGXog55Z2xEipaswls61zJpWkX7dEdIW3tacT03D840CYnFXPjn3xHJ4iq8T+G/wDrpjelSoyN2xlcFhrWawzOnQN0P487NKCqBGvfF7S7NJadMPNXcNWY+aq9J/nujLJucuDQkoR5N2MVcE0BBPQY4vfu1totTHE5VN0tCQoHT6x6T+EJkYg1BIPEZHvjbHQNrlmCX/IRT9Ks7Xfl4TARKk4uUILGi1ogrnU6HKM7muspLLTKtMmDnkmpCn6lT+PT1RQtldv5kp1l2hi8o0GNs3l9OLVl4g5jdwPUQYz5oSxel/r8TVhyxy+pHC74ux7LaHlNUFDzTpVfqMD0j9Y0+Vb1m7zHadotl5NsQB6q6+bMXzl6D6y9HdSKDbPgztaHmNJddxx4TnkKhtO8x0cOrhJep0zmZtJOMvQrRVDPb1m94xbPg2uczLVyxHMkg58XYFVA6gSewcY2bs+C6czAz5iIu8IcTntphHXn1R0O7rulyJSypShVXQbyd5J3k8YXqdVDa4w5sZptLPcpT8CW3XNOlzOUs9AoOLAGPnUoeacqEEilYd2G1colcLK2jKQaqeHVwMKtq9qUscoGgaY9cCVyy1ZuCj8dOJHKrz2ktNoYmZOcj1QSqDqQZRmxYJ51b4/E1ZdTDC67fwO5QRwaxXtPknFLnTEPQ5p2jQ9sdK2L23+MnkZ1BOAqpGSzANctzAZ00O6lIjNpJY1uXKDDrIZHtfDLPbLMHUgxS5cvkpzSjoasvX9Yfr3xe4rO1dkpSaozU17tR3QvBLna/I7NHjcvBqgxYFky7TIwTFDKaVFSMx0ggjh1EjQxXlaoBGhzhtcU/Mr2xbLG0RjdMdIgAoAAOiMoIIymggw9TQdQhEYepoOoQrIWia95ej7RCuGl5ej7RCuJh0RLsWXpLteNTIaRhoQwmVBBNecpCmtKqaVFcNN9RjtBNpLIG807zDWEG0T85B0/lnGjEvULyP0i2N255OKbXgPz/oRpQ4uBMmPTGibqLEQVscCOdfCtbTjs8ndhaYekk4B3AN70dFigfCrdpIkzwMhWW3RU4k//AEO6KaSvaqw1d+xdCS6bvEyyy63eZgqw5VZyozkM4AzzoMYrxwDcI25NySzjIsEw0LqCLRVGKuyPQtQqMiASDurTWK/ZLxs6qoay42Azbl3WrVc4sNCBqmX8B1rlsm+7LViLEKtU+naikkk4Vw0GtOgR0pQnbq/v8xzIzhSuvv8AKee0dhWXyWGzvJLBywMwODzhTCcRyA6tRrqel7CWwzLvklsyuJOxGIX/ALaDsjld6XjLmKgSUZeCoznO/NJrQBvNANTlxMda2Ou4yLDJRhRiC7DgXJah6QCB2QjV8Ykpd39/E0aTnK3Hqvv4DmOf7WbRcs/Jyz9Gh1H12G/qG7v4Qz2y2iwg2eWcz6RhuHqDpO/oy3mKVHGlLwddI6HsrtDy6YHP0qjP+NfW6+Pfvh/HIrLaWluroaMpqD/Wojptx3ytplBxkwydfVbwOoPhFoysho59e1pede04gSmEussLNdVWg+jyLAiuJi2nGPZLGSgHxawKAVKjlzznK84ggkg0Ua5CsK9sboK3m6ZATnVlZvNpMIBJ6A2KvVG7JuvCopY7ISqkYzahV2AK4sLGmudKU6d8dt1ti0/C++0cZXukmvL++mQlmVlWatlsgbGzUNoWmEI64SHORxEMDpVa741r7QyHlT0Szy2SZX6GYWLtUsSyk8wAoVpQedDKXIdFUGxXexUAVM6VzsCiUSaCupqanU9UVq0XK5tgkKEJmMuHBmuGZzhSm4Keyh4ROPl8v+v1K5LS4X9/oduR6gEaEAjqOYjUvaRilMOiNtFAAA0AAHUMhGM5aqY46dOzstWilWHzAPVJXuOX4Uhhd8ykxe6NKWtHmj+KveP5R7yjRgekRulyZI8FuWJjCUchGcYDWQYepoOoQiMPU0HUIVkLxNe8vR9ohXDS8vR9ohXEw6Il2RFc2gP0svt/0mLJFb2jFJks9NO8EfrGnD7wnL7ppQ9uIfR9phFD24m5h64bl90pj7GkeFtsaTZbS5ihkYUIO8fod9eiPeCMqdD+zlN+fBzaJTEyRy0vdSgmDoZfrda9whLL2XtjGgstor0y2A7yAI7HfJIs80g0IWoPAggg/hEXPeQnSg2WIZMODeB1joR1mRRtqzBLQ43Lh0U/ZT4OyjrOtWElaFZQNRXcZh0NPVFRxO6LFtRtALPLwqfpXHN/hG9z+nE9UMrxtvJSmcIzkaKoJLHcMtBxMc3tlktU2Y0x5M4sxqfon7AMsgBlGHNmlkds24cMcaqJ52Ozy3DtNmMmYo2EsCxDEhiBrXDv3nWNprus2vxkkUOfIvrzudn9X0dR/FrEWMWyUMKSptCSSDJJBLAKagrnkBGzLttuBBMmY1KedIOdBQVNK/8AqMtDzWW77LhJ+NGoGvJPTET4Za6mvRHldt6GzT8ctsagkHKgmJXhu4jhG6bbbqU5J6Up/wAtxyOWH+qcI0bVYrTMcu0mcWNK0lMNABoBwEHIFzvu5ZN42ZWVqGhMuZTNSfOVhwyoRxHfzO8tkLXIYhpDsPXlqXU9qjLtpFv2YtVos8zC0mfyTHnfRPzToHGXfxHUIvojoYNXPGq8GLPpYZHfTOGWPZu1TTRLPNPSUKqOtmoB3x0nY7YoWT6WYVacRTLzZYOoU7yd57BvruTryZrekvn0QsOafOqoNW6B+kPobn1M5qukxeDSwg93bQRi+kZQmvi8ihUA0qf6EZIxcnSNcnStiecPppvWP1gEQfOZt5iY2mUtlm80dUeseNmPNHVHtGF9mtEGHqaDqEIjD1NB1CE5C8TXvL0faIVw0vL0faIVxMOiJdhFf2rTmBvVIPcaxYIXX3Z8cph0Q/G6khc1cWivw2uKZmw7Yrcu8ERFDtQjKmZY0y0GcNdn7UXmVCsB07+yNeSL2szQmtyLVBECJjCbDCbKDKVYVBFCOIipXpf6Xajy6LMmOzNLQZYUOhmHcNaAa59cW53ABJ0AJPUMzHG3ly7Y7TplqSXNmO3MdTQCqhOdoBQ0z9WNemxqbe7oyanI4JKPbMrXt5bnNeXKDhLVVA/Cp7SY2bs+Ea1y2GNhOXeHAB7HUVB66xpNclnpUW2XQZE8m5GLKmYyAPOpr5h1iBctmAqbdLzFRSW4G8VqdQD0bt2dOk44Wq2/J/Q5ilnTvd8zrNyX5KtUoTZZ6GU+cjcG8d8MI5hsewsttkqs9JqWgMpw5UIJ5MkHMGo301OozPTo5OfGscqXR18GR5I2+yYpW1fwhCQ7SbOFeYuTO2aId4AHnMO4dMPtq7zNnsU6apowXCp4M5Cg9la9kcfsdml8qy2gzEAB0Xn4ssIoR074fpcEZ3OXS8GfV55QqEe35N+Ztvbia/GZg6FCgdwFIc3H8Jk5GC2kCYm9lUCYvTQUDdWR6YT/ACPZCxC22uZoBImE01pXLPXOm6tN0a1vuuUsozJdoEyjhSuAqwBBJY1NaAgCtPrDQ5RvcMMlt2/KjAp5oPdu+dnXbrs6M8y0KwYTaFGGmCg06yM+oQzigfBZeZKzrOTktJidAY4XHVXCe0xf45GeDhNxZ2MM1kgpIIQ7U2TFKqNRmOsaQ+jwtknEhEUhLbJMvNblRUpM3EobiK+MRPtCoKseobyeAG+NcB5ZaWEJOI4eFDnmeuvfDa6dnSTyk01b8ugDcI2ycY8syrc+EbGz2I1YggHdWH8YS5QUUAjOMM5bnZriqVEGHqaDqEIjD1NB1CEZBkTXvL0faIVw0vL0faIVxMOiJdhGLpUUjKCGECg7Oyy2IgQwkWRU0AEe8EWc2+2VUUuggggipY87RKxIy+srL7wI/WOI3RLEu0c+aslpZJq0rlBjVguEp3nP1Y7lFC252IeY7WmzriY5zJY1J9dOJ4jtEbdJkUW4y4sw6vHKSUo80KPlRcsVuknDzhSyZYhLKLUEc4UdlodBQ7qR6yr5WoHx2Q1CQK2UhTUFBmKEECprXfTSpimTJZUlWBBGoIoR1g6R7WGwTJzhJSM7Hcor38B0mOi8Eatv9voc5Z5XSX7/AFHeyN3f8UlorB1lzGbGNCsuvOHQSBv+tHYCaCK3sbskLJLZnIM5xziNEXUIp68yd5A4RtXhsyJhry02vBzjH6UjmajJHLPvhHU02N44crl8njt3ZjNu6dhzoFfLeqsC1P8ADU9kUlr0qFdryDMqmYFWQQeV5N8K4itCQzsMxvy6Oi3bc3JVrMmPVcJVjVN1aAjTKnUY5xtXsNMs7tMkqzyTU5AlpfQw1IG5u+G6aUPcb+/9itVGa9cV+/8ABsJevnA3qtKNT/8AmIJJDYTXCd9Dxz3GBr1yP/FFxGulmOEDLdhzJw92WdaGmVhlcuz0+1OFlISN7nJF62/QZxtlhhFW38l9DBHNOTpL5v6l52HrNttqn41dRLlSw6oUDGinzSSQQJeeesXmF1w3KllkLJTOmbNTN3PnMe4Cm4AQxjj5pqcrXR2sMHCFPsIgwViYUNNf4kta0FY9wImCCyAggggJIMPU0HUIRGHqaDqEKyFomveXo+0QrhpeXo+0QriYdES7CCCCGEBBBEQAKb0vQowVTQ9UeEu/nGqqeqojX2iWk2WemneCI1I1xhFxRmcnbHku/kOqsPxhjJnBgCND0eMVCYpIoDSLHdM5SgAOY1G+F5IJK0XhNt0zan2OW/ny5b/9SK35iM5UlVFFVVHBQAO4RlEwixtBBBBASEEEEAGvMu6Uxq0qUTxMtSe8iPdVAFBkBoBoOoRMQTBZFExq222hFzjXt17KuQzP9awjnTixqTDYY75YuU66PSbbXLYqkEadEOrtvMTMjkw/HpEVudOCip/mTwA3mGWz9nckuwoDoOAh2SK22LhJ7qLFBBBGQ0hBBBABBh6mg6hCIw9TQdQhWQtE17y9H2iFcNLy9H2iFcTDoiXYQQQQwgIIIIAK/tPLyU8GU/iIrdqvR1cYJZZB5x3n/p6unX8YvlqsgcUMeK3SmHDhEaceWMVTRnyYnJ8OirWW1pMWqmvEbweBG6PdWINQSD0RF7bKENykolW4j9eI6IVi8pks4Z0s/wDWg/NfDujQkp8xM7k4cTX+/BZbNfbrk3OHcYYyb5lnU06/GKvZrYkwcx1bqOY6xqI9oTLEh0cj8FtS0KdGB6iIzxRT4yEw8T3mKex/EZ7X8C24xHlMtiLqyjtirFzxPfEQex/EPaj2ffiDzan8B+MLbTebvvoOA8Y1I1p94y0yLVPqrm3cNO2GxxrwhcsnxZsxr2i2BThHObco17eAjGzyp880VTLXjqx7dB2d8WG69nUl5kVPExaUow7KRUp9C66bjZ2EybruG4dQi0S5YAoIyVaRMY5zc3yaoQUVwEEEEULhBBBABBh6mg6hCIw9TQdQhWQtE17y9H2iFcNLy9H2iFcTDoiXYQQQQwgIIIIACCCCACCI1LVdiOM1EbkESm10Q1ZU7fsSjGq5HiMj3wtmXFapfmTWI4MA355xdL0WYZMwSSBMIopNOaWIGPPI4QS1N+GkIDe1slyMU2UuMs1BybMAFs6OqfRZszzcSBtK115oLlqZLh8iHpoPlcf+CUzLWusuW3vD9TEfKE/fZ/8AvP8A4xYZu0yLNnS3ksDKlzJhOJTVZUpJkwDLVWcJ2g742bReSI8xGkPzBJzHJkO09+SlIoxVBLgjOgFKk5iL/wCTHzEr/jy8SfyKqLdaDpZx2uf/ABj1SVbH0WWvUpJ/E/pFgl39JM2zyxKes4sASFGBkmNKZWzoSHQjI9VaxhI2oVptnQSWCzhJIfECFM0zhhYAZEGSc9DnoQAR6leEC078yYrlbLzpnpJjkcK0HctBDm79lpUvcI97kvKbNMwTJTIVofRsqirOMAZj9IwwAlhQHGKQ2hcs8pDI4IRdnnKkBRkI9IIISNCCCCAkIIIIACCCCACDD1NB1CERh6mg6hCshaJr3l6PtEK4aXl6PtEKqxMOiJdkwRFYKwwgmCIrBWACYIisFYAJgiKwVgAmCIrBWADF5SnVVNQRmAcjqM9xoMuiMJ1kRwwZEYOAGqoOICtA1dQKmnCsetYKwAeMuxy1CgS0AUAKAg5oBDALllmAct4rHqqgaADqFImsFYAJgiKwVgAmCIrBWACYIisFYAJgiKwVgAmCIrBWAAMPU0HUIREw9TQdQhWQtE1pk803d0a7WwgaKct48IiCFFzU+VnxaJTLLD1x6G9Wr5sv3T4xEEXKWZfKrerL90+MR8qtXzZfuno6YiCALJF6t6sv3T4xD3o1PNQf4f5wQQBYPejU81B/h/nAb1b1ZfunxgggCwa9Gy5qa+r/ADjGbej7gg10XoPGJggCzL5Vb1ZfunxiflVvVl+6fGIggCwN6t6sv3T4xgl6Plkmnq66Z/1xgggCz0+VW9WX7p8Yj5Vb1ZfunxgggCzD5UbCMk3Z4YzW9Wp5sv3T4xEEAWZfKrerL90+MQb1b1ZfunxiIIAsEvRqeanu/wA4y+VW9WX7p8YiCALCyXizTGBC0AFBhG+nb/7jd+Mfwr3RMEVZZGKzznkuvCM/jZ4CCCIJ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1"/>
            <a:ext cx="2552699" cy="183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899" y="533401"/>
            <a:ext cx="2705098" cy="183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533400"/>
            <a:ext cx="2705096" cy="183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14801"/>
            <a:ext cx="2438400" cy="175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599" y="4114801"/>
            <a:ext cx="2819397"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6" y="4114800"/>
            <a:ext cx="2705101"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8435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Development of monitoring systems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307975" y="1447800"/>
            <a:ext cx="8836025" cy="1154162"/>
          </a:xfrm>
          <a:prstGeom prst="rect">
            <a:avLst/>
          </a:prstGeom>
        </p:spPr>
        <p:txBody>
          <a:bodyPr wrap="square">
            <a:spAutoFit/>
          </a:bodyPr>
          <a:lstStyle/>
          <a:p>
            <a:r>
              <a:rPr lang="en-GB" sz="2300" b="1" dirty="0" smtClean="0">
                <a:solidFill>
                  <a:srgbClr val="00B050"/>
                </a:solidFill>
              </a:rPr>
              <a:t>Proper </a:t>
            </a:r>
            <a:r>
              <a:rPr lang="en-GB" sz="2300" b="1" dirty="0">
                <a:solidFill>
                  <a:srgbClr val="00B050"/>
                </a:solidFill>
              </a:rPr>
              <a:t>management of bioenergy policies and </a:t>
            </a:r>
            <a:r>
              <a:rPr lang="en-GB" sz="2300" b="1" dirty="0" smtClean="0">
                <a:solidFill>
                  <a:srgbClr val="00B050"/>
                </a:solidFill>
              </a:rPr>
              <a:t>programmes requires clear </a:t>
            </a:r>
            <a:r>
              <a:rPr lang="en-GB" sz="2300" b="1" dirty="0">
                <a:solidFill>
                  <a:srgbClr val="00B050"/>
                </a:solidFill>
              </a:rPr>
              <a:t>monitoring system based on a consistent, balanced and long-term approach instead of single one-time measures. </a:t>
            </a:r>
            <a:endParaRPr lang="en-US" sz="2300" b="1" dirty="0">
              <a:solidFill>
                <a:srgbClr val="00B050"/>
              </a:solidFill>
            </a:endParaRPr>
          </a:p>
        </p:txBody>
      </p:sp>
      <p:sp>
        <p:nvSpPr>
          <p:cNvPr id="5" name="Rectangle 4"/>
          <p:cNvSpPr/>
          <p:nvPr/>
        </p:nvSpPr>
        <p:spPr>
          <a:xfrm>
            <a:off x="409626" y="4953000"/>
            <a:ext cx="8378825" cy="800219"/>
          </a:xfrm>
          <a:prstGeom prst="rect">
            <a:avLst/>
          </a:prstGeom>
        </p:spPr>
        <p:txBody>
          <a:bodyPr wrap="square">
            <a:spAutoFit/>
          </a:bodyPr>
          <a:lstStyle/>
          <a:p>
            <a:r>
              <a:rPr lang="en-GB" sz="2300" dirty="0" smtClean="0"/>
              <a:t>Set </a:t>
            </a:r>
            <a:r>
              <a:rPr lang="en-GB" sz="2300" dirty="0"/>
              <a:t>up a national monitoring system </a:t>
            </a:r>
            <a:r>
              <a:rPr lang="en-GB" sz="2300" dirty="0" smtClean="0"/>
              <a:t>in </a:t>
            </a:r>
            <a:r>
              <a:rPr lang="en-GB" sz="2300" dirty="0"/>
              <a:t>accordance with the minimum requirements of a possible African or region-wide monitoring</a:t>
            </a:r>
            <a:endParaRPr lang="en-US" sz="23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95600"/>
            <a:ext cx="27908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039" y="2873477"/>
            <a:ext cx="29908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04800"/>
            <a:ext cx="8229600" cy="792162"/>
          </a:xfrm>
        </p:spPr>
        <p:txBody>
          <a:bodyPr>
            <a:normAutofit/>
          </a:bodyPr>
          <a:lstStyle/>
          <a:p>
            <a:pPr algn="l"/>
            <a:r>
              <a:rPr lang="en-GB" sz="2900" b="1" dirty="0"/>
              <a:t>Linkages to existing monitoring mechanisms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16194" y="1371600"/>
            <a:ext cx="7924800" cy="1154162"/>
          </a:xfrm>
          <a:prstGeom prst="rect">
            <a:avLst/>
          </a:prstGeom>
        </p:spPr>
        <p:txBody>
          <a:bodyPr wrap="square">
            <a:spAutoFit/>
          </a:bodyPr>
          <a:lstStyle/>
          <a:p>
            <a:r>
              <a:rPr lang="en-GB" sz="2300" dirty="0"/>
              <a:t>Several African countries have successfully established </a:t>
            </a:r>
            <a:r>
              <a:rPr lang="en-GB" sz="2300" b="1" u="sng" dirty="0" smtClean="0">
                <a:solidFill>
                  <a:srgbClr val="FF0000"/>
                </a:solidFill>
              </a:rPr>
              <a:t>Energy </a:t>
            </a:r>
            <a:r>
              <a:rPr lang="en-GB" sz="2300" b="1" u="sng" dirty="0">
                <a:solidFill>
                  <a:srgbClr val="FF0000"/>
                </a:solidFill>
              </a:rPr>
              <a:t>Information System</a:t>
            </a:r>
            <a:r>
              <a:rPr lang="en-GB" sz="2300" dirty="0"/>
              <a:t> </a:t>
            </a:r>
            <a:r>
              <a:rPr lang="en-GB" sz="2300" dirty="0" smtClean="0"/>
              <a:t>over </a:t>
            </a:r>
            <a:r>
              <a:rPr lang="en-GB" sz="2300" dirty="0"/>
              <a:t>the last decade with assistance from AFREC, EU and other development partners</a:t>
            </a:r>
            <a:endParaRPr lang="en-US" sz="2300" dirty="0"/>
          </a:p>
        </p:txBody>
      </p:sp>
      <p:sp>
        <p:nvSpPr>
          <p:cNvPr id="5" name="Rectangle 4"/>
          <p:cNvSpPr/>
          <p:nvPr/>
        </p:nvSpPr>
        <p:spPr>
          <a:xfrm>
            <a:off x="4038600" y="2738347"/>
            <a:ext cx="4572000" cy="1862048"/>
          </a:xfrm>
          <a:prstGeom prst="rect">
            <a:avLst/>
          </a:prstGeom>
        </p:spPr>
        <p:txBody>
          <a:bodyPr>
            <a:spAutoFit/>
          </a:bodyPr>
          <a:lstStyle/>
          <a:p>
            <a:pPr marL="342900" indent="-342900">
              <a:buFont typeface="Arial" pitchFamily="34" charset="0"/>
              <a:buChar char="•"/>
            </a:pPr>
            <a:r>
              <a:rPr lang="en-GB" sz="2300" dirty="0" smtClean="0"/>
              <a:t>Monitors </a:t>
            </a:r>
            <a:r>
              <a:rPr lang="en-GB" sz="2300" dirty="0"/>
              <a:t>the production, importation, exportation and consumption at national </a:t>
            </a:r>
            <a:r>
              <a:rPr lang="en-GB" sz="2300" dirty="0" smtClean="0"/>
              <a:t>level </a:t>
            </a:r>
          </a:p>
          <a:p>
            <a:pPr marL="342900" indent="-342900">
              <a:buFont typeface="Arial" pitchFamily="34" charset="0"/>
              <a:buChar char="•"/>
            </a:pPr>
            <a:r>
              <a:rPr lang="en-GB" sz="2300" dirty="0" smtClean="0"/>
              <a:t>Monitors system </a:t>
            </a:r>
            <a:r>
              <a:rPr lang="en-GB" sz="2300" dirty="0"/>
              <a:t>annually, summarizing all relevant </a:t>
            </a:r>
            <a:r>
              <a:rPr lang="en-GB" sz="2300" dirty="0" smtClean="0"/>
              <a:t>info</a:t>
            </a:r>
            <a:endParaRPr lang="en-US" sz="2300" dirty="0"/>
          </a:p>
        </p:txBody>
      </p:sp>
      <p:sp>
        <p:nvSpPr>
          <p:cNvPr id="6" name="Rectangle 5"/>
          <p:cNvSpPr/>
          <p:nvPr/>
        </p:nvSpPr>
        <p:spPr>
          <a:xfrm>
            <a:off x="685800" y="5410200"/>
            <a:ext cx="4876800" cy="1154162"/>
          </a:xfrm>
          <a:prstGeom prst="rect">
            <a:avLst/>
          </a:prstGeom>
        </p:spPr>
        <p:txBody>
          <a:bodyPr wrap="square">
            <a:spAutoFit/>
          </a:bodyPr>
          <a:lstStyle/>
          <a:p>
            <a:r>
              <a:rPr lang="en-GB" sz="2300" b="1" dirty="0"/>
              <a:t>On </a:t>
            </a:r>
            <a:r>
              <a:rPr lang="en-GB" sz="2300" b="1" dirty="0" smtClean="0"/>
              <a:t>international </a:t>
            </a:r>
            <a:r>
              <a:rPr lang="en-GB" sz="2300" b="1" dirty="0"/>
              <a:t>level, references can be made to the Global Bioenergy Partnership.</a:t>
            </a:r>
            <a:endParaRPr lang="en-US" sz="2300" b="1"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998" y="4953000"/>
            <a:ext cx="26289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1" y="2971800"/>
            <a:ext cx="25717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gn="l"/>
            <a:r>
              <a:rPr lang="en-GB" sz="3200" b="1" dirty="0"/>
              <a:t>Feedback loops and improving </a:t>
            </a:r>
            <a:r>
              <a:rPr lang="en-GB" sz="3200" b="1" dirty="0" smtClean="0"/>
              <a:t>policy </a:t>
            </a:r>
            <a:r>
              <a:rPr lang="en-GB" sz="3200" b="1" dirty="0"/>
              <a:t>framework</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743200" y="1219200"/>
            <a:ext cx="5867400" cy="5047536"/>
          </a:xfrm>
          <a:prstGeom prst="rect">
            <a:avLst/>
          </a:prstGeom>
        </p:spPr>
        <p:txBody>
          <a:bodyPr wrap="square">
            <a:spAutoFit/>
          </a:bodyPr>
          <a:lstStyle/>
          <a:p>
            <a:pPr marL="342900" lvl="0" indent="-342900">
              <a:buFont typeface="Arial" pitchFamily="34" charset="0"/>
              <a:buChar char="•"/>
            </a:pPr>
            <a:r>
              <a:rPr lang="en-GB" sz="2300" dirty="0"/>
              <a:t>Gather </a:t>
            </a:r>
            <a:r>
              <a:rPr lang="en-GB" sz="2300" dirty="0" smtClean="0"/>
              <a:t>&amp; analyse </a:t>
            </a:r>
            <a:r>
              <a:rPr lang="en-GB" sz="2300" dirty="0"/>
              <a:t>statistical data that are directly fed into national energy statistics or the exist­ing EIS.</a:t>
            </a:r>
            <a:endParaRPr lang="en-US" sz="2300" dirty="0"/>
          </a:p>
          <a:p>
            <a:pPr marL="342900" lvl="0" indent="-342900">
              <a:buFont typeface="Arial" pitchFamily="34" charset="0"/>
              <a:buChar char="•"/>
            </a:pPr>
            <a:r>
              <a:rPr lang="en-GB" sz="2300" dirty="0"/>
              <a:t>Measure and analyse impacts of national bioenergy policies (achievement of tar­gets, budget control and impact assessment).</a:t>
            </a:r>
            <a:endParaRPr lang="en-US" sz="2300" dirty="0"/>
          </a:p>
          <a:p>
            <a:pPr marL="342900" lvl="0" indent="-342900">
              <a:buFont typeface="Arial" pitchFamily="34" charset="0"/>
              <a:buChar char="•"/>
            </a:pPr>
            <a:r>
              <a:rPr lang="en-GB" sz="2300" dirty="0"/>
              <a:t>Assess achievements of government targets.</a:t>
            </a:r>
            <a:endParaRPr lang="en-US" sz="2300" dirty="0"/>
          </a:p>
          <a:p>
            <a:pPr marL="342900" lvl="0" indent="-342900">
              <a:buFont typeface="Arial" pitchFamily="34" charset="0"/>
              <a:buChar char="•"/>
            </a:pPr>
            <a:r>
              <a:rPr lang="en-GB" sz="2300" dirty="0"/>
              <a:t>Analyse sustainability of land use, GHG, biodiversity and other socioeconomic effects.</a:t>
            </a:r>
            <a:endParaRPr lang="en-US" sz="2300" dirty="0"/>
          </a:p>
          <a:p>
            <a:pPr marL="342900" lvl="0" indent="-342900">
              <a:buFont typeface="Arial" pitchFamily="34" charset="0"/>
              <a:buChar char="•"/>
            </a:pPr>
            <a:r>
              <a:rPr lang="en-GB" sz="2300" dirty="0"/>
              <a:t>Develop certification schemes to guarantee sustainability and traceability.</a:t>
            </a:r>
            <a:endParaRPr lang="en-US" sz="2300" dirty="0"/>
          </a:p>
          <a:p>
            <a:pPr marL="342900" lvl="0" indent="-342900">
              <a:buFont typeface="Arial" pitchFamily="34" charset="0"/>
              <a:buChar char="•"/>
            </a:pPr>
            <a:r>
              <a:rPr lang="en-GB" sz="2300" dirty="0"/>
              <a:t>Track system-capturing transfers of ownership and cancellations and</a:t>
            </a:r>
            <a:endParaRPr lang="en-US" sz="2300" dirty="0"/>
          </a:p>
          <a:p>
            <a:pPr marL="342900" lvl="0" indent="-342900">
              <a:buFont typeface="Arial" pitchFamily="34" charset="0"/>
              <a:buChar char="•"/>
            </a:pPr>
            <a:r>
              <a:rPr lang="en-GB" sz="2300" dirty="0"/>
              <a:t>Record of legal cases (frauds, penalties, etc.).</a:t>
            </a:r>
            <a:endParaRPr lang="en-US" sz="23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67" y="1524000"/>
            <a:ext cx="23907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3962400"/>
            <a:ext cx="21907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52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2900" b="1" dirty="0" smtClean="0"/>
              <a:t>African needs bioenergy because …</a:t>
            </a:r>
            <a:endParaRPr lang="en-US" sz="2900" b="1" dirty="0"/>
          </a:p>
        </p:txBody>
      </p:sp>
      <p:sp>
        <p:nvSpPr>
          <p:cNvPr id="3" name="Content Placeholder 2"/>
          <p:cNvSpPr>
            <a:spLocks noGrp="1"/>
          </p:cNvSpPr>
          <p:nvPr>
            <p:ph idx="1"/>
          </p:nvPr>
        </p:nvSpPr>
        <p:spPr>
          <a:xfrm>
            <a:off x="3352800" y="990600"/>
            <a:ext cx="5334000" cy="5791200"/>
          </a:xfrm>
        </p:spPr>
        <p:txBody>
          <a:bodyPr>
            <a:noAutofit/>
          </a:bodyPr>
          <a:lstStyle/>
          <a:p>
            <a:r>
              <a:rPr lang="en-GB" sz="2400" b="1" u="sng" dirty="0" smtClean="0"/>
              <a:t>Good bioenergy </a:t>
            </a:r>
            <a:r>
              <a:rPr lang="en-GB" sz="2400" dirty="0"/>
              <a:t>policies support the attainment of sustainable development </a:t>
            </a:r>
            <a:r>
              <a:rPr lang="en-GB" sz="2400" dirty="0" smtClean="0"/>
              <a:t>goals &amp; reverse is true</a:t>
            </a:r>
          </a:p>
          <a:p>
            <a:r>
              <a:rPr lang="en-GB" sz="2400" dirty="0" smtClean="0"/>
              <a:t>Major </a:t>
            </a:r>
            <a:r>
              <a:rPr lang="en-GB" sz="2400" b="1" u="sng" dirty="0" smtClean="0"/>
              <a:t>world developments </a:t>
            </a:r>
            <a:r>
              <a:rPr lang="en-GB" sz="2400" dirty="0"/>
              <a:t>in the field of modern </a:t>
            </a:r>
            <a:r>
              <a:rPr lang="en-GB" sz="2400" dirty="0" smtClean="0"/>
              <a:t>bioenergy but in Africa yet to properly harness this source of energy</a:t>
            </a:r>
          </a:p>
          <a:p>
            <a:r>
              <a:rPr lang="en-GB" sz="2400" b="1" u="sng" dirty="0"/>
              <a:t>R</a:t>
            </a:r>
            <a:r>
              <a:rPr lang="en-GB" sz="2400" b="1" u="sng" dirty="0" smtClean="0"/>
              <a:t>egulatory </a:t>
            </a:r>
            <a:r>
              <a:rPr lang="en-GB" sz="2400" b="1" u="sng" dirty="0"/>
              <a:t>frameworks </a:t>
            </a:r>
            <a:r>
              <a:rPr lang="en-GB" sz="2400" dirty="0" smtClean="0"/>
              <a:t>developed </a:t>
            </a:r>
            <a:r>
              <a:rPr lang="en-GB" sz="2400" dirty="0"/>
              <a:t>to manage negative impacts of bioenergy in </a:t>
            </a:r>
            <a:r>
              <a:rPr lang="en-GB" sz="2400" dirty="0" smtClean="0"/>
              <a:t>the </a:t>
            </a:r>
            <a:r>
              <a:rPr lang="en-GB" sz="2400" dirty="0"/>
              <a:t>world, </a:t>
            </a:r>
            <a:r>
              <a:rPr lang="en-GB" sz="2400" dirty="0" smtClean="0"/>
              <a:t>but not sufficiently </a:t>
            </a:r>
            <a:r>
              <a:rPr lang="en-GB" sz="2400" dirty="0"/>
              <a:t>done in </a:t>
            </a:r>
            <a:r>
              <a:rPr lang="en-GB" sz="2400" dirty="0" smtClean="0"/>
              <a:t>Africa</a:t>
            </a:r>
          </a:p>
          <a:p>
            <a:r>
              <a:rPr lang="en-GB" sz="2400" dirty="0"/>
              <a:t>RECs </a:t>
            </a:r>
            <a:r>
              <a:rPr lang="en-GB" sz="2400" dirty="0" smtClean="0"/>
              <a:t>have </a:t>
            </a:r>
            <a:r>
              <a:rPr lang="en-GB" sz="2400" b="1" u="sng" dirty="0" smtClean="0"/>
              <a:t>targets </a:t>
            </a:r>
            <a:r>
              <a:rPr lang="en-GB" sz="2400" b="1" u="sng" dirty="0"/>
              <a:t>for </a:t>
            </a:r>
            <a:r>
              <a:rPr lang="en-GB" sz="2400" b="1" u="sng" dirty="0" smtClean="0"/>
              <a:t>RE</a:t>
            </a:r>
            <a:r>
              <a:rPr lang="en-GB" sz="2400" dirty="0" smtClean="0"/>
              <a:t>, incl. bioenergy</a:t>
            </a:r>
            <a:r>
              <a:rPr lang="en-GB" sz="2400" dirty="0"/>
              <a:t>, but these </a:t>
            </a:r>
            <a:r>
              <a:rPr lang="en-GB" sz="2400" dirty="0" smtClean="0"/>
              <a:t>unlikely met</a:t>
            </a:r>
          </a:p>
          <a:p>
            <a:r>
              <a:rPr lang="en-GB" sz="2400" dirty="0" smtClean="0"/>
              <a:t>Growing </a:t>
            </a:r>
            <a:r>
              <a:rPr lang="en-GB" sz="2400" b="1" u="sng" dirty="0"/>
              <a:t>energy deficits </a:t>
            </a:r>
            <a:r>
              <a:rPr lang="en-GB" sz="2400" dirty="0" smtClean="0"/>
              <a:t>impact </a:t>
            </a:r>
            <a:r>
              <a:rPr lang="en-GB" sz="2400" dirty="0"/>
              <a:t>negatively on </a:t>
            </a:r>
            <a:r>
              <a:rPr lang="en-GB" sz="2400" dirty="0" smtClean="0"/>
              <a:t>economic </a:t>
            </a:r>
            <a:r>
              <a:rPr lang="en-GB" sz="2400" dirty="0"/>
              <a:t>growth.</a:t>
            </a:r>
            <a:endParaRPr lang="en-GB" sz="2400" dirty="0" smtClean="0"/>
          </a:p>
          <a:p>
            <a:pPr marL="0" indent="0">
              <a:buNone/>
            </a:pPr>
            <a:endParaRPr lang="en-GB" sz="2400" dirty="0" smtClean="0"/>
          </a:p>
          <a:p>
            <a:pPr marL="0" indent="0">
              <a:buNone/>
            </a:pPr>
            <a:endParaRPr lang="en-US" sz="2300" dirty="0">
              <a:solidFill>
                <a:srgbClr val="FF0000"/>
              </a:solidFill>
            </a:endParaRPr>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2401" y="1219200"/>
            <a:ext cx="2968625" cy="923330"/>
          </a:xfrm>
          <a:prstGeom prst="rect">
            <a:avLst/>
          </a:prstGeom>
          <a:noFill/>
        </p:spPr>
        <p:txBody>
          <a:bodyPr wrap="square" rtlCol="0">
            <a:spAutoFit/>
          </a:bodyPr>
          <a:lstStyle/>
          <a:p>
            <a:r>
              <a:rPr lang="en-GB" dirty="0">
                <a:solidFill>
                  <a:srgbClr val="FF0000"/>
                </a:solidFill>
              </a:rPr>
              <a:t>African population depends on traditional biomass as a primary source of energy</a:t>
            </a:r>
            <a:endParaRPr lang="en-US"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209800"/>
            <a:ext cx="246697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4801" y="3962400"/>
            <a:ext cx="2968625" cy="646331"/>
          </a:xfrm>
          <a:prstGeom prst="rect">
            <a:avLst/>
          </a:prstGeom>
          <a:noFill/>
        </p:spPr>
        <p:txBody>
          <a:bodyPr wrap="square" rtlCol="0">
            <a:spAutoFit/>
          </a:bodyPr>
          <a:lstStyle/>
          <a:p>
            <a:r>
              <a:rPr lang="en-GB" dirty="0" smtClean="0">
                <a:solidFill>
                  <a:srgbClr val="FF0000"/>
                </a:solidFill>
              </a:rPr>
              <a:t>Negative impacts of such use are known </a:t>
            </a:r>
            <a:endParaRPr lang="en-US" dirty="0">
              <a:solidFill>
                <a:srgbClr val="FF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01" y="4608731"/>
            <a:ext cx="26193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2161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b="1" dirty="0"/>
              <a:t>Implementing the Bioenergy Framework and Policy Guidelines</a:t>
            </a:r>
            <a:endParaRPr lang="en-US" b="1" dirty="0" smtClean="0"/>
          </a:p>
        </p:txBody>
      </p:sp>
      <p:sp>
        <p:nvSpPr>
          <p:cNvPr id="3" name="AutoShape 2" descr="data:image/jpeg;base64,/9j/4AAQSkZJRgABAQAAAQABAAD/2wCEAAkGBhISDxISExEQFRUWFxQXFxYVEhYYFRUVFhUVFBQXFBQXHCYfFxojGRQVHy8gIycpLCwsFSAxNTAqNSYrLSkBCQoKDgwOGg8PGi8kHyAsKiw0LSk1LC8pMCksKSwpKSovKSwtLCwsLCwpKS0sKSkwLCwpLCwsKSwpLCwsKSwpL//AABEIAOQA3QMBIgACEQEDEQH/xAAcAAACAgMBAQAAAAAAAAAAAAAABQEGAgQHAwj/xABMEAACAAMFAwcGDAMGBgMBAAABAgADEQQFEiExBkFREyJhcYGR0RYyM1JUkgcUFRgjQlWUobHB42Lh8AhzgqSy0yU0cqLS8TVTwiT/xAAZAQACAwEAAAAAAAAAAAAAAAAAAwECBAX/xAAvEQACAgEEAQEGBgIDAAAAAAAAAQIRAwQSITFBIhMyUaHR8GGCkbHB8RSBBUJx/9oADAMBAAIRAxEAPwDqG3O1nydZPjHJcrz0TDjwedXPFhPDhFCl/D4zCq3ZMIGRItBIBpWhIk0rSHnw5f8AxB/vpP5tHCrHe7S5YQKjKGd+coNS8sS+wACuWp13RKA6p84cewf5of7USv8AaFrpd5PVav2o55a9qVL1Szy6VlkYxnVXSYwoDTCSgWmdBXPONJr/AHxyXCIployVUYceJcLF6bzmTuqTxiaXxA6tZvh5mTK8ndc16Urgns1K6VwyTSPIf2g+dh+TmrWlPjOda0pTka1rlHKrrvhrO7MijnKikEtTmTZM2utc2kjsc03QynbaOxUmRZwyz5NoxhaMzyllrRmGdGMvEaUzduMVJOlH4dJtafJM+uLD6VvOpiw+g86mdNaRivw8ua0uuaaAMaTzkpUsCfodCqsQeAJ3RQpfwkWhQtJUkMrq4YBhRlkJZ1wqDRRRFagyru0pqztt5rTnmmVJBZUSgDYUEtJyS8IrlhE7L+7WADoc7+0AUZla7mVlNGVrTRlO8MDJqD1xEr+0HiYKt3MzMQABaakkmgAAk1JJ3Rz21bavMmSpjWay4pbzHJ5PNzMfGSW1BrvrrnrGcrbZkEnBIl1lhCWbz2dJ3Kgl1oSuFZaEHMiWDWsAF9+cOPYP80P9qD5w49g/zQ/2o58m2BE0TPitlys/xfDgolN70H1t2daVyplTcte3is00rZJIxTEZQwBAlo7TFVqatUgV0AUADIQAXX5w49g/zQ/2o9F+H8nDS7XOKpWloPOAJDYfoc6EGtOEc9TbZsNGstlY8lMllmTM8phq1NK1XFSnnMxyrGFs22nsBgVZRV2dWSuJC4mh1UnRSJtKcEXhAB0L5ww+zz96/ag+cMPs8/ev2o43SCkAHZPnDD7PP3r9qD5ww+zz96/ajjdIKQAdk+cMPs8/ev2oPnDD7PP3r9qON0gpAB2T5ww+zz96/ag+cMPs8/ev2o43SCkAHZPnDD7PP3r9qD5ww+zz96/ajjdIKQAdk+cMPs8/ev2oPnDD7PP3r9qON0gpAB2Nv7Q4of8Ah5+9ftR16yT8ctHpTEqtThUA0r2x8eOMj1H8o+vrq/5eT/dy/wDSIAZqbSXVJtEjk50tJiYlOFhUVGhir+QN2+xWf3T4xc7y9H2iFcOglQuT5EHkDdvsVn90+MHkDdvsVn90+MP4IvSK2xB5A3b7FZ/dPjB5A3b7FZ/dPjD+CCkFsQeQN2+xWf3T4weQN2+xWf3T4w/ggpBbEHkDdvsVn90+MHkDdvsVn90+MP4IKQWxB5A3b7FZ/dPjB5A3b7FZ/dPjD+CCkFsQeQN2+xWf3T4weQN2+xWf3T4w/ggpBbEHkDdvsVn90+MHkDdvsVn90+MP4IKQWxB5A3b7FZ/dPjB5A3b7FZ/dPjD+CCkFsQeQN2+xWf3T4weQN2+xWf3T4w/ggpBbEHkDdvsVn90+MHkDdvsVn90+MP4IKQWxB5A3b7FZ/dPjB5A3b7FZ/dPjD+CCkFsQeQN2+xWf3T4weQN2+xWf3T4w/ggpBbK+dgLt9hs/unxi9yEAVQBQAAAcABQQjMPU0HUIXNF4mveXo+0QrhpeXo+0QriYdFZdhBBBDCAggggAIIIisAExo3ra+TQmJtl5qnSeAhJa7e0zWlOENhBt2xc5pKj2st9uAK84dx74bWa9EfQ0PA5H+cVqMXcAEnQQ6WNMUptFyBiYWXHMYyxWvaYZxlkqdGhO1ZBMKbXfWFqKAaawznNRTFNe2JjYF1DEnIkA8N8NxQ3C8k9pYpN+ofOBH4iN+TaFYVUg9RipxKOQagkHoi7xLwVWR+S4QQisl9kZPmOI17t8OJNoVxVSCIRKDj2NUkz1gggipYIIIIACCCCACDD1NB1CERh6mg6hCshaJr3l6PtEK4aXl6PtEK4mHREuwggghhAQQpv+8J0tByEsO2IBiTlLBphxoAWwtmMQ83XQGGMuacALrgagLLiDYTTMYhkaHKu+IAzZwBCW8L3J5qd/hHneV5FjhXT84XRphj8sROfhATHhabakvzjmdFGbHqH6xgZzTGwShU721A6uJ/CHF17LqvOfnMdScyesw9uMfeErdL3RHYbyMwuGTAFoRU6g1qTw0jfu2wme4YjmDQcekwytWzqs9RkN/TvhxZrMEUACFzzRr0l4Ypf9jKVKCigj0ghZa9prJKbC9okgjUYqkdYWtO2MqTl0aG1HsYutRCC8tk5c0kkQ1sF8SJ/op0t+hWBI611HdG5FlKWN8cEOMZrnlFCn7LTpOcp2A4ar7pyjXW9XQ4Z8sj+NQSO1dR2VjohWNG23QkwEECNEdRfvozvT17jr9ity5oYBlIIOhBqI97PaWQ1U+B64XW+4JtnYvJOW9fqt1jj0xlYbeswHLCw85TqPEdMNcU1a5QtSadS4Zb7DeKzBwO8eEaN4zZ0ucJzTVEhaKJSqWmTGYUUAU50xphUKARQLvxnCqlzCpBBoRD+yWlJyFXVTpiUioOdRkekfhGTJjrlGuE74ZvS2JAJBBIFQSCQaZgkZGnRlGUVq1Wg2Oe86dNnzVmFEQFgElqSuNpjHDLWhrQDnYVY51JWxqwIBGYOYPEHMQkYZQQQRIEGHqaDqEIjD1NB1CFZC0TXvL0faIVw0vL0faIVxMOiJdhHjabQEAqVqxCqCaBnbJFqAdT0GPaEF9s015aJJstol4ykzHVzJmEEVYKTgGEkVoSCwrQZxdkGV03V9O1oZXltWZVGRMVZmAv8ATofppdVBWummVABne9v+oO2Ny1zRKlACuQAFSSchQVLEknpJius1TUw/FDyKyS8ER4iU05+TStPrMP8ASP1jKZUkIvnN+A3mLLdV2rKQACHynsViYx3OibtupZSgACN+CCMbbbtmpJLhERMEa9utOCW7AjEEdgN5wqWyG/SIXIHO9vNsneY9mksVRSVdlNC7DzlqNFGnSQd0UePay2Z5rhFzZq6kCtAWOZ6AYtRsLK6y2u2WXIw4+UyYS+TVnUKKU31pXnb6GO9HbhSiv4OBLdnk5P8AkqUqaysGUlWGYIJBB4gjSOqbCbWm1IZU0/TIK1/+xNMVPWBIr1g8YqN43MzSmK2BpcwkNiEwkBRjxAhjqeboKab8o09h55W8bPT6zFT0hlIPj2RTMo5sbflDMLlhyJeGdngjFXBFQQeo8MjGUcQ7hhMlBhQxU7/2dIPKysmGYI/XiOiLfGLoCKGGY8jg7QueNTVMo9htvKA1FGXJl4HiOgxuyJ5Rgw3fjHhtBdRlOJ0saaj1hvEEqaGUMNCKiNjqStdMyq09r7RZJqLPlBgELLzkLIr4HAIxKrEDFQkA13xqbNWuZgMqe4aetXcB+UZAxqFmuihFYYqBRuWoru8boteF8J0P5wX5ZGWdJnCbglqxJQCYxea3NUJIlAco7YnJLE0IBpQGuHJHazZCW5Fhgjys1pWYgdDVTpkQciQQQcwQQQQcwQQY9YqWIMPU0HUIRGHqaDqEKyFomveXo+0QrhpeXo+0QriYdES7MJr4VJoTQE0AqTTOgB1JhPc1nlmdMnKbSSByf06YSAaTCoLIJj05tC5YCpCnMwbWW2WkgCZOmSQzefLmKrrTOoXEGmLpVUq1D2xtWZeSsqDGXog55Z2xEipaswls61zJpWkX7dEdIW3tacT03D840CYnFXPjn3xHJ4iq8T+G/wDrpjelSoyN2xlcFhrWawzOnQN0P487NKCqBGvfF7S7NJadMPNXcNWY+aq9J/nujLJucuDQkoR5N2MVcE0BBPQY4vfu1totTHE5VN0tCQoHT6x6T+EJkYg1BIPEZHvjbHQNrlmCX/IRT9Ks7Xfl4TARKk4uUILGi1ogrnU6HKM7muspLLTKtMmDnkmpCn6lT+PT1RQtldv5kp1l2hi8o0GNs3l9OLVl4g5jdwPUQYz5oSxel/r8TVhyxy+pHC74ux7LaHlNUFDzTpVfqMD0j9Y0+Vb1m7zHadotl5NsQB6q6+bMXzl6D6y9HdSKDbPgztaHmNJddxx4TnkKhtO8x0cOrhJep0zmZtJOMvQrRVDPb1m94xbPg2uczLVyxHMkg58XYFVA6gSewcY2bs+C6czAz5iIu8IcTntphHXn1R0O7rulyJSypShVXQbyd5J3k8YXqdVDa4w5sZptLPcpT8CW3XNOlzOUs9AoOLAGPnUoeacqEEilYd2G1colcLK2jKQaqeHVwMKtq9qUscoGgaY9cCVyy1ZuCj8dOJHKrz2ktNoYmZOcj1QSqDqQZRmxYJ51b4/E1ZdTDC67fwO5QRwaxXtPknFLnTEPQ5p2jQ9sdK2L23+MnkZ1BOAqpGSzANctzAZ00O6lIjNpJY1uXKDDrIZHtfDLPbLMHUgxS5cvkpzSjoasvX9Yfr3xe4rO1dkpSaozU17tR3QvBLna/I7NHjcvBqgxYFky7TIwTFDKaVFSMx0ggjh1EjQxXlaoBGhzhtcU/Mr2xbLG0RjdMdIgAoAAOiMoIIymggw9TQdQhEYepoOoQrIWia95ej7RCuGl5ej7RCuJh0RLsWXpLteNTIaRhoQwmVBBNecpCmtKqaVFcNN9RjtBNpLIG807zDWEG0T85B0/lnGjEvULyP0i2N255OKbXgPz/oRpQ4uBMmPTGibqLEQVscCOdfCtbTjs8ndhaYekk4B3AN70dFigfCrdpIkzwMhWW3RU4k//AEO6KaSvaqw1d+xdCS6bvEyyy63eZgqw5VZyozkM4AzzoMYrxwDcI25NySzjIsEw0LqCLRVGKuyPQtQqMiASDurTWK/ZLxs6qoay42Azbl3WrVc4sNCBqmX8B1rlsm+7LViLEKtU+naikkk4Vw0GtOgR0pQnbq/v8xzIzhSuvv8AKee0dhWXyWGzvJLBywMwODzhTCcRyA6tRrqel7CWwzLvklsyuJOxGIX/ALaDsjld6XjLmKgSUZeCoznO/NJrQBvNANTlxMda2Ou4yLDJRhRiC7DgXJah6QCB2QjV8Ykpd39/E0aTnK3Hqvv4DmOf7WbRcs/Jyz9Gh1H12G/qG7v4Qz2y2iwg2eWcz6RhuHqDpO/oy3mKVHGlLwddI6HsrtDy6YHP0qjP+NfW6+Pfvh/HIrLaWluroaMpqD/Wojptx3ytplBxkwydfVbwOoPhFoysho59e1pede04gSmEussLNdVWg+jyLAiuJi2nGPZLGSgHxawKAVKjlzznK84ggkg0Ua5CsK9sboK3m6ZATnVlZvNpMIBJ6A2KvVG7JuvCopY7ISqkYzahV2AK4sLGmudKU6d8dt1ti0/C++0cZXukmvL++mQlmVlWatlsgbGzUNoWmEI64SHORxEMDpVa741r7QyHlT0Szy2SZX6GYWLtUsSyk8wAoVpQedDKXIdFUGxXexUAVM6VzsCiUSaCupqanU9UVq0XK5tgkKEJmMuHBmuGZzhSm4Keyh4ROPl8v+v1K5LS4X9/oduR6gEaEAjqOYjUvaRilMOiNtFAAA0AAHUMhGM5aqY46dOzstWilWHzAPVJXuOX4Uhhd8ykxe6NKWtHmj+KveP5R7yjRgekRulyZI8FuWJjCUchGcYDWQYepoOoQiMPU0HUIVkLxNe8vR9ohXDS8vR9ohXEw6Il2RFc2gP0svt/0mLJFb2jFJks9NO8EfrGnD7wnL7ppQ9uIfR9phFD24m5h64bl90pj7GkeFtsaTZbS5ihkYUIO8fod9eiPeCMqdD+zlN+fBzaJTEyRy0vdSgmDoZfrda9whLL2XtjGgstor0y2A7yAI7HfJIs80g0IWoPAggg/hEXPeQnSg2WIZMODeB1joR1mRRtqzBLQ43Lh0U/ZT4OyjrOtWElaFZQNRXcZh0NPVFRxO6LFtRtALPLwqfpXHN/hG9z+nE9UMrxtvJSmcIzkaKoJLHcMtBxMc3tlktU2Y0x5M4sxqfon7AMsgBlGHNmlkds24cMcaqJ52Ozy3DtNmMmYo2EsCxDEhiBrXDv3nWNprus2vxkkUOfIvrzudn9X0dR/FrEWMWyUMKSptCSSDJJBLAKagrnkBGzLttuBBMmY1KedIOdBQVNK/8AqMtDzWW77LhJ+NGoGvJPTET4Za6mvRHldt6GzT8ctsagkHKgmJXhu4jhG6bbbqU5J6Up/wAtxyOWH+qcI0bVYrTMcu0mcWNK0lMNABoBwEHIFzvu5ZN42ZWVqGhMuZTNSfOVhwyoRxHfzO8tkLXIYhpDsPXlqXU9qjLtpFv2YtVos8zC0mfyTHnfRPzToHGXfxHUIvojoYNXPGq8GLPpYZHfTOGWPZu1TTRLPNPSUKqOtmoB3x0nY7YoWT6WYVacRTLzZYOoU7yd57BvruTryZrekvn0QsOafOqoNW6B+kPobn1M5qukxeDSwg93bQRi+kZQmvi8ihUA0qf6EZIxcnSNcnStiecPppvWP1gEQfOZt5iY2mUtlm80dUeseNmPNHVHtGF9mtEGHqaDqEIjD1NB1CE5C8TXvL0faIVw0vL0faIVxMOiJdhFf2rTmBvVIPcaxYIXX3Z8cph0Q/G6khc1cWivw2uKZmw7Yrcu8ERFDtQjKmZY0y0GcNdn7UXmVCsB07+yNeSL2szQmtyLVBECJjCbDCbKDKVYVBFCOIipXpf6Xajy6LMmOzNLQZYUOhmHcNaAa59cW53ABJ0AJPUMzHG3ly7Y7TplqSXNmO3MdTQCqhOdoBQ0z9WNemxqbe7oyanI4JKPbMrXt5bnNeXKDhLVVA/Cp7SY2bs+Ea1y2GNhOXeHAB7HUVB66xpNclnpUW2XQZE8m5GLKmYyAPOpr5h1iBctmAqbdLzFRSW4G8VqdQD0bt2dOk44Wq2/J/Q5ilnTvd8zrNyX5KtUoTZZ6GU+cjcG8d8MI5hsewsttkqs9JqWgMpw5UIJ5MkHMGo301OozPTo5OfGscqXR18GR5I2+yYpW1fwhCQ7SbOFeYuTO2aId4AHnMO4dMPtq7zNnsU6apowXCp4M5Cg9la9kcfsdml8qy2gzEAB0Xn4ssIoR074fpcEZ3OXS8GfV55QqEe35N+Ztvbia/GZg6FCgdwFIc3H8Jk5GC2kCYm9lUCYvTQUDdWR6YT/ACPZCxC22uZoBImE01pXLPXOm6tN0a1vuuUsozJdoEyjhSuAqwBBJY1NaAgCtPrDQ5RvcMMlt2/KjAp5oPdu+dnXbrs6M8y0KwYTaFGGmCg06yM+oQzigfBZeZKzrOTktJidAY4XHVXCe0xf45GeDhNxZ2MM1kgpIIQ7U2TFKqNRmOsaQ+jwtknEhEUhLbJMvNblRUpM3EobiK+MRPtCoKseobyeAG+NcB5ZaWEJOI4eFDnmeuvfDa6dnSTyk01b8ugDcI2ycY8syrc+EbGz2I1YggHdWH8YS5QUUAjOMM5bnZriqVEGHqaDqEIjD1NB1CEZBkTXvL0faIVw0vL0faIVxMOiJdhGLpUUjKCGECg7Oyy2IgQwkWRU0AEe8EWc2+2VUUuggggipY87RKxIy+srL7wI/WOI3RLEu0c+aslpZJq0rlBjVguEp3nP1Y7lFC252IeY7WmzriY5zJY1J9dOJ4jtEbdJkUW4y4sw6vHKSUo80KPlRcsVuknDzhSyZYhLKLUEc4UdlodBQ7qR6yr5WoHx2Q1CQK2UhTUFBmKEECprXfTSpimTJZUlWBBGoIoR1g6R7WGwTJzhJSM7Hcor38B0mOi8Eatv9voc5Z5XSX7/AFHeyN3f8UlorB1lzGbGNCsuvOHQSBv+tHYCaCK3sbskLJLZnIM5xziNEXUIp68yd5A4RtXhsyJhry02vBzjH6UjmajJHLPvhHU02N44crl8njt3ZjNu6dhzoFfLeqsC1P8ADU9kUlr0qFdryDMqmYFWQQeV5N8K4itCQzsMxvy6Oi3bc3JVrMmPVcJVjVN1aAjTKnUY5xtXsNMs7tMkqzyTU5AlpfQw1IG5u+G6aUPcb+/9itVGa9cV+/8ABsJevnA3qtKNT/8AmIJJDYTXCd9Dxz3GBr1yP/FFxGulmOEDLdhzJw92WdaGmVhlcuz0+1OFlISN7nJF62/QZxtlhhFW38l9DBHNOTpL5v6l52HrNttqn41dRLlSw6oUDGinzSSQQJeeesXmF1w3KllkLJTOmbNTN3PnMe4Cm4AQxjj5pqcrXR2sMHCFPsIgwViYUNNf4kta0FY9wImCCyAggggJIMPU0HUIRGHqaDqEKyFomveXo+0QrhpeXo+0QriYdES7CCCCGEBBBEQAKb0vQowVTQ9UeEu/nGqqeqojX2iWk2WemneCI1I1xhFxRmcnbHku/kOqsPxhjJnBgCND0eMVCYpIoDSLHdM5SgAOY1G+F5IJK0XhNt0zan2OW/ny5b/9SK35iM5UlVFFVVHBQAO4RlEwixtBBBBASEEEEAGvMu6Uxq0qUTxMtSe8iPdVAFBkBoBoOoRMQTBZFExq222hFzjXt17KuQzP9awjnTixqTDYY75YuU66PSbbXLYqkEadEOrtvMTMjkw/HpEVudOCip/mTwA3mGWz9nckuwoDoOAh2SK22LhJ7qLFBBBGQ0hBBBABBh6mg6hCIw9TQdQhWQtE17y9H2iFcNLy9H2iFcTDoiXYQQQQwgIIIIAK/tPLyU8GU/iIrdqvR1cYJZZB5x3n/p6unX8YvlqsgcUMeK3SmHDhEaceWMVTRnyYnJ8OirWW1pMWqmvEbweBG6PdWINQSD0RF7bKENykolW4j9eI6IVi8pks4Z0s/wDWg/NfDujQkp8xM7k4cTX+/BZbNfbrk3OHcYYyb5lnU06/GKvZrYkwcx1bqOY6xqI9oTLEh0cj8FtS0KdGB6iIzxRT4yEw8T3mKex/EZ7X8C24xHlMtiLqyjtirFzxPfEQex/EPaj2ffiDzan8B+MLbTebvvoOA8Y1I1p94y0yLVPqrm3cNO2GxxrwhcsnxZsxr2i2BThHObco17eAjGzyp880VTLXjqx7dB2d8WG69nUl5kVPExaUow7KRUp9C66bjZ2EybruG4dQi0S5YAoIyVaRMY5zc3yaoQUVwEEEEULhBBBABBh6mg6hCIw9TQdQhWQtE17y9H2iFcNLy9H2iFcTDoiXYQQQQwgIIIIACCCCACCI1LVdiOM1EbkESm10Q1ZU7fsSjGq5HiMj3wtmXFapfmTWI4MA355xdL0WYZMwSSBMIopNOaWIGPPI4QS1N+GkIDe1slyMU2UuMs1BybMAFs6OqfRZszzcSBtK115oLlqZLh8iHpoPlcf+CUzLWusuW3vD9TEfKE/fZ/8AvP8A4xYZu0yLNnS3ksDKlzJhOJTVZUpJkwDLVWcJ2g742bReSI8xGkPzBJzHJkO09+SlIoxVBLgjOgFKk5iL/wCTHzEr/jy8SfyKqLdaDpZx2uf/ABj1SVbH0WWvUpJ/E/pFgl39JM2zyxKes4sASFGBkmNKZWzoSHQjI9VaxhI2oVptnQSWCzhJIfECFM0zhhYAZEGSc9DnoQAR6leEC078yYrlbLzpnpJjkcK0HctBDm79lpUvcI97kvKbNMwTJTIVofRsqirOMAZj9IwwAlhQHGKQ2hcs8pDI4IRdnnKkBRkI9IIISNCCCCAkIIIIACCCCACDD1NB1CERh6mg6hCshaJr3l6PtEK4aXl6PtEKqxMOiJdkwRFYKwwgmCIrBWACYIisFYAJgiKwVgAmCIrBWADF5SnVVNQRmAcjqM9xoMuiMJ1kRwwZEYOAGqoOICtA1dQKmnCsetYKwAeMuxy1CgS0AUAKAg5oBDALllmAct4rHqqgaADqFImsFYAJgiKwVgAmCIrBWACYIisFYAJgiKwVgAmCIrBWAAMPU0HUIREw9TQdQhWQtE1pk803d0a7WwgaKct48IiCFFzU+VnxaJTLLD1x6G9Wr5sv3T4xEEXKWZfKrerL90+MR8qtXzZfuno6YiCALJF6t6sv3T4xD3o1PNQf4f5wQQBYPejU81B/h/nAb1b1ZfunxgggCwa9Gy5qa+r/ADjGbej7gg10XoPGJggCzL5Vb1ZfunxiflVvVl+6fGIggCwN6t6sv3T4xgl6Plkmnq66Z/1xgggCz0+VW9WX7p8Yj5Vb1ZfunxgggCzD5UbCMk3Z4YzW9Wp5sv3T4xEEAWZfKrerL90+MQb1b1ZfunxiIIAsEvRqeanu/wA4y+VW9WX7p8YiCALCyXizTGBC0AFBhG+nb/7jd+Mfwr3RMEVZZGKzznkuvCM/jZ4CCCIJ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533401"/>
            <a:ext cx="2435225" cy="18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33401"/>
            <a:ext cx="2819396" cy="18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6" y="598537"/>
            <a:ext cx="2705101" cy="177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4114800"/>
            <a:ext cx="2435225" cy="175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14800"/>
            <a:ext cx="2819396" cy="175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6" y="4114801"/>
            <a:ext cx="2705101" cy="175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6804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GB" sz="2900" b="1" dirty="0"/>
              <a:t>Implementation architecture</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05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GB" sz="2900" b="1" dirty="0"/>
              <a:t>Mainstreaming the framework to the RECs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514" y="1064342"/>
            <a:ext cx="7772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4343400"/>
            <a:ext cx="2881569" cy="646331"/>
          </a:xfrm>
          <a:prstGeom prst="rect">
            <a:avLst/>
          </a:prstGeom>
          <a:noFill/>
        </p:spPr>
        <p:txBody>
          <a:bodyPr wrap="square" rtlCol="0">
            <a:spAutoFit/>
          </a:bodyPr>
          <a:lstStyle/>
          <a:p>
            <a:pPr algn="r"/>
            <a:r>
              <a:rPr lang="en-GB" dirty="0">
                <a:solidFill>
                  <a:srgbClr val="FF0000"/>
                </a:solidFill>
              </a:rPr>
              <a:t>O</a:t>
            </a:r>
            <a:r>
              <a:rPr lang="en-GB" dirty="0" smtClean="0">
                <a:solidFill>
                  <a:srgbClr val="FF0000"/>
                </a:solidFill>
              </a:rPr>
              <a:t>wnership &amp; acceptance of Framework </a:t>
            </a:r>
            <a:endParaRPr lang="en-US" dirty="0">
              <a:solidFill>
                <a:srgbClr val="FF0000"/>
              </a:solidFill>
            </a:endParaRPr>
          </a:p>
        </p:txBody>
      </p:sp>
      <p:sp>
        <p:nvSpPr>
          <p:cNvPr id="5" name="TextBox 4"/>
          <p:cNvSpPr txBox="1"/>
          <p:nvPr/>
        </p:nvSpPr>
        <p:spPr>
          <a:xfrm>
            <a:off x="410061" y="3129023"/>
            <a:ext cx="3317671" cy="646331"/>
          </a:xfrm>
          <a:prstGeom prst="rect">
            <a:avLst/>
          </a:prstGeom>
          <a:noFill/>
        </p:spPr>
        <p:txBody>
          <a:bodyPr wrap="square" rtlCol="0">
            <a:spAutoFit/>
          </a:bodyPr>
          <a:lstStyle/>
          <a:p>
            <a:pPr algn="r"/>
            <a:r>
              <a:rPr lang="en-US" dirty="0" smtClean="0">
                <a:solidFill>
                  <a:srgbClr val="FF0000"/>
                </a:solidFill>
              </a:rPr>
              <a:t>Take into consideration existing efforts/actions</a:t>
            </a:r>
            <a:endParaRPr lang="en-US" dirty="0">
              <a:solidFill>
                <a:srgbClr val="FF0000"/>
              </a:solidFill>
            </a:endParaRPr>
          </a:p>
        </p:txBody>
      </p:sp>
      <p:sp>
        <p:nvSpPr>
          <p:cNvPr id="6" name="TextBox 5"/>
          <p:cNvSpPr txBox="1"/>
          <p:nvPr/>
        </p:nvSpPr>
        <p:spPr>
          <a:xfrm>
            <a:off x="3538384" y="2247900"/>
            <a:ext cx="2286000" cy="381000"/>
          </a:xfrm>
          <a:prstGeom prst="rect">
            <a:avLst/>
          </a:prstGeom>
          <a:noFill/>
        </p:spPr>
        <p:txBody>
          <a:bodyPr wrap="square" rtlCol="0">
            <a:spAutoFit/>
          </a:bodyPr>
          <a:lstStyle/>
          <a:p>
            <a:r>
              <a:rPr lang="en-US" dirty="0" smtClean="0">
                <a:solidFill>
                  <a:srgbClr val="FF0000"/>
                </a:solidFill>
              </a:rPr>
              <a:t>Capacity building </a:t>
            </a:r>
            <a:endParaRPr lang="en-US" dirty="0">
              <a:solidFill>
                <a:srgbClr val="FF0000"/>
              </a:solidFill>
            </a:endParaRPr>
          </a:p>
        </p:txBody>
      </p:sp>
      <p:sp>
        <p:nvSpPr>
          <p:cNvPr id="7" name="TextBox 6"/>
          <p:cNvSpPr txBox="1"/>
          <p:nvPr/>
        </p:nvSpPr>
        <p:spPr>
          <a:xfrm>
            <a:off x="4778478" y="1415534"/>
            <a:ext cx="2209800" cy="369332"/>
          </a:xfrm>
          <a:prstGeom prst="rect">
            <a:avLst/>
          </a:prstGeom>
          <a:noFill/>
        </p:spPr>
        <p:txBody>
          <a:bodyPr wrap="square" rtlCol="0">
            <a:spAutoFit/>
          </a:bodyPr>
          <a:lstStyle/>
          <a:p>
            <a:r>
              <a:rPr lang="en-US" dirty="0" smtClean="0">
                <a:solidFill>
                  <a:srgbClr val="FF0000"/>
                </a:solidFill>
              </a:rPr>
              <a:t>Policy harmonization</a:t>
            </a:r>
            <a:endParaRPr lang="en-US" dirty="0">
              <a:solidFill>
                <a:srgbClr val="FF0000"/>
              </a:solidFill>
            </a:endParaRPr>
          </a:p>
        </p:txBody>
      </p:sp>
      <p:sp>
        <p:nvSpPr>
          <p:cNvPr id="8" name="TextBox 7"/>
          <p:cNvSpPr txBox="1"/>
          <p:nvPr/>
        </p:nvSpPr>
        <p:spPr>
          <a:xfrm>
            <a:off x="6324600" y="3733800"/>
            <a:ext cx="2590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Develop programmes &amp; actions &amp; implement them – build track record</a:t>
            </a:r>
            <a:endParaRPr lang="en-US" dirty="0"/>
          </a:p>
        </p:txBody>
      </p:sp>
      <p:sp>
        <p:nvSpPr>
          <p:cNvPr id="9" name="TextBox 8"/>
          <p:cNvSpPr txBox="1"/>
          <p:nvPr/>
        </p:nvSpPr>
        <p:spPr>
          <a:xfrm>
            <a:off x="4038600" y="5715000"/>
            <a:ext cx="41148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solidFill>
                  <a:srgbClr val="00B050"/>
                </a:solidFill>
              </a:rPr>
              <a:t>MAIN PURPOSE of Workshop</a:t>
            </a:r>
            <a:endParaRPr lang="en-US" b="1" dirty="0">
              <a:solidFill>
                <a:srgbClr val="00B050"/>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014172"/>
            <a:ext cx="1524000" cy="54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733800"/>
            <a:ext cx="136929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007" y="2609189"/>
            <a:ext cx="117518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539" y="1784866"/>
            <a:ext cx="770910" cy="65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6050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GB" sz="2900" b="1" dirty="0"/>
              <a:t>Linkages </a:t>
            </a:r>
            <a:r>
              <a:rPr lang="en-GB" sz="2900" b="1" dirty="0" smtClean="0"/>
              <a:t>with existing </a:t>
            </a:r>
            <a:r>
              <a:rPr lang="en-GB" sz="2900" b="1" dirty="0"/>
              <a:t>initiatives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910" y="2943233"/>
            <a:ext cx="38862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91" y="4404852"/>
            <a:ext cx="2514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4503" y="5181600"/>
            <a:ext cx="35337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Point Star 2"/>
          <p:cNvSpPr/>
          <p:nvPr/>
        </p:nvSpPr>
        <p:spPr>
          <a:xfrm>
            <a:off x="6422923" y="2514600"/>
            <a:ext cx="2590800" cy="2286000"/>
          </a:xfrm>
          <a:prstGeom prst="star5">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 name="Sun 4"/>
          <p:cNvSpPr/>
          <p:nvPr/>
        </p:nvSpPr>
        <p:spPr>
          <a:xfrm>
            <a:off x="1" y="1371600"/>
            <a:ext cx="2895600" cy="281940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Member States </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791200"/>
            <a:ext cx="26670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0027" y="5963265"/>
            <a:ext cx="2127916" cy="74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4" y="5567362"/>
            <a:ext cx="2454275"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1366" y="1867719"/>
            <a:ext cx="792163"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5656" y="2698289"/>
            <a:ext cx="7921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2950" y="3824295"/>
            <a:ext cx="7810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665663"/>
            <a:ext cx="91440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1512" y="3876675"/>
            <a:ext cx="9937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9"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6785" y="3431381"/>
            <a:ext cx="7810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8706" y="4878191"/>
            <a:ext cx="9144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1"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3542" y="2217276"/>
            <a:ext cx="121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762249" y="1238594"/>
            <a:ext cx="5659488" cy="461665"/>
          </a:xfrm>
          <a:prstGeom prst="rect">
            <a:avLst/>
          </a:prstGeom>
          <a:noFill/>
        </p:spPr>
        <p:txBody>
          <a:bodyPr wrap="square" rtlCol="0">
            <a:spAutoFit/>
          </a:bodyPr>
          <a:lstStyle/>
          <a:p>
            <a:pPr algn="ctr"/>
            <a:r>
              <a:rPr lang="en-US" sz="2400" b="1" dirty="0" smtClean="0">
                <a:solidFill>
                  <a:srgbClr val="00B050"/>
                </a:solidFill>
              </a:rPr>
              <a:t>CHAMPION FOR WORKING PARNERSHIPS </a:t>
            </a:r>
            <a:endParaRPr lang="en-US" sz="2400" b="1" dirty="0">
              <a:solidFill>
                <a:srgbClr val="00B050"/>
              </a:solidFill>
            </a:endParaRPr>
          </a:p>
        </p:txBody>
      </p:sp>
    </p:spTree>
    <p:extLst>
      <p:ext uri="{BB962C8B-B14F-4D97-AF65-F5344CB8AC3E}">
        <p14:creationId xmlns:p14="http://schemas.microsoft.com/office/powerpoint/2010/main" val="1920605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b="1" dirty="0"/>
              <a:t>Conclusion and Recommendations</a:t>
            </a:r>
            <a:endParaRPr lang="en-US" b="1" dirty="0" smtClean="0"/>
          </a:p>
        </p:txBody>
      </p:sp>
      <p:sp>
        <p:nvSpPr>
          <p:cNvPr id="3" name="AutoShape 2" descr="data:image/jpeg;base64,/9j/4AAQSkZJRgABAQAAAQABAAD/2wCEAAkGBhISDxISExEQFRUWFxQXFxYVEhYYFRUVFhUVFBQXFBQXHCYfFxojGRQVHy8gIycpLCwsFSAxNTAqNSYrLSkBCQoKDgwOGg8PGi8kHyAsKiw0LSk1LC8pMCksKSwpKSovKSwtLCwsLCwpKS0sKSkwLCwpLCwsKSwpLCwsKSwpL//AABEIAOQA3QMBIgACEQEDEQH/xAAcAAACAgMBAQAAAAAAAAAAAAAABQEGAgQHAwj/xABMEAACAAMFAwcGDAMGBgMBAAABAgADEQQFEiExBkFREyJhcYGR0RYyM1JUkgcUFRgjQlWUobHB42Lh8AhzgqSy0yU0cqLS8TVTwiT/xAAZAQACAwEAAAAAAAAAAAAAAAAAAwECBAX/xAAvEQACAgEEAQEGBgIDAAAAAAAAAQIRAwQSITFBIhMyUaHR8GGCkbHB8RSBBUJx/9oADAMBAAIRAxEAPwDqG3O1nydZPjHJcrz0TDjwedXPFhPDhFCl/D4zCq3ZMIGRItBIBpWhIk0rSHnw5f8AxB/vpP5tHCrHe7S5YQKjKGd+coNS8sS+wACuWp13RKA6p84cewf5of7USv8AaFrpd5PVav2o55a9qVL1Szy6VlkYxnVXSYwoDTCSgWmdBXPONJr/AHxyXCIployVUYceJcLF6bzmTuqTxiaXxA6tZvh5mTK8ndc16Urgns1K6VwyTSPIf2g+dh+TmrWlPjOda0pTka1rlHKrrvhrO7MijnKikEtTmTZM2utc2kjsc03QynbaOxUmRZwyz5NoxhaMzyllrRmGdGMvEaUzduMVJOlH4dJtafJM+uLD6VvOpiw+g86mdNaRivw8ua0uuaaAMaTzkpUsCfodCqsQeAJ3RQpfwkWhQtJUkMrq4YBhRlkJZ1wqDRRRFagyru0pqztt5rTnmmVJBZUSgDYUEtJyS8IrlhE7L+7WADoc7+0AUZla7mVlNGVrTRlO8MDJqD1xEr+0HiYKt3MzMQABaakkmgAAk1JJ3Rz21bavMmSpjWay4pbzHJ5PNzMfGSW1BrvrrnrGcrbZkEnBIl1lhCWbz2dJ3Kgl1oSuFZaEHMiWDWsAF9+cOPYP80P9qD5w49g/zQ/2o58m2BE0TPitlys/xfDgolN70H1t2daVyplTcte3is00rZJIxTEZQwBAlo7TFVqatUgV0AUADIQAXX5w49g/zQ/2o9F+H8nDS7XOKpWloPOAJDYfoc6EGtOEc9TbZsNGstlY8lMllmTM8phq1NK1XFSnnMxyrGFs22nsBgVZRV2dWSuJC4mh1UnRSJtKcEXhAB0L5ww+zz96/ag+cMPs8/ev2o43SCkAHZPnDD7PP3r9qD5ww+zz96/ajjdIKQAdk+cMPs8/ev2oPnDD7PP3r9qON0gpAB2T5ww+zz96/ag+cMPs8/ev2o43SCkAHZPnDD7PP3r9qD5ww+zz96/ajjdIKQAdk+cMPs8/ev2oPnDD7PP3r9qON0gpAB2Nv7Q4of8Ah5+9ftR16yT8ctHpTEqtThUA0r2x8eOMj1H8o+vrq/5eT/dy/wDSIAZqbSXVJtEjk50tJiYlOFhUVGhir+QN2+xWf3T4xc7y9H2iFcOglQuT5EHkDdvsVn90+MHkDdvsVn90+MP4IvSK2xB5A3b7FZ/dPjB5A3b7FZ/dPjD+CCkFsQeQN2+xWf3T4weQN2+xWf3T4w/ggpBbEHkDdvsVn90+MHkDdvsVn90+MP4IKQWxB5A3b7FZ/dPjB5A3b7FZ/dPjD+CCkFsQeQN2+xWf3T4weQN2+xWf3T4w/ggpBbEHkDdvsVn90+MHkDdvsVn90+MP4IKQWxB5A3b7FZ/dPjB5A3b7FZ/dPjD+CCkFsQeQN2+xWf3T4weQN2+xWf3T4w/ggpBbEHkDdvsVn90+MHkDdvsVn90+MP4IKQWxB5A3b7FZ/dPjB5A3b7FZ/dPjD+CCkFsQeQN2+xWf3T4weQN2+xWf3T4w/ggpBbK+dgLt9hs/unxi9yEAVQBQAAAcABQQjMPU0HUIXNF4mveXo+0QrhpeXo+0QriYdFZdhBBBDCAggggAIIIisAExo3ra+TQmJtl5qnSeAhJa7e0zWlOENhBt2xc5pKj2st9uAK84dx74bWa9EfQ0PA5H+cVqMXcAEnQQ6WNMUptFyBiYWXHMYyxWvaYZxlkqdGhO1ZBMKbXfWFqKAaawznNRTFNe2JjYF1DEnIkA8N8NxQ3C8k9pYpN+ofOBH4iN+TaFYVUg9RipxKOQagkHoi7xLwVWR+S4QQisl9kZPmOI17t8OJNoVxVSCIRKDj2NUkz1gggipYIIIIACCCCACDD1NB1CERh6mg6hCshaJr3l6PtEK4aXl6PtEK4mHREuwggghhAQQpv+8J0tByEsO2IBiTlLBphxoAWwtmMQ83XQGGMuacALrgagLLiDYTTMYhkaHKu+IAzZwBCW8L3J5qd/hHneV5FjhXT84XRphj8sROfhATHhabakvzjmdFGbHqH6xgZzTGwShU721A6uJ/CHF17LqvOfnMdScyesw9uMfeErdL3RHYbyMwuGTAFoRU6g1qTw0jfu2wme4YjmDQcekwytWzqs9RkN/TvhxZrMEUACFzzRr0l4Ypf9jKVKCigj0ghZa9prJKbC9okgjUYqkdYWtO2MqTl0aG1HsYutRCC8tk5c0kkQ1sF8SJ/op0t+hWBI611HdG5FlKWN8cEOMZrnlFCn7LTpOcp2A4ar7pyjXW9XQ4Z8sj+NQSO1dR2VjohWNG23QkwEECNEdRfvozvT17jr9ity5oYBlIIOhBqI97PaWQ1U+B64XW+4JtnYvJOW9fqt1jj0xlYbeswHLCw85TqPEdMNcU1a5QtSadS4Zb7DeKzBwO8eEaN4zZ0ucJzTVEhaKJSqWmTGYUUAU50xphUKARQLvxnCqlzCpBBoRD+yWlJyFXVTpiUioOdRkekfhGTJjrlGuE74ZvS2JAJBBIFQSCQaZgkZGnRlGUVq1Wg2Oe86dNnzVmFEQFgElqSuNpjHDLWhrQDnYVY51JWxqwIBGYOYPEHMQkYZQQQRIEGHqaDqEIjD1NB1CFZC0TXvL0faIVw0vL0faIVxMOiJdhHjabQEAqVqxCqCaBnbJFqAdT0GPaEF9s015aJJstol4ykzHVzJmEEVYKTgGEkVoSCwrQZxdkGV03V9O1oZXltWZVGRMVZmAv8ATofppdVBWummVABne9v+oO2Ny1zRKlACuQAFSSchQVLEknpJius1TUw/FDyKyS8ER4iU05+TStPrMP8ASP1jKZUkIvnN+A3mLLdV2rKQACHynsViYx3OibtupZSgACN+CCMbbbtmpJLhERMEa9utOCW7AjEEdgN5wqWyG/SIXIHO9vNsneY9mksVRSVdlNC7DzlqNFGnSQd0UePay2Z5rhFzZq6kCtAWOZ6AYtRsLK6y2u2WXIw4+UyYS+TVnUKKU31pXnb6GO9HbhSiv4OBLdnk5P8AkqUqaysGUlWGYIJBB4gjSOqbCbWm1IZU0/TIK1/+xNMVPWBIr1g8YqN43MzSmK2BpcwkNiEwkBRjxAhjqeboKab8o09h55W8bPT6zFT0hlIPj2RTMo5sbflDMLlhyJeGdngjFXBFQQeo8MjGUcQ7hhMlBhQxU7/2dIPKysmGYI/XiOiLfGLoCKGGY8jg7QueNTVMo9htvKA1FGXJl4HiOgxuyJ5Rgw3fjHhtBdRlOJ0saaj1hvEEqaGUMNCKiNjqStdMyq09r7RZJqLPlBgELLzkLIr4HAIxKrEDFQkA13xqbNWuZgMqe4aetXcB+UZAxqFmuihFYYqBRuWoru8boteF8J0P5wX5ZGWdJnCbglqxJQCYxea3NUJIlAco7YnJLE0IBpQGuHJHazZCW5Fhgjys1pWYgdDVTpkQciQQQcwQQQQcwQQY9YqWIMPU0HUIRGHqaDqEKyFomveXo+0QrhpeXo+0QriYdES7MJr4VJoTQE0AqTTOgB1JhPc1nlmdMnKbSSByf06YSAaTCoLIJj05tC5YCpCnMwbWW2WkgCZOmSQzefLmKrrTOoXEGmLpVUq1D2xtWZeSsqDGXog55Z2xEipaswls61zJpWkX7dEdIW3tacT03D840CYnFXPjn3xHJ4iq8T+G/wDrpjelSoyN2xlcFhrWawzOnQN0P487NKCqBGvfF7S7NJadMPNXcNWY+aq9J/nujLJucuDQkoR5N2MVcE0BBPQY4vfu1totTHE5VN0tCQoHT6x6T+EJkYg1BIPEZHvjbHQNrlmCX/IRT9Ks7Xfl4TARKk4uUILGi1ogrnU6HKM7muspLLTKtMmDnkmpCn6lT+PT1RQtldv5kp1l2hi8o0GNs3l9OLVl4g5jdwPUQYz5oSxel/r8TVhyxy+pHC74ux7LaHlNUFDzTpVfqMD0j9Y0+Vb1m7zHadotl5NsQB6q6+bMXzl6D6y9HdSKDbPgztaHmNJddxx4TnkKhtO8x0cOrhJep0zmZtJOMvQrRVDPb1m94xbPg2uczLVyxHMkg58XYFVA6gSewcY2bs+C6czAz5iIu8IcTntphHXn1R0O7rulyJSypShVXQbyd5J3k8YXqdVDa4w5sZptLPcpT8CW3XNOlzOUs9AoOLAGPnUoeacqEEilYd2G1colcLK2jKQaqeHVwMKtq9qUscoGgaY9cCVyy1ZuCj8dOJHKrz2ktNoYmZOcj1QSqDqQZRmxYJ51b4/E1ZdTDC67fwO5QRwaxXtPknFLnTEPQ5p2jQ9sdK2L23+MnkZ1BOAqpGSzANctzAZ00O6lIjNpJY1uXKDDrIZHtfDLPbLMHUgxS5cvkpzSjoasvX9Yfr3xe4rO1dkpSaozU17tR3QvBLna/I7NHjcvBqgxYFky7TIwTFDKaVFSMx0ggjh1EjQxXlaoBGhzhtcU/Mr2xbLG0RjdMdIgAoAAOiMoIIymggw9TQdQhEYepoOoQrIWia95ej7RCuGl5ej7RCuJh0RLsWXpLteNTIaRhoQwmVBBNecpCmtKqaVFcNN9RjtBNpLIG807zDWEG0T85B0/lnGjEvULyP0i2N255OKbXgPz/oRpQ4uBMmPTGibqLEQVscCOdfCtbTjs8ndhaYekk4B3AN70dFigfCrdpIkzwMhWW3RU4k//AEO6KaSvaqw1d+xdCS6bvEyyy63eZgqw5VZyozkM4AzzoMYrxwDcI25NySzjIsEw0LqCLRVGKuyPQtQqMiASDurTWK/ZLxs6qoay42Azbl3WrVc4sNCBqmX8B1rlsm+7LViLEKtU+naikkk4Vw0GtOgR0pQnbq/v8xzIzhSuvv8AKee0dhWXyWGzvJLBywMwODzhTCcRyA6tRrqel7CWwzLvklsyuJOxGIX/ALaDsjld6XjLmKgSUZeCoznO/NJrQBvNANTlxMda2Ou4yLDJRhRiC7DgXJah6QCB2QjV8Ykpd39/E0aTnK3Hqvv4DmOf7WbRcs/Jyz9Gh1H12G/qG7v4Qz2y2iwg2eWcz6RhuHqDpO/oy3mKVHGlLwddI6HsrtDy6YHP0qjP+NfW6+Pfvh/HIrLaWluroaMpqD/Wojptx3ytplBxkwydfVbwOoPhFoysho59e1pede04gSmEussLNdVWg+jyLAiuJi2nGPZLGSgHxawKAVKjlzznK84ggkg0Ua5CsK9sboK3m6ZATnVlZvNpMIBJ6A2KvVG7JuvCopY7ISqkYzahV2AK4sLGmudKU6d8dt1ti0/C++0cZXukmvL++mQlmVlWatlsgbGzUNoWmEI64SHORxEMDpVa741r7QyHlT0Szy2SZX6GYWLtUsSyk8wAoVpQedDKXIdFUGxXexUAVM6VzsCiUSaCupqanU9UVq0XK5tgkKEJmMuHBmuGZzhSm4Keyh4ROPl8v+v1K5LS4X9/oduR6gEaEAjqOYjUvaRilMOiNtFAAA0AAHUMhGM5aqY46dOzstWilWHzAPVJXuOX4Uhhd8ykxe6NKWtHmj+KveP5R7yjRgekRulyZI8FuWJjCUchGcYDWQYepoOoQiMPU0HUIVkLxNe8vR9ohXDS8vR9ohXEw6Il2RFc2gP0svt/0mLJFb2jFJks9NO8EfrGnD7wnL7ppQ9uIfR9phFD24m5h64bl90pj7GkeFtsaTZbS5ihkYUIO8fod9eiPeCMqdD+zlN+fBzaJTEyRy0vdSgmDoZfrda9whLL2XtjGgstor0y2A7yAI7HfJIs80g0IWoPAggg/hEXPeQnSg2WIZMODeB1joR1mRRtqzBLQ43Lh0U/ZT4OyjrOtWElaFZQNRXcZh0NPVFRxO6LFtRtALPLwqfpXHN/hG9z+nE9UMrxtvJSmcIzkaKoJLHcMtBxMc3tlktU2Y0x5M4sxqfon7AMsgBlGHNmlkds24cMcaqJ52Ozy3DtNmMmYo2EsCxDEhiBrXDv3nWNprus2vxkkUOfIvrzudn9X0dR/FrEWMWyUMKSptCSSDJJBLAKagrnkBGzLttuBBMmY1KedIOdBQVNK/8AqMtDzWW77LhJ+NGoGvJPTET4Za6mvRHldt6GzT8ctsagkHKgmJXhu4jhG6bbbqU5J6Up/wAtxyOWH+qcI0bVYrTMcu0mcWNK0lMNABoBwEHIFzvu5ZN42ZWVqGhMuZTNSfOVhwyoRxHfzO8tkLXIYhpDsPXlqXU9qjLtpFv2YtVos8zC0mfyTHnfRPzToHGXfxHUIvojoYNXPGq8GLPpYZHfTOGWPZu1TTRLPNPSUKqOtmoB3x0nY7YoWT6WYVacRTLzZYOoU7yd57BvruTryZrekvn0QsOafOqoNW6B+kPobn1M5qukxeDSwg93bQRi+kZQmvi8ihUA0qf6EZIxcnSNcnStiecPppvWP1gEQfOZt5iY2mUtlm80dUeseNmPNHVHtGF9mtEGHqaDqEIjD1NB1CE5C8TXvL0faIVw0vL0faIVxMOiJdhFf2rTmBvVIPcaxYIXX3Z8cph0Q/G6khc1cWivw2uKZmw7Yrcu8ERFDtQjKmZY0y0GcNdn7UXmVCsB07+yNeSL2szQmtyLVBECJjCbDCbKDKVYVBFCOIipXpf6Xajy6LMmOzNLQZYUOhmHcNaAa59cW53ABJ0AJPUMzHG3ly7Y7TplqSXNmO3MdTQCqhOdoBQ0z9WNemxqbe7oyanI4JKPbMrXt5bnNeXKDhLVVA/Cp7SY2bs+Ea1y2GNhOXeHAB7HUVB66xpNclnpUW2XQZE8m5GLKmYyAPOpr5h1iBctmAqbdLzFRSW4G8VqdQD0bt2dOk44Wq2/J/Q5ilnTvd8zrNyX5KtUoTZZ6GU+cjcG8d8MI5hsewsttkqs9JqWgMpw5UIJ5MkHMGo301OozPTo5OfGscqXR18GR5I2+yYpW1fwhCQ7SbOFeYuTO2aId4AHnMO4dMPtq7zNnsU6apowXCp4M5Cg9la9kcfsdml8qy2gzEAB0Xn4ssIoR074fpcEZ3OXS8GfV55QqEe35N+Ztvbia/GZg6FCgdwFIc3H8Jk5GC2kCYm9lUCYvTQUDdWR6YT/ACPZCxC22uZoBImE01pXLPXOm6tN0a1vuuUsozJdoEyjhSuAqwBBJY1NaAgCtPrDQ5RvcMMlt2/KjAp5oPdu+dnXbrs6M8y0KwYTaFGGmCg06yM+oQzigfBZeZKzrOTktJidAY4XHVXCe0xf45GeDhNxZ2MM1kgpIIQ7U2TFKqNRmOsaQ+jwtknEhEUhLbJMvNblRUpM3EobiK+MRPtCoKseobyeAG+NcB5ZaWEJOI4eFDnmeuvfDa6dnSTyk01b8ugDcI2ycY8syrc+EbGz2I1YggHdWH8YS5QUUAjOMM5bnZriqVEGHqaDqEIjD1NB1CEZBkTXvL0faIVw0vL0faIVxMOiJdhGLpUUjKCGECg7Oyy2IgQwkWRU0AEe8EWc2+2VUUuggggipY87RKxIy+srL7wI/WOI3RLEu0c+aslpZJq0rlBjVguEp3nP1Y7lFC252IeY7WmzriY5zJY1J9dOJ4jtEbdJkUW4y4sw6vHKSUo80KPlRcsVuknDzhSyZYhLKLUEc4UdlodBQ7qR6yr5WoHx2Q1CQK2UhTUFBmKEECprXfTSpimTJZUlWBBGoIoR1g6R7WGwTJzhJSM7Hcor38B0mOi8Eatv9voc5Z5XSX7/AFHeyN3f8UlorB1lzGbGNCsuvOHQSBv+tHYCaCK3sbskLJLZnIM5xziNEXUIp68yd5A4RtXhsyJhry02vBzjH6UjmajJHLPvhHU02N44crl8njt3ZjNu6dhzoFfLeqsC1P8ADU9kUlr0qFdryDMqmYFWQQeV5N8K4itCQzsMxvy6Oi3bc3JVrMmPVcJVjVN1aAjTKnUY5xtXsNMs7tMkqzyTU5AlpfQw1IG5u+G6aUPcb+/9itVGa9cV+/8ABsJevnA3qtKNT/8AmIJJDYTXCd9Dxz3GBr1yP/FFxGulmOEDLdhzJw92WdaGmVhlcuz0+1OFlISN7nJF62/QZxtlhhFW38l9DBHNOTpL5v6l52HrNttqn41dRLlSw6oUDGinzSSQQJeeesXmF1w3KllkLJTOmbNTN3PnMe4Cm4AQxjj5pqcrXR2sMHCFPsIgwViYUNNf4kta0FY9wImCCyAggggJIMPU0HUIRGHqaDqEKyFomveXo+0QrhpeXo+0QriYdES7CCCCGEBBBEQAKb0vQowVTQ9UeEu/nGqqeqojX2iWk2WemneCI1I1xhFxRmcnbHku/kOqsPxhjJnBgCND0eMVCYpIoDSLHdM5SgAOY1G+F5IJK0XhNt0zan2OW/ny5b/9SK35iM5UlVFFVVHBQAO4RlEwixtBBBBASEEEEAGvMu6Uxq0qUTxMtSe8iPdVAFBkBoBoOoRMQTBZFExq222hFzjXt17KuQzP9awjnTixqTDYY75YuU66PSbbXLYqkEadEOrtvMTMjkw/HpEVudOCip/mTwA3mGWz9nckuwoDoOAh2SK22LhJ7qLFBBBGQ0hBBBABBh6mg6hCIw9TQdQhWQtE17y9H2iFcNLy9H2iFcTDoiXYQQQQwgIIIIAK/tPLyU8GU/iIrdqvR1cYJZZB5x3n/p6unX8YvlqsgcUMeK3SmHDhEaceWMVTRnyYnJ8OirWW1pMWqmvEbweBG6PdWINQSD0RF7bKENykolW4j9eI6IVi8pks4Z0s/wDWg/NfDujQkp8xM7k4cTX+/BZbNfbrk3OHcYYyb5lnU06/GKvZrYkwcx1bqOY6xqI9oTLEh0cj8FtS0KdGB6iIzxRT4yEw8T3mKex/EZ7X8C24xHlMtiLqyjtirFzxPfEQex/EPaj2ffiDzan8B+MLbTebvvoOA8Y1I1p94y0yLVPqrm3cNO2GxxrwhcsnxZsxr2i2BThHObco17eAjGzyp880VTLXjqx7dB2d8WG69nUl5kVPExaUow7KRUp9C66bjZ2EybruG4dQi0S5YAoIyVaRMY5zc3yaoQUVwEEEEULhBBBABBh6mg6hCIw9TQdQhWQtE17y9H2iFcNLy9H2iFcTDoiXYQQQQwgIIIIACCCCACCI1LVdiOM1EbkESm10Q1ZU7fsSjGq5HiMj3wtmXFapfmTWI4MA355xdL0WYZMwSSBMIopNOaWIGPPI4QS1N+GkIDe1slyMU2UuMs1BybMAFs6OqfRZszzcSBtK115oLlqZLh8iHpoPlcf+CUzLWusuW3vD9TEfKE/fZ/8AvP8A4xYZu0yLNnS3ksDKlzJhOJTVZUpJkwDLVWcJ2g742bReSI8xGkPzBJzHJkO09+SlIoxVBLgjOgFKk5iL/wCTHzEr/jy8SfyKqLdaDpZx2uf/ABj1SVbH0WWvUpJ/E/pFgl39JM2zyxKes4sASFGBkmNKZWzoSHQjI9VaxhI2oVptnQSWCzhJIfECFM0zhhYAZEGSc9DnoQAR6leEC078yYrlbLzpnpJjkcK0HctBDm79lpUvcI97kvKbNMwTJTIVofRsqirOMAZj9IwwAlhQHGKQ2hcs8pDI4IRdnnKkBRkI9IIISNCCCCAkIIIIACCCCACDD1NB1CERh6mg6hCshaJr3l6PtEK4aXl6PtEKqxMOiJdkwRFYKwwgmCIrBWACYIisFYAJgiKwVgAmCIrBWADF5SnVVNQRmAcjqM9xoMuiMJ1kRwwZEYOAGqoOICtA1dQKmnCsetYKwAeMuxy1CgS0AUAKAg5oBDALllmAct4rHqqgaADqFImsFYAJgiKwVgAmCIrBWACYIisFYAJgiKwVgAmCIrBWAAMPU0HUIREw9TQdQhWQtE1pk803d0a7WwgaKct48IiCFFzU+VnxaJTLLD1x6G9Wr5sv3T4xEEXKWZfKrerL90+MR8qtXzZfuno6YiCALJF6t6sv3T4xD3o1PNQf4f5wQQBYPejU81B/h/nAb1b1ZfunxgggCwa9Gy5qa+r/ADjGbej7gg10XoPGJggCzL5Vb1ZfunxiflVvVl+6fGIggCwN6t6sv3T4xgl6Plkmnq66Z/1xgggCz0+VW9WX7p8Yj5Vb1ZfunxgggCzD5UbCMk3Z4YzW9Wp5sv3T4xEEAWZfKrerL90+MQb1b1ZfunxiIIAsEvRqeanu/wA4y+VW9WX7p8YiCALCyXizTGBC0AFBhG+nb/7jd+Mfwr3RMEVZZGKzznkuvCM/jZ4CCCIJ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598538"/>
            <a:ext cx="2435225" cy="177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98537"/>
            <a:ext cx="2819396" cy="17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5" y="598538"/>
            <a:ext cx="2705101" cy="177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114800"/>
            <a:ext cx="2435225"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14800"/>
            <a:ext cx="2819395"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6" y="4114800"/>
            <a:ext cx="2705100" cy="17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4231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GB" sz="2900" b="1" dirty="0"/>
              <a:t>What is the way forward?</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90800"/>
            <a:ext cx="2895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1676400"/>
            <a:ext cx="7848600" cy="800219"/>
          </a:xfrm>
          <a:prstGeom prst="rect">
            <a:avLst/>
          </a:prstGeom>
          <a:noFill/>
        </p:spPr>
        <p:txBody>
          <a:bodyPr wrap="square" rtlCol="0">
            <a:spAutoFit/>
          </a:bodyPr>
          <a:lstStyle/>
          <a:p>
            <a:r>
              <a:rPr lang="en-GB" sz="2300" b="1" dirty="0" smtClean="0">
                <a:solidFill>
                  <a:srgbClr val="00B050"/>
                </a:solidFill>
              </a:rPr>
              <a:t>Opportunity </a:t>
            </a:r>
            <a:r>
              <a:rPr lang="en-GB" sz="2300" b="1" dirty="0">
                <a:solidFill>
                  <a:srgbClr val="00B050"/>
                </a:solidFill>
              </a:rPr>
              <a:t>to make </a:t>
            </a:r>
            <a:r>
              <a:rPr lang="en-GB" sz="2300" b="1" dirty="0" smtClean="0">
                <a:solidFill>
                  <a:srgbClr val="00B050"/>
                </a:solidFill>
              </a:rPr>
              <a:t>bioenergy </a:t>
            </a:r>
            <a:r>
              <a:rPr lang="en-GB" sz="2300" b="1" dirty="0">
                <a:solidFill>
                  <a:srgbClr val="00B050"/>
                </a:solidFill>
              </a:rPr>
              <a:t>sector </a:t>
            </a:r>
            <a:r>
              <a:rPr lang="en-GB" sz="2300" b="1" dirty="0" smtClean="0">
                <a:solidFill>
                  <a:srgbClr val="00B050"/>
                </a:solidFill>
              </a:rPr>
              <a:t>&amp; food </a:t>
            </a:r>
            <a:r>
              <a:rPr lang="en-GB" sz="2300" b="1" dirty="0">
                <a:solidFill>
                  <a:srgbClr val="00B050"/>
                </a:solidFill>
              </a:rPr>
              <a:t>security mutually sup­portive</a:t>
            </a:r>
            <a:endParaRPr lang="en-US" sz="2300" b="1" dirty="0">
              <a:solidFill>
                <a:srgbClr val="00B050"/>
              </a:solidFill>
            </a:endParaRPr>
          </a:p>
        </p:txBody>
      </p:sp>
      <p:sp>
        <p:nvSpPr>
          <p:cNvPr id="5" name="TextBox 4"/>
          <p:cNvSpPr txBox="1"/>
          <p:nvPr/>
        </p:nvSpPr>
        <p:spPr>
          <a:xfrm>
            <a:off x="460375" y="5638800"/>
            <a:ext cx="7997825" cy="1154162"/>
          </a:xfrm>
          <a:prstGeom prst="rect">
            <a:avLst/>
          </a:prstGeom>
          <a:noFill/>
        </p:spPr>
        <p:txBody>
          <a:bodyPr wrap="square" rtlCol="0">
            <a:spAutoFit/>
          </a:bodyPr>
          <a:lstStyle/>
          <a:p>
            <a:r>
              <a:rPr lang="en-GB" sz="2300" i="1" dirty="0">
                <a:solidFill>
                  <a:srgbClr val="FF0000"/>
                </a:solidFill>
              </a:rPr>
              <a:t>No single African country can make it alone, as bioenergy transcends political borders, with watersheds and landscapes, as well as trade crossing national boundaries</a:t>
            </a:r>
            <a:endParaRPr lang="en-US" sz="2300" dirty="0">
              <a:solidFill>
                <a:srgbClr val="FF0000"/>
              </a:solidFill>
            </a:endParaRPr>
          </a:p>
        </p:txBody>
      </p:sp>
      <p:sp>
        <p:nvSpPr>
          <p:cNvPr id="6" name="TextBox 5"/>
          <p:cNvSpPr txBox="1"/>
          <p:nvPr/>
        </p:nvSpPr>
        <p:spPr>
          <a:xfrm>
            <a:off x="307975" y="2895600"/>
            <a:ext cx="2968625" cy="369332"/>
          </a:xfrm>
          <a:prstGeom prst="rect">
            <a:avLst/>
          </a:prstGeom>
          <a:noFill/>
        </p:spPr>
        <p:txBody>
          <a:bodyPr wrap="square" rtlCol="0">
            <a:spAutoFit/>
          </a:bodyPr>
          <a:lstStyle/>
          <a:p>
            <a:r>
              <a:rPr lang="en-US" dirty="0" smtClean="0"/>
              <a:t>Provide support &amp; inspiration</a:t>
            </a:r>
            <a:endParaRPr lang="en-US" dirty="0"/>
          </a:p>
        </p:txBody>
      </p:sp>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84" y="3264932"/>
            <a:ext cx="754216" cy="62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264932"/>
            <a:ext cx="682625" cy="62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1" y="3264933"/>
            <a:ext cx="838200" cy="62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77000" y="2895600"/>
            <a:ext cx="2286000" cy="369332"/>
          </a:xfrm>
          <a:prstGeom prst="rect">
            <a:avLst/>
          </a:prstGeom>
          <a:noFill/>
        </p:spPr>
        <p:txBody>
          <a:bodyPr wrap="square" rtlCol="0">
            <a:spAutoFit/>
          </a:bodyPr>
          <a:lstStyle/>
          <a:p>
            <a:r>
              <a:rPr lang="en-US" dirty="0" smtClean="0"/>
              <a:t>Guidance &amp; direction</a:t>
            </a:r>
            <a:endParaRPr lang="en-US" dirty="0"/>
          </a:p>
        </p:txBody>
      </p:sp>
      <p:pic>
        <p:nvPicPr>
          <p:cNvPr id="717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8237" y="3264932"/>
            <a:ext cx="792163" cy="621269"/>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8238" y="3886200"/>
            <a:ext cx="792162" cy="6858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4719" y="4703107"/>
            <a:ext cx="1219200" cy="827552"/>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3919" y="3264933"/>
            <a:ext cx="777081" cy="69746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0401" y="4014019"/>
            <a:ext cx="990600" cy="689088"/>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23918" y="4832598"/>
            <a:ext cx="777082" cy="56857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01001" y="3264932"/>
            <a:ext cx="914400" cy="749087"/>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01001" y="4014020"/>
            <a:ext cx="914400" cy="68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6050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l"/>
            <a:r>
              <a:rPr lang="en-US" sz="2900" b="1" dirty="0" smtClean="0"/>
              <a:t>1. Assessing </a:t>
            </a:r>
            <a:r>
              <a:rPr lang="en-GB" sz="2900" b="1" dirty="0" smtClean="0"/>
              <a:t>national </a:t>
            </a:r>
            <a:r>
              <a:rPr lang="en-GB" sz="2900" b="1" dirty="0"/>
              <a:t>bioenergy </a:t>
            </a:r>
            <a:r>
              <a:rPr lang="en-GB" sz="2900" b="1" dirty="0" smtClean="0"/>
              <a:t>resources</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283542" y="1143000"/>
            <a:ext cx="6403258" cy="5755422"/>
          </a:xfrm>
          <a:prstGeom prst="rect">
            <a:avLst/>
          </a:prstGeom>
        </p:spPr>
        <p:txBody>
          <a:bodyPr wrap="square">
            <a:spAutoFit/>
          </a:bodyPr>
          <a:lstStyle/>
          <a:p>
            <a:pPr marL="285750" lvl="0" indent="-285750">
              <a:buFont typeface="Arial" pitchFamily="34" charset="0"/>
              <a:buChar char="•"/>
            </a:pPr>
            <a:r>
              <a:rPr lang="en-GB" sz="2300" dirty="0" smtClean="0"/>
              <a:t>Assessment </a:t>
            </a:r>
            <a:r>
              <a:rPr lang="en-GB" sz="2300" dirty="0"/>
              <a:t>of bioenergy resources </a:t>
            </a:r>
            <a:r>
              <a:rPr lang="en-GB" sz="2300" dirty="0" smtClean="0"/>
              <a:t>&amp; uses </a:t>
            </a:r>
            <a:r>
              <a:rPr lang="en-GB" sz="2300" dirty="0"/>
              <a:t>should be performed or </a:t>
            </a:r>
            <a:r>
              <a:rPr lang="en-GB" sz="2300" b="1" dirty="0">
                <a:solidFill>
                  <a:srgbClr val="FF0000"/>
                </a:solidFill>
              </a:rPr>
              <a:t>updated on a periodic </a:t>
            </a:r>
            <a:r>
              <a:rPr lang="en-GB" sz="2300" b="1" dirty="0" smtClean="0">
                <a:solidFill>
                  <a:srgbClr val="FF0000"/>
                </a:solidFill>
              </a:rPr>
              <a:t>ba­sis</a:t>
            </a:r>
            <a:endParaRPr lang="en-US" sz="2300" b="1" dirty="0" smtClean="0">
              <a:solidFill>
                <a:srgbClr val="FF0000"/>
              </a:solidFill>
            </a:endParaRPr>
          </a:p>
          <a:p>
            <a:pPr marL="285750" lvl="0" indent="-285750">
              <a:buFont typeface="Arial" pitchFamily="34" charset="0"/>
              <a:buChar char="•"/>
            </a:pPr>
            <a:r>
              <a:rPr lang="en-GB" sz="2300" dirty="0"/>
              <a:t>I</a:t>
            </a:r>
            <a:r>
              <a:rPr lang="en-GB" sz="2300" dirty="0" smtClean="0"/>
              <a:t>nventory should indicate </a:t>
            </a:r>
            <a:r>
              <a:rPr lang="en-GB" sz="2300" b="1" dirty="0" smtClean="0">
                <a:solidFill>
                  <a:srgbClr val="FF0000"/>
                </a:solidFill>
              </a:rPr>
              <a:t>quantities of bioenergy available</a:t>
            </a:r>
            <a:r>
              <a:rPr lang="en-GB" sz="2300" dirty="0" smtClean="0"/>
              <a:t> &amp; waste streams that can be valorized.</a:t>
            </a:r>
            <a:endParaRPr lang="en-US" sz="2300" dirty="0" smtClean="0"/>
          </a:p>
          <a:p>
            <a:pPr marL="285750" lvl="0" indent="-285750">
              <a:buFont typeface="Arial" pitchFamily="34" charset="0"/>
              <a:buChar char="•"/>
            </a:pPr>
            <a:r>
              <a:rPr lang="en-GB" sz="2300" dirty="0" smtClean="0"/>
              <a:t>Difference </a:t>
            </a:r>
            <a:r>
              <a:rPr lang="en-GB" sz="2300" dirty="0"/>
              <a:t>between </a:t>
            </a:r>
            <a:r>
              <a:rPr lang="en-GB" sz="2300" b="1" dirty="0">
                <a:solidFill>
                  <a:srgbClr val="FF0000"/>
                </a:solidFill>
              </a:rPr>
              <a:t>theoretical </a:t>
            </a:r>
            <a:r>
              <a:rPr lang="en-GB" sz="2300" b="1" dirty="0" smtClean="0">
                <a:solidFill>
                  <a:srgbClr val="FF0000"/>
                </a:solidFill>
              </a:rPr>
              <a:t>&amp; actual </a:t>
            </a:r>
            <a:r>
              <a:rPr lang="en-GB" sz="2300" b="1" dirty="0">
                <a:solidFill>
                  <a:srgbClr val="FF0000"/>
                </a:solidFill>
              </a:rPr>
              <a:t>availability of feedstock </a:t>
            </a:r>
            <a:r>
              <a:rPr lang="en-GB" sz="2300" dirty="0"/>
              <a:t>should be considered </a:t>
            </a:r>
            <a:r>
              <a:rPr lang="en-GB" sz="2300" dirty="0" smtClean="0"/>
              <a:t>&amp; bench­marked</a:t>
            </a:r>
            <a:r>
              <a:rPr lang="en-GB" sz="2300" dirty="0"/>
              <a:t>. </a:t>
            </a:r>
            <a:endParaRPr lang="en-US" sz="2300" dirty="0"/>
          </a:p>
          <a:p>
            <a:pPr marL="285750" lvl="0" indent="-285750">
              <a:buFont typeface="Arial" pitchFamily="34" charset="0"/>
              <a:buChar char="•"/>
            </a:pPr>
            <a:r>
              <a:rPr lang="en-GB" sz="2300" b="1" dirty="0">
                <a:solidFill>
                  <a:srgbClr val="FF0000"/>
                </a:solidFill>
              </a:rPr>
              <a:t>All potential types </a:t>
            </a:r>
            <a:r>
              <a:rPr lang="en-GB" sz="2300" dirty="0"/>
              <a:t>of regional bioenergy resources should be </a:t>
            </a:r>
            <a:r>
              <a:rPr lang="en-GB" sz="2300" dirty="0" smtClean="0"/>
              <a:t>considered</a:t>
            </a:r>
          </a:p>
          <a:p>
            <a:pPr marL="285750" lvl="0" indent="-285750">
              <a:buFont typeface="Arial" pitchFamily="34" charset="0"/>
              <a:buChar char="•"/>
            </a:pPr>
            <a:r>
              <a:rPr lang="en-GB" sz="2300" dirty="0" smtClean="0"/>
              <a:t>The </a:t>
            </a:r>
            <a:r>
              <a:rPr lang="en-GB" sz="2300" b="1" dirty="0">
                <a:solidFill>
                  <a:srgbClr val="FF0000"/>
                </a:solidFill>
              </a:rPr>
              <a:t>national approach </a:t>
            </a:r>
            <a:r>
              <a:rPr lang="en-GB" sz="2300" dirty="0"/>
              <a:t>should cover </a:t>
            </a:r>
            <a:r>
              <a:rPr lang="en-GB" sz="2300" dirty="0" smtClean="0"/>
              <a:t>development </a:t>
            </a:r>
            <a:r>
              <a:rPr lang="en-GB" sz="2300" dirty="0"/>
              <a:t>of existing, </a:t>
            </a:r>
            <a:r>
              <a:rPr lang="en-GB" sz="2300" dirty="0" smtClean="0"/>
              <a:t>&amp; mobilization </a:t>
            </a:r>
            <a:r>
              <a:rPr lang="en-GB" sz="2300" dirty="0"/>
              <a:t>of new resources </a:t>
            </a:r>
            <a:r>
              <a:rPr lang="en-GB" sz="2300" dirty="0" smtClean="0"/>
              <a:t>&amp; the </a:t>
            </a:r>
            <a:r>
              <a:rPr lang="en-GB" sz="2300" dirty="0"/>
              <a:t>imports from other countries or regions.</a:t>
            </a:r>
            <a:endParaRPr lang="en-US" sz="2300" dirty="0"/>
          </a:p>
          <a:p>
            <a:pPr marL="285750" indent="-285750">
              <a:buFont typeface="Arial" pitchFamily="34" charset="0"/>
              <a:buChar char="•"/>
            </a:pPr>
            <a:r>
              <a:rPr lang="en-GB" sz="2300" dirty="0"/>
              <a:t>Adapted </a:t>
            </a:r>
            <a:r>
              <a:rPr lang="en-GB" sz="2300" b="1" dirty="0">
                <a:solidFill>
                  <a:srgbClr val="FF0000"/>
                </a:solidFill>
              </a:rPr>
              <a:t>mapping methodology </a:t>
            </a:r>
            <a:r>
              <a:rPr lang="en-GB" sz="2300" dirty="0"/>
              <a:t>should be considered, spelling out different parameters and indicating a process that uses GIS data </a:t>
            </a:r>
            <a:r>
              <a:rPr lang="en-GB" sz="2300" dirty="0" smtClean="0"/>
              <a:t>&amp;“</a:t>
            </a:r>
            <a:r>
              <a:rPr lang="en-GB" sz="2300" dirty="0"/>
              <a:t>ground-truthing”. </a:t>
            </a:r>
            <a:endParaRPr lang="en-US" sz="23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0" y="1297858"/>
            <a:ext cx="2143125" cy="182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1" y="3124201"/>
            <a:ext cx="214312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72" y="4648201"/>
            <a:ext cx="206897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6050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l"/>
            <a:r>
              <a:rPr lang="en-US" sz="2900" b="1" dirty="0" smtClean="0"/>
              <a:t>2. I</a:t>
            </a:r>
            <a:r>
              <a:rPr lang="en-GB" sz="2900" b="1" dirty="0" err="1" smtClean="0"/>
              <a:t>ntegrated</a:t>
            </a:r>
            <a:r>
              <a:rPr lang="en-GB" sz="2900" b="1" dirty="0" smtClean="0"/>
              <a:t> </a:t>
            </a:r>
            <a:r>
              <a:rPr lang="en-GB" sz="2900" b="1" dirty="0"/>
              <a:t>national and regional approach</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2743200" y="1278193"/>
            <a:ext cx="6172200" cy="5047536"/>
          </a:xfrm>
          <a:prstGeom prst="rect">
            <a:avLst/>
          </a:prstGeom>
        </p:spPr>
        <p:txBody>
          <a:bodyPr wrap="square">
            <a:spAutoFit/>
          </a:bodyPr>
          <a:lstStyle/>
          <a:p>
            <a:pPr marL="285750" lvl="0" indent="-285750">
              <a:buFont typeface="Arial" pitchFamily="34" charset="0"/>
              <a:buChar char="•"/>
            </a:pPr>
            <a:r>
              <a:rPr lang="en-GB" sz="2300" dirty="0"/>
              <a:t>Data used for assessing national bioenergy resources </a:t>
            </a:r>
            <a:r>
              <a:rPr lang="en-GB" sz="2300" dirty="0" smtClean="0"/>
              <a:t>&amp;defining </a:t>
            </a:r>
            <a:r>
              <a:rPr lang="en-GB" sz="2300" dirty="0"/>
              <a:t>strategies must be </a:t>
            </a:r>
            <a:r>
              <a:rPr lang="en-GB" sz="2300" b="1" dirty="0">
                <a:solidFill>
                  <a:srgbClr val="FF0000"/>
                </a:solidFill>
              </a:rPr>
              <a:t>har­monized</a:t>
            </a:r>
            <a:r>
              <a:rPr lang="en-GB" sz="2300" dirty="0"/>
              <a:t> between different policy </a:t>
            </a:r>
            <a:r>
              <a:rPr lang="en-GB" sz="2300" dirty="0" smtClean="0"/>
              <a:t>fields (i.e</a:t>
            </a:r>
            <a:r>
              <a:rPr lang="en-GB" sz="2300" dirty="0"/>
              <a:t>.</a:t>
            </a:r>
            <a:r>
              <a:rPr lang="en-GB" sz="2300" dirty="0" smtClean="0"/>
              <a:t> </a:t>
            </a:r>
            <a:r>
              <a:rPr lang="en-GB" sz="2300" dirty="0"/>
              <a:t>energy </a:t>
            </a:r>
            <a:r>
              <a:rPr lang="en-GB" sz="2300" dirty="0" smtClean="0"/>
              <a:t>&amp; natural </a:t>
            </a:r>
            <a:r>
              <a:rPr lang="en-GB" sz="2300" dirty="0"/>
              <a:t>resource endowments, energy needs, competing end uses and different internal and external policy </a:t>
            </a:r>
            <a:r>
              <a:rPr lang="en-GB" sz="2300" dirty="0" smtClean="0"/>
              <a:t>drivers).</a:t>
            </a:r>
            <a:endParaRPr lang="en-US" sz="2300" dirty="0"/>
          </a:p>
          <a:p>
            <a:pPr marL="285750" lvl="0" indent="-285750">
              <a:buFont typeface="Arial" pitchFamily="34" charset="0"/>
              <a:buChar char="•"/>
            </a:pPr>
            <a:r>
              <a:rPr lang="en-GB" sz="2300" dirty="0" smtClean="0"/>
              <a:t>Country/regions face </a:t>
            </a:r>
            <a:r>
              <a:rPr lang="en-GB" sz="2300" b="1" dirty="0">
                <a:solidFill>
                  <a:srgbClr val="FF0000"/>
                </a:solidFill>
              </a:rPr>
              <a:t>different conditions </a:t>
            </a:r>
            <a:r>
              <a:rPr lang="en-GB" sz="2300" dirty="0" smtClean="0"/>
              <a:t>(i.e. natural </a:t>
            </a:r>
            <a:r>
              <a:rPr lang="en-GB" sz="2300" dirty="0"/>
              <a:t>resource endowments, climate </a:t>
            </a:r>
            <a:r>
              <a:rPr lang="en-GB" sz="2300" dirty="0" smtClean="0"/>
              <a:t>&amp; weather</a:t>
            </a:r>
            <a:r>
              <a:rPr lang="en-GB" sz="2300" dirty="0"/>
              <a:t>, socio-cultural </a:t>
            </a:r>
            <a:r>
              <a:rPr lang="en-GB" sz="2300" dirty="0" smtClean="0"/>
              <a:t>issues, </a:t>
            </a:r>
            <a:r>
              <a:rPr lang="en-GB" sz="2300" dirty="0"/>
              <a:t>etc.), which </a:t>
            </a:r>
            <a:r>
              <a:rPr lang="en-GB" sz="2300" dirty="0" smtClean="0"/>
              <a:t>influence </a:t>
            </a:r>
            <a:r>
              <a:rPr lang="en-GB" sz="2300" dirty="0"/>
              <a:t>the result of the assessment.</a:t>
            </a:r>
            <a:endParaRPr lang="en-US" sz="2300" dirty="0"/>
          </a:p>
          <a:p>
            <a:pPr marL="285750" lvl="0" indent="-285750">
              <a:buFont typeface="Arial" pitchFamily="34" charset="0"/>
              <a:buChar char="•"/>
            </a:pPr>
            <a:r>
              <a:rPr lang="en-GB" sz="2300" b="1" dirty="0">
                <a:solidFill>
                  <a:srgbClr val="FF0000"/>
                </a:solidFill>
              </a:rPr>
              <a:t>Local use of bioenergy resources </a:t>
            </a:r>
            <a:r>
              <a:rPr lang="en-GB" sz="2300" dirty="0"/>
              <a:t>should be made a priority </a:t>
            </a:r>
            <a:r>
              <a:rPr lang="en-GB" sz="2300" dirty="0" smtClean="0"/>
              <a:t>&amp; business </a:t>
            </a:r>
            <a:r>
              <a:rPr lang="en-GB" sz="2300" dirty="0"/>
              <a:t>models that support both local and export markets should be prioritized.</a:t>
            </a:r>
            <a:endParaRPr lang="en-US" sz="2300" dirty="0"/>
          </a:p>
        </p:txBody>
      </p:sp>
      <p:sp>
        <p:nvSpPr>
          <p:cNvPr id="6" name="AutoShape 2" descr="data:image/jpeg;base64,/9j/4AAQSkZJRgABAQAAAQABAAD/2wCEAAkGBhQSERUUEhQVFRUUGBYXFBYYGRgXFxUYFBcXGBUXFRQXHCYeGBojHhgYHy8gIycpLSwsGB4xNTAqNSYrLCkBCQoKDgwOGA8PGiwkHyUsLCwtLCkpKSwpLCksLCwsKSwpKSksLCksLCwpLCksKSwsKSwsKSopKiwsKSkpLCksLP/AABEIALoBAAMBIgACEQEDEQH/xAAcAAABBQEBAQAAAAAAAAAAAAAAAwQFBgcCAQj/xABIEAACAQMCAgcEBwUECQQDAAABAgMABBESIQUxBhMiQVFhcRQygZEHI0JSYpKhM0NyscFTY4KiFRYkNERzg7LwVGSz0cLS4f/EABoBAQADAQEBAAAAAAAAAAAAAAABAgMEBQb/xAAuEQACAgEDAgMHBQEBAAAAAAAAAQIRAxIhMQRBUWFxBRMygaGx4SKRwdHw8RT/2gAMAwEAAhEDEQA/ANxooooAooooAooooAooooAopOe4VFLOwVVGWZiAAPEk7AVROIfS0kjmHhkEl/MOZjGmFPN5iOXpt50Bf6h+NdL7O0/3i4ijP3WYavggyx+VUi94HxK4Qy8V4iljb/aityEwD3PcMefxbNNeFWPBbY6oLSa8f+1aJpcnxDzaU+IoSot8Il3+ma3kOmytru8PjFEQvxZuQ+Fc/wCtXG5v2HC44R3G4mBPxVSpFSUXT9FGBZXSqOWFhIA/hWX+lSNh09s5GCGQxO3JJlaFifBesADH0JoWcJR5TK4tr0ik5zcPh8gruR8wa8PRzjx58Ttx6QD+q1otFChnS9HOPDlxK3b+KAf0WvTb9Io+UvD5h4FXQn5AVolFAZ2OlvGof2/CklHebeYforaia7i+me2QhbyC7s2/vom0/mXu+FWG86dWiMUWQzOOaQK0zA+DdWCFPqRTKbpoHBBsLplPMMsIB/wPL/ShZRk+ETHBulVrdjNtcRS+SsCw9U94fEVK1k/FuDcHnOqa0uLJ+YlSJ4gp8dcOqMeppxZcL4pboJOG38fEbfujnIZiB3LOp3PqR6UIaa5NQoqhcL+luESCDiEUlhP4TD6pvNJgMEeZ286vUUoYBlIIIyCDkEHkQRzFCDuiiigCiiigCiiigCiiigCiiigCiiigCiikbu8SJGkkZURASzMQFUDmSTyFALVS+k/0mRQS+y2kbXl4cgQxbhD4yvyQDvHPxxzqEn4/ecbdouHFraxBKy3hBEk2NmW3XmB5/Mjkbp0W6HW3D4urto8Z99zvJIfF35n05DuFAVK2+jq5v2EvGpy4zlbOElIE8NZG7n/zUamOK8aisALSwhj63GdAGmKBTsJJtO++NlHabHcMkS/Svj3sluXUBpXIjgQ8nlf3Qfwjdj+FTVHsbPq1OWLu5LyyH3pHb3nPh4AdwAA5UOrp8HvXb4OP9H63Etw5uJhyeTGE8oo/diHoM+JNPKKKHsRioqkgpOeBXUq6hlPNWAKn1U7UpRQsI8OvJ7I5tyZIR71q7ZAH/t5G3jb8BJQ8uzzrQODcZiuollhbKnIIIwysNmR1O6sDsQaotI2nEfYrgXAOIZCqXa92NlS48mTIDHvQnPuih5/U9Mq1wNA4zxmO1iMsxwowAAMs7NsqIo3ZydgBVLu+uvTm6JjhPu2iNgY/9zIpzI34AQg5drnQt17bObpt4kLJZr3ad1e482kwQp7kAx7xqQoYYcKrVITgt1RQiKqqOSqAqj0UbClKKKHYFR8vBwHMtuxt5jzkjwA/lNF7ko/iGfAipCihDipKmdWXEIr4Gz4jBH1uCwUjVFMo2MkBbcEZ3X3lz3jBMLP0CvOHEycGnJj5tYzktG3j1TndD8vXup7xPh/WoAGKOhDxSD3opF91x4+BHeCQedWbotxw3UAZwFlRjHOg5JKnvAfhOzKfusKHnZsWh7cEN0U+kmG6k9nmRrW8XZreXYk/3bHAcfrju76uFV/pb0HtuIppnTDr+zlXsyxnuKP674O1VKz6U3fB5Fg4qTNasdMN+oOV8FuV3IPnz/i5gYGm0UnBOrqGRgysAVYEEEHkQRsR50pQBRRRQBRRRQBRRRQBRRSF7epDG0kjBEQFnYnAUDckmgEuLcWitoXmncJHGMsx7vTxJ5ADcms4s+Hz9IJBNch4OGKdUFvnS91jlJKRyTwHy+9Rw6yk4/cC5uFZOGQsfZoG29qZdutlH3fL4fezqKIAAAMAbADkMeFAcWtqkaKkahEUAKqgAKByAA5ClaKKAz7pXddbxAJ9m1iBx/e3JO/qI0x/1DTZnABJOANyTsABzJNcXBzfXxPPr0X4Lbw4/ma4vrMSxtG2dLYDYOCRkEjPgcYPkTQ9vplpxKjoXiZ061zttqXO/LbOd6Bdpz1rj+Ifd1eP3d/TflVb4hwS2hCrIZmEhKIBgsp0KMhlUNskajOTjHxpte2lkB22m+tjM4UYzhldVKqBs+h2CqO6PG+Nxd5Gua/ctjX0YOC6A5AwWXOTyGM8z3Chr6MYy6DPLLKM5GRjffbf0qpyXtmDtJLhHaRMBcE/Wh9LacsNnOCcjbGMHCMcNiNozKpQFSq6RnsSRsW1DHuxM2cgYAI8KEe99P3Lkb6MEAumTyGpcnOCMDOTzHzFN+NAmFkHOYrCP+sQhPwDMfhSPD+j8Uekx6sBtagkEDVEIsDb3dIBAHI+W1OrofW2w/vgfyxTEfqKF5N6XZNxhI1VRhVVcKMgYVF8+4KBmj2xPvruCR2l5DOTz5DS2/kfA004vwKO5AEmrYSKNLaf2qaGO3PA5d3iDyqNu+hdsVJk1sqq+lSQQikSkhcKDsZXYZJOcd21DmbfZE97Un3l/MPu6vH7va9N+VcyX8a51SIMAMcuowp5E5PI+PKqUttYyQyzE3OkCN31dlmMiyxwsgx7wBYDBH2eddXz2DyZMkwYCOMFQCNEfUBHXsnKksh1AdzDbGKFNfoXP22P76cwvvL7x3C8/e8udem9jyBrTLYCjUu5OcADO+cHl4GqUJbB29+b61j3LpbrTAGUdnC6i0bZGGOGIPjIcO4Da3IDoZSEZWTUVGkEGSMBQM6cSFgG37W/dQlSb4LIl/GSFEiEkkAB1JJX3gADnI7/AArrgU/U8R0/Zu4iT/zbYjf1aOTH/TFRln0ZSJ43V5PqlMaA6MaDjCnSgJxpG5OfEmncxxeWBHPr3X4Nbz5/kKFMyvG7L/SF9YxzRtHKiujjDKwyGB7iKXooeaZXJDP0ek1prn4U7dtN2ksix95fvR5/8zu2mcPv4541licPG4DIynIYHvFKzQh1KsAysCGBGQQdiCDzBrLpon6PXGtNT8Knf6xN2NlIx95e/qz/APzmBqA1Sik4J1dVdCGVgGVgchgRkEEcwRSlAFFFFAFFFFAFZfxmZuOXxs4iRw+0YG8kU46+UHaFWH2QRvjwJ+7Uz9JnSWSNI7KzOby9PVx4/dJyklJ7sDOD6n7NSHC7K24Nw9UydEeASBmSaV/uqN2d22C+g5CgLFDCkSBVAREACgbKqqMAAdwAqv3PT+2BKwiS6YHB6hC6g+BmOIx+aoG6ilvTqvNo+aWin6tR3dew/bP5e4O4Nzp+kYAAAAA2AAwAPAAbCtFDxLqIsemlwfdsHx+KeBT8gW/nXUfTtl/bWVwg72Tq5wPhE2v5LSNFW0InSitni8M1/dGGQOsiwy43DKdJhdXRgGUgxocED3hT6uOkNrjTcKuXhzrwMs8JGJF8TgAOB4ptzr2OQMAQQQQCCNwQdwQe8Eb1nJUet0krhp8DxogSCQCRnHlkYOPUHFN14TCBgRRgbbaF7uXd5n507oqp1Uhu3D4znMaHJycqNz2tztue035j4mvH4dERgxoQeYKqRsSw7vEk+pPjTmofjnSWO3wuDJKwysS4zj7zsdkXzPwBoRSJcCmHFpxH1UjEDq5omOSB2S3Vsd/ASE/CqZecUuJ/2kpRT+7hJRfQye+3zHpTAcLi5mNSfFhqPzbJqaOtdDlmt6Xrz9P7NlimVvdYN6EH+VdMudj6EevOsZ/0ZFzEaqfFRpPzXBqT4fx66t8dXMZFH7uYl19Fk99PmR5Uoyyezs0Vap+nP1/s0tuGRFgxiQsoUAlVJAX3QCRyHd4UJw6JcYjQaTlcKo0nKnI223VT/hHhUZ0d6WRXeVwY5lGXibGcfeRhs6eY+IFTlQee1WzQ2ThsQ5RxjlyVR7pUju7iqkfwjwFKW9okeQiKgJydKhck8ycDnStFCKCoe94xDDf2nXSBBGJ5sblmOkQxqiKCzkmRzgAnsmnE1y8jmKDAK7SykZWLIyFC/blIIOnkAQW5gGQ4dweOEllBaRvflc6pW9X7h+FcKO4Crxg2cvUZVTih0/TR2/Y2Vy47mk6uAH4Str+a1yOllyPesGx+GeBj8iV/nS1Fae7RwWewdPLfIWcSWrE4HXoUUnwEwzGfzVN3lnHPE0cih45FKsp3DKw3FQLxggggEHYgjII8CDsfjUXFZy2Z12W8fN7Rj9Ww7/Z2P7B/L3D3hedVePwFkZ0Xu34Pejhtwxa0nJbh8zfZJPat3Pjk7eZH3ttNqp8d4XBxrh7KpwTkxsQVeCePbDLzVlOVZfAnyNJfRr0qe6geC57N5aN1Vyp5kjIWT0YDn4g+IrIkuNFFFAFI3t4kUbySEKiKWdjyCqMk/Klqzz6Vrtrg23C4SQ964MpHNLeM5c/HH+U0Bx9Glk15PPxecENcEx2in91bocDHmxH6H71Ktd+2XJuDvDEWjtB3HBKy3HmWIKKe5Qce+anelL+ycNdLcaCES3gA+yZSsMePTVn4VGWtqsaLGgwqKEUfhUAD9BWkF3LRQrRXjNjc7CkxdJ99eePeXmOY58/LnWpoK0Uk12gwC6jPLLKM+gJ35j514t4h5OhxzwynHrg7UAtVdubU2pJUE25JJAGTbk7nYbmEnJ29zf7Pu2AOMkZGRzHh6jurqoasvCbg7RDxyBgCCCCMgg5BB5EEbEeddUyvuCMLqAW0ggE7SI66NcTSaDIhMeRpzocEoQTtzp9Nwa/j2a2SUfehmUZ/wTBSPzGsGqZ6Eerg/i2IfpJxv2eIaQGlkOmJTyzjJZvwqNz8B31SoYsZZiWdzl3PvO3if6DkBsKVveJG5uHlIKqn1UanBKhD9YeySMl87g8lFeVKPoOhwrT718vj0/P2PaK8zRmpPSPaK8ozUg4dDlWVijodUbj3kbxHiO4jkRsa0bop0h9qhywCyxnRMo5BsZDL+BhuPiO6s8pbhXGDaXKTaSyv9TIowCwc/VHtEDKvjcnkxqrR5XtHp04e9XK59Px9jWKY8UuWAWOLAlmbRGSMhdsvIR3hFBbHedI76VS1v5NktUiH3p5lOP8ABCGJ/MKacDsZReXLTSiUw6IU0oI0QsqyzBFyT3xDLEns0irZ8xk6iKX6eSa4fYLDGsaA6V8TliScszN9piSST3kmnFeM2Bk7AczyA+NJLexnk6HYnZ1Ow5nY8vOuk84WopMXCnGGU55bjfly335j5jxo9oX7y8s8xyzjPPlnbNAKUVw06jILKNIy242Hid9h5mhJ1PJlPoQeWPA+Y+Y8aAjZp/Y7gXK7QylI7te4ZISK48mUkIx70Iz7gqP+kC3PDr2Di8QOjIgv1H2omICyY7ypwPgtWC7tFljeNxlJFZGHirgq36GveARC+4WIbntEo9vP4loi0Tt65XV61hkVOyUWWGYOoZSCrAFSNwQRkEHwIruqD9EvEnWKbh85zPw+QxfxRHJiceWMj001fqzJCs46BJ7bxO+4i26I3slr4aI/2jD1OPzNVl+kHjnsfDbmYHDLGQn8b9hPkWz8K4+jngfsnDbaIjDdWHk/jk7bZ9C2PhQCf0gH6u2Hcbu3z8CxH6gU1FP/AKQYj7E8gGTbvFcfCCRXf/IGpgpHduO4+I7j8q1gaRG/EoFeGRHJCsjBiOYGDnGe/FUey9gLRsssuVR5VzGgGhRJkEKPe3btbk5UE+6K0BlyMHkdj8edMV4DbgACCLAxgaF7s47vM/OrtFiqW/sEShVaQ4CuoKhmxJamIBcjuXcgHsvgbDApZrmwTCsWBV0l3jAOu3RYurO3M6MFe9s47qtDcGgIIMMeCSSNC4yRgnGO8bUf6Hhxjqo8adONK+7sdPLlkA/CooiiO4HFE0880TyEylSwYAKcZCun2iMKwBPdy8TO0hb2McZYoiqXOXKgAsd9zjnzPzPjS9WJI/in7S0PeLuDHx1qf0Jq68YujHbyyDmkcjD1VCR/Kqd1fWXtnHz0vJcN5LDGUU/nlUfCrnxW162CWMfbR0/MpX+tYz5M5cnzbwVMW8XmoJ9W3P8AOrH0Z4qtvMzuSMxuoIBOGbGDhWU427mBqucFb6iPOxC6SPArlSP0qzWfFIo7N0MavK7SDcDsq0aBG1FSThtRADDfnkUPvElLp4RStNJbeFEhN0kty+sCQdW908a6Vw/tKjGptXYw2eQO3nXs3SiIgZ1luq0Hs6U2eAjTHrIXaNslcA7bDehbmzjuppyySRsT1USxscamUHUjBVGF1cjzIPdXVteWKaEIDBGuGWXSc4YnqkkUjtKVPqrKO41By6YbNQlt+W1x4/V+QsvTCAyF9DIxmldio2ZWiljjbSrAq/aXVgjOMgg0h/rTHoILOxEquh0HHvoxMgeVutGF2Dbg8mxSlvxOxypKqrKtqpOglXCtC0xK42caXBPJgfmj/pGyKAMg1rAy6lXGtmY5RsjZwMFXHiQTyoQscb+CXb/fwRHSDiCTTl01EFVBLZ94DtaQzMQvgCTioDjSZt5fJSR6ruP5Va+kVzA6DqnQnrGKIkIj0RY7IZtAYt3EFmHfmqpxpvqJMbkrpA8S2FA/WpOttf8AmlapaXz6fI+keEXRkt4pDzeNGPqyAn+dVPgfvXZ7zeXGfhoUfoBVu4Va9VBHGfsIiflUL/Sqnap1d7exHbU8dwvms8YVj+eFh8anHyfAMkiPj5HkfIiqVxTglpamMO0i64+rUKiN/uzGfUw04O7bgggjmMZNXWk5bZW95QdmXcZ2cYcehAAI762asgpXEbGxVyZZJS2hLhgFwCh9nAAjQAKT1SHSoDYJPcMNDDw/ToE8p0jY6UZmKLL9YH0ZcYjbK50klWIy2auycBtxygiGMY7C9wwN8Z2ro8HhO3VR7kk9leZDAnl3hmH+I1GkkpryWMrs/XSu5JkICR5D6su7grgqOoDaHJQAjA7QxauF9H44GLrlnMccZZtOoiMtuSANzkZ8dCeFLycDgYYaGIjsjBRTsmrSOXIam/MfGntSkQBrjoIexdDuF5cY+JUn9Sa6Ygc9h3nwHeflXXQGM+xLIwwbh5bjHlPIzp/kK1nk4JRW+lK+w8bs70bRXg9kuPDVsYWP6D/BWj1UPpX4Mbnhc4X34h10ZHMND2tvPAYfGpjojxr2uyt7jvljVm/ixhx+YGsSSp/S39c3D7L/ANVdIXHjHDhn/wC4fKtCArO+Jnruk1qnMWtpJL6NISv9VrRaA4miDKVYAhgQQeRB2INZ9wuIwM9nITqt8dWTzktycQv5kAdW3mnmK0SoTpP0d9pVWjYR3EWTDJjIGfeSQfajYAAjyBG4FWi6ZKdERRUdYcYDyNBIBFcx/tISwJ/ijYftIzzDD4gGpGtjUKKKKkBXjuACSQANyTsABuST3CuZplRSzEKqjLMSAAB3knYCmdnYG+7cmY7Be0xfsG6C74w2Clvtkk4L+S5JhuiG6JToPZGQyXrgjrwqW4IwVt0yUbB5GRi0noU8KtlZhx/6Yxkx8NiWXGxnkysAI+4o7UuPLAql3vH7+c5mvphn7MOIUHl2Rk/E1SOOU9yqi5HfSzg5s+Izw4xHMTcQHuKyH6xR/C+dvA0wppecMMhDGaZpEyY2kkeTSTjOzHkcDIrq0vNWVYaXX3l8PMHvU9xqZY5Q5PrfZPVasawz5XHmvx9h1RRRVT2worzNNJb/ALRSNTI45gbKv8bnYem58qlJydIyy5oYY68jpDun/RLg5vOIwQ4zHCRcTnuCxn6tT/E+NvAVCizlb35dPlGB/wB75P6Cu7bhfVlmSW4VnxqZZnUtjlnTjOMmupdDlkvA+a6/2xjy43ixXv38j6XqrdM7YxNHeqCeoDJcADJNu5BZsDmY2CyegfxrJrLj9/Acw30xx9mbEyHy7QyPgaufAPpiGRHxKJYs7CePLQEn76ntRZ88iscnTZcW7R86mmWtHBAIIIOCCNwQdwQe8V7URNbGw7SZksG7SMnbNoG3xhcl7bfIIyU5brgiUhmV1DIwZWGVZSCGB7wRsR6VMZWQd0UUhecQjiGZZEjH42VP+4jNSBeioj/W6z/9TD+bb58v1rmbpRESsdsyXM8merijdTy5tI4JEcY72O/cATtS0DvjYM5SzjJ13GesI5x24OJnPgSD1a+b+Rq7xRBVCqAAoAAHIAbACojo30f9nVnkYSXExBmkxgHT7sca/ZjQEhR5kncmpquaUrZY4liDKVIyCCCPEHY/pVA+hmQx21zZtzs7qaIfwk6lP/dWhVnfRY9T0g4nD3TxwXAHmAFb9XPyqoDo99Z0j4i/9lBbxj/Fpb+laJWd9BN+NcZPg9sP8jf/AFV+u7tYkaSRgqIpZ2PJVUZJPoBQDXjnHIrSLrJScZCqqjU8jn3UjQbsx8PjsATVHvuIXN3vM7QRHlbxNhiP7+ddyfwoQPNqRSd7qX2uYEFgRbxn9xE3LbulcYZj5heQ3d1vCHdmsY+IwHAYAukQoBnOww2RyYOO1q885867RLiP9nMJB92cEn4TR4Y/4lY+dPKK0pF6G44pcDnbxnzE2B/mizTe/wCJ3oQmOGEEY2Lu7Y79I0opbHIFhnxFSFFNIofdGej9tcxpcyTNeEHYSARxxOvMeyjZHU89eph41QenXTJuJStDExFjGxBwce1Op3Yn+yB5Dv5+GF+mcskEbG3kMTXeLeYDlIpBy/PsyKgYa/unB7sVyGEKoVRgKAAPIVGPFcrZWMN9zpVAGAMAch4V7RRXYbhTe7sVfBOQw9112ZfQ+HkdqcUVDSezJTrdEf1kqe8vWD7yYDfGMn+R+FctxqIe+Snk6uv8xipKmPGgOpY7grgoRzDgjRjz1Y+dc8sKq0ejD2pnxren6/ihD2vrzphbs/vJB3fhQn7R8e4VJW9uqKFUAAd3/nM+dJcPterQKTlty7d7M27E+ppzXrdNgWKO/Pc8XrOsydVPVP5LsgooorqOMK8ZARgjIPMeNe0UBMdBumLcNlWGVibGRsDJz7K7HYg/2RPMd3PxzoPSLgNvao9zFO1nvlggDxSu3IG1OzOx2GjSxJ51kc0IZSrDIYEEeRqf6ITyTxp7TJ1jWZMEK74QADEh37UjIwGruUYHM58bqel0zThsn9DRSJq3v7ydB1zLAN9ogVlcZ2LszN1RxzVCT+IV3b8LiQ5VF1HmxGpz6u2WPxNOqKRgkD3UfE/M00u+FRS/tI0Y9xIGoHxDjtA+YNOqKu1YObDi91aH6t2uYRzhlbMqj+5nbc/wSZHgwq98F43FdRCWFsjJDAghkYe8kiHdWHeDVGpqLtrSX2qIE4AFzGP30S/aA/tUGSp7xle8Y5MuBVcSUzUqzu8Xq+lEB/trJ1PmUdj/AEFX+1uVkRXQhkcBlYcmVhkEeRBrP+k23SLhh8YbkfIMf61xlj3oJtxrjI8Xtm/yN/8AdSn0h3OoQWvdO5eXzitwHZT5M5jX0JqL6PfV9I+IJ/a28Eg89Olf6mlulBzxMfgtBj/qznV/8Qq0VbJjyJUVC8Wa71t1AXGnsZ0YzpfVq1HVq1aNIA04zmm4e/AwVUnSQCOrC5wQHbPaJzg4AAxzGSQOmzeyxUVXC/EPuxgYA+znUsYBPPBVnye4jGOR26ia9LKCpC631lup1BGbTFp05UlQNZJAznG+KWLLDRVeX24BfdJwmTiL3ykZZW5fVhutGV7Wy4zXKycQGMpGcMhOCoygLmRT4ORoXI22J2zSxZG9M5dV1CnckUknxkdYwfkrfOuOj/Vdd9cEKlWHbICgnk3a7LEc9JwD8qa8d6z2mIzKVcwMp93DGOcnI0kjGl18DTjgNuklxGsvuEnVvp2CseY5bgVtD4WWXBIe0QBWXTbti5VA+jBMByWcZOQOW53A2qScWHW9Z9V1YDLoAOWYzMNXVpnAEYyG78qT31GXHCY5Yi9orEiQKQW5L1KljpY506ycE74qQl4Baq4OvXGiSrNokBbrI01Blzy1drC8sr51DrzIdDaF7ZWhjYW7ATuksgUdqFOr0OWztqy2T37+FKwx2pdhm2B1x5L4MYi0nUY1jYIz6uYznHLevX4BahMGYamEGiUN2C0hmJLqd1UhEB+6T60TcFtQZNTFVAnCsG1FStysUbFc9oBTkjvAJ51FrzGwiqW2nsezmTRHjrdQjPbl6w8/2mOr2Y8vOqfxbeSNRjBlJ7OdOIwzDTnfGQMZq9no5BrKoUcggOxm0pEvUo2vI7TBmLYO4GMEVQb04kgP42H5o2x/KtcdOS9V9yJP9LofVZ7S4swLdHjQtoDSvgYBCy5V9+0xOjY4AwPGqxVrvuD2zNPHbhjJEpwNR0k9ZGBpLntHSXzjbljlXpZWtk7+X8nCj3FmWyns2GaMuJSwAiMaa+rVT2ZNevKjJHZxtTfq7QxHQ0IAVz9YGM5frDoVRqAC6NO4B3zmuoOj8XUx6nUT6o3kXrBnqml0MujuIUh857z4U4HBLPDPrYpqn2DYkQRR+7jkx1AkH7QIrC4ru/8AhIpcCw63rB1XVp1oKYP1jdYBH9WhJKhCSHHPv5UlZpYRtGkmmX66T6wNherJXq+uHgFOdu9SOVepwC2BjBcSKeq1Mr4DBorh2IB90kpHseR276STgdvhCjdcWjLovWdWXJlwA2d1ZEOSi7kg4qLjxcv9YKvUj0Pl03UydzxRv8Udoyfky/KkOLWwjnkRdOFOBpYuvIcmIBNKdE0zeufuwAH1eXI/RDW2dp40/Qhcl1oriWUKpZiFAGSSQAB4knlVdNlLnWl4gUvJvnUMzNiNPewdKMukfextyNcDdFyy5oquRxSK6N7RHhVIZDM7BiOuDPqfJJGCcHkYz4V5HY9kj2rtf7OGIlb7K4nGCxAMmlyNsgjO2KjUCyUUnBOrqGRgynkVIIPoRSlXIJf6OrrSs9qeVu4MXlDOC6D0VhIvooqL6S79IuGD7sNwfmGH9KV6JtjiRH37U58+qnGn/wCU0ndt1nSiED9zYux8i7sP6ivMyKpNF0ecVHU9JrV+QurWWL1aMlv/ANaddLo9PEYm7preRB/FBKr4/LIx+Bpv9Ln1JsL0f8LdJrPhHNhX/wC0fOp3p3w5pLYSxLqktnEyKObqoKyoPEtGzY89NVi6dlk6ZWr+16yKSPOnrEdNQ+zrUrkemc1Cx9EyGZutI1KQAoIETai6tECxwFYg4OeXnU9b3CuquhDKwDKRyIYZBHwpSuqrN6IC26MNHJrSXkysAwY8o+rIJDDOcls+J764i6HjKlpXOjcAZXLBdId+0cuTux21YGw3zYqKikKRWP8AUvGAJ3OEZe1qY9qKOPIJbbGjIHdnHmXtj0bEciuXZyrSEF92w6RKgLZ30dWcHmdR78kzVFKQpFX6d2n1cc4/cP2/+XKAjn0B0N8DVerQOJSRrFIZcdWFbWDvlcbjHfnljxIrOTZTWrrb3UZjcqHiyc64yMgau9091h4itISSdMsnToVKjwFe4oorcuGK8017RQHmmmfFx9UWHOPEg9UOcfEZHxp7T/oh0ZPE7oIR/skDBrh+6Rl3WBT355t4D1GaZJqMbKzaS3I2CUOoZdwwBHoeVdlR4Cn/AEu6Mnhl0Ux/sk7Frd+6NictAx7sc18R6HDGvUwZllgpI85qjzTRpr2itiDzTQVr2igPKneg1r9XJOf3z9j/AJcQKIfidbfEVXPY5rp2gto2kcIXm0nGiMDJGrud/dUeJrQuHujRIYsdWVXq8cguOyMd2Btjyrgz5VKWhdiyR7e2ayxtG+dLjBxttz51HzdGImBU6whbWEVtKq2nSGUKARgAYGcZGcVL0VztJliEk6IW7asqx1atXa5lutJbls31rbjwHhuSdELdiSysdRye0R3MCNu7tE48QD3VN0VGleAELO0Ea6QWbdmJY6mJY5O+B8htS9FcTzKilmIVVBZieQAGST6CrcED3odHq4jK3dDbIh/inlZ8fljB+NI9FR13SDic3dDHBbg+ZAZh80qa6DWRhtXnmGh7hjO4PNE0gRI3gVjVcjxLVEfQzGZLW4u2968uppf8OdKj096vLyS1SbNEWHp/wP2zh1zABlmjYp/GnbT9VA+NI/Rvxz2vhltKTltASTx1xdhs+Zxn41Zqy/oXxSPh/Fb3hsjqqSyC4tQTgZmGXiB7jywO/SaoB1x7hJ4fI0ij/Y5GLEj/AIR2OW1DugYnOfsEnPZO3QOeX/meVaE6AjBGQdiD3+tU2/6BNGS1g6xqTk20mTDvz6ph2ofQZX8IrWGStmaRlXIwoptNJPFtPaXCY+1GvtEZ8w0OWA9UFN/9OxcsS58OouM/Lq621LxL6kSNcu4AJJAABJJ2AA5kk8hSELXEu0FpO34pQLeMeZMnbPwQ1N8N6BFyHvnWXBBWBARbqRyLg9qYj8XZ/DVXkSIc0R3Rvg5vZEncEWkTB4gRg3Mi+7IQf3Kndc+82G5AZtPSnonBfw9VOp2OUddnjbuZG7j+h76mAK9rnbbdmTdmB8f6H3tgT1kbXMA5TxLlgP76EbqfMZFQ9txGOT3HU+WcEeqncV9KVC8V6GWVycz2sMh+8UXV+Yb/AK1vHPJc7miyNGG5prNxSNTjUCx5IvbY+irk1sy/RHwoHPscfxaQj8pfFTvCujVrbf7vbxReaIqn5gZqz6l9kT73yMj6O/Rxd3xDThrS27wdriUeCr+6B8W38q2PhHCIrWFIYEEcaDCqP1JPMk8yTuaeUVzyk5O2ZNt8jLi/B4rqF4Z0EkbjDKf0IPMEcwRuKx3pF9HF3YktAGu7YcgN7iIeDL+9A8V38q2+irY8ssbuLKtWfNMPFI2ONQDDmjdhh6q2DTrVW88V6NWtz/vFvFL5uisfmRmoJvoj4UTn2OP4NIB+UPivRj7SfeP1K6DG7jiUcfvuo8s5J9FG5qZ4B0Pvb8jq0a2gPOeVcMR/cwndj5nArYeFdDLK2OYLWGM/eCLq/Md/1qarLL1+SaqO33JUUQ3RbonBYQ9VAvM5d23eRu9nbvP6Duqp9JeDmxkeZBm0lYvIB/w0jHLPgfuWO5+4xJ5E40WvGXOxrhjNxdosZurAjIOQdwRyIPIg17UnxLoAyEvYOsYJJNvJkwEnn1ZXtQ58Blfw1CTvPFtPaTp+JF9oj9Q8OWA/iUV3wzRl5FKHFFR3+n4eWps+HVTZ+XV5pxBNNLtBa3En4mTqI/UyT6Tj0U1d5IruKHBNHAeDniEiuR/scbBsnldOhyqr4wqRktycgAbA5kuH9AXlIa/dWXn7NFnqj/zpDhpv4cKviDUv0x6Trwy068xF40ZEZUIUqrdkFQdtjgY2rly59W0SUiP+ljjJtuFz6f2kwEEYHMtN2Tjz06qmuifBhaWVvbj91Git5tjLn4sTWYXXTe14xxTh8aSaLeAtcSCXEZaZdo48E4YjY7E51HwrZAa5Sx7Xyj9IRlvONXXUI8jCUooRSzfVYQYC781r6uqN4Lw+OOP6uNE1Fi2lQuoliSWwNyfGgKx9Fh4mLfRxJAAoHVOzgzEeEqjP5ic+IPOrzRRQHmKMV7RQHmK9oooAooooAooooAooooAooooAooooAooooAooooAooooArzFe0UB5ijFe0UAVV/pO4f13CbxMZIiZx6xYf/8AGrRXE0YZSrAEEEEEZBBGCCDzFAfNn0ZfQ7JflZ7nVFa8x3PP/B4J+P5eI+j7GySGNY41CogCqo5ADkKVjQAAAAAbADYADkAK6o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52551"/>
            <a:ext cx="258762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129118"/>
            <a:ext cx="2587625" cy="151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648202"/>
            <a:ext cx="2587625" cy="21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5815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l"/>
            <a:r>
              <a:rPr lang="en-US" sz="2900" b="1" dirty="0" smtClean="0"/>
              <a:t>3. </a:t>
            </a:r>
            <a:r>
              <a:rPr lang="en-GB" sz="2900" b="1" dirty="0"/>
              <a:t>Formulation of national bioenergy strategies </a:t>
            </a:r>
            <a:r>
              <a:rPr lang="en-GB" sz="2900" b="1" dirty="0" smtClean="0"/>
              <a:t>&amp; action </a:t>
            </a:r>
            <a:r>
              <a:rPr lang="en-GB" sz="2900" b="1" dirty="0"/>
              <a:t>plans </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283542" y="1143000"/>
            <a:ext cx="6403258" cy="5047536"/>
          </a:xfrm>
          <a:prstGeom prst="rect">
            <a:avLst/>
          </a:prstGeom>
        </p:spPr>
        <p:txBody>
          <a:bodyPr wrap="square">
            <a:spAutoFit/>
          </a:bodyPr>
          <a:lstStyle/>
          <a:p>
            <a:pPr marL="342900" lvl="0" indent="-342900">
              <a:buFont typeface="Arial" pitchFamily="34" charset="0"/>
              <a:buChar char="•"/>
            </a:pPr>
            <a:r>
              <a:rPr lang="en-GB" sz="2300" dirty="0"/>
              <a:t>Ambitious but realistic targets, grounded on </a:t>
            </a:r>
            <a:r>
              <a:rPr lang="en-GB" sz="2300" b="1" dirty="0">
                <a:solidFill>
                  <a:srgbClr val="FF0000"/>
                </a:solidFill>
              </a:rPr>
              <a:t>science </a:t>
            </a:r>
            <a:r>
              <a:rPr lang="en-GB" sz="2300" b="1" dirty="0" smtClean="0">
                <a:solidFill>
                  <a:srgbClr val="FF0000"/>
                </a:solidFill>
              </a:rPr>
              <a:t>&amp; sustainability assessment</a:t>
            </a:r>
            <a:endParaRPr lang="en-US" sz="2300" dirty="0"/>
          </a:p>
          <a:p>
            <a:pPr marL="342900" lvl="0" indent="-342900">
              <a:buFont typeface="Arial" pitchFamily="34" charset="0"/>
              <a:buChar char="•"/>
            </a:pPr>
            <a:r>
              <a:rPr lang="en-GB" sz="2300" dirty="0"/>
              <a:t>Key success factors </a:t>
            </a:r>
            <a:r>
              <a:rPr lang="en-GB" sz="2300" dirty="0" smtClean="0"/>
              <a:t>are </a:t>
            </a:r>
            <a:r>
              <a:rPr lang="en-GB" sz="2300" b="1" dirty="0" smtClean="0">
                <a:solidFill>
                  <a:srgbClr val="FF0000"/>
                </a:solidFill>
              </a:rPr>
              <a:t>long-term </a:t>
            </a:r>
            <a:r>
              <a:rPr lang="en-GB" sz="2300" b="1" dirty="0">
                <a:solidFill>
                  <a:srgbClr val="FF0000"/>
                </a:solidFill>
              </a:rPr>
              <a:t>security/reliability</a:t>
            </a:r>
            <a:r>
              <a:rPr lang="en-GB" sz="2300" dirty="0"/>
              <a:t> of conditions.</a:t>
            </a:r>
            <a:endParaRPr lang="en-US" sz="2300" dirty="0"/>
          </a:p>
          <a:p>
            <a:pPr marL="342900" lvl="0" indent="-342900">
              <a:buFont typeface="Arial" pitchFamily="34" charset="0"/>
              <a:buChar char="•"/>
            </a:pPr>
            <a:r>
              <a:rPr lang="en-GB" sz="2300" dirty="0" smtClean="0"/>
              <a:t>Bioenergy-related </a:t>
            </a:r>
            <a:r>
              <a:rPr lang="en-GB" sz="2300" dirty="0"/>
              <a:t>mapping and zoning are critical.</a:t>
            </a:r>
            <a:endParaRPr lang="en-US" sz="2300" dirty="0"/>
          </a:p>
          <a:p>
            <a:pPr marL="342900" lvl="0" indent="-342900">
              <a:buFont typeface="Arial" pitchFamily="34" charset="0"/>
              <a:buChar char="•"/>
            </a:pPr>
            <a:r>
              <a:rPr lang="en-GB" sz="2300" b="1" dirty="0" smtClean="0">
                <a:solidFill>
                  <a:srgbClr val="FF0000"/>
                </a:solidFill>
              </a:rPr>
              <a:t>Involvement </a:t>
            </a:r>
            <a:r>
              <a:rPr lang="en-GB" sz="2300" b="1" dirty="0">
                <a:solidFill>
                  <a:srgbClr val="FF0000"/>
                </a:solidFill>
              </a:rPr>
              <a:t>of relevant stakeholders </a:t>
            </a:r>
            <a:r>
              <a:rPr lang="en-GB" sz="2300" dirty="0" smtClean="0"/>
              <a:t>in </a:t>
            </a:r>
            <a:r>
              <a:rPr lang="en-GB" sz="2300" dirty="0"/>
              <a:t>the policy-definition process and on-going </a:t>
            </a:r>
            <a:r>
              <a:rPr lang="en-GB" sz="2300" dirty="0" smtClean="0"/>
              <a:t>amendment</a:t>
            </a:r>
            <a:endParaRPr lang="en-US" sz="2300" dirty="0"/>
          </a:p>
          <a:p>
            <a:pPr marL="342900" lvl="0" indent="-342900">
              <a:buFont typeface="Arial" pitchFamily="34" charset="0"/>
              <a:buChar char="•"/>
            </a:pPr>
            <a:r>
              <a:rPr lang="en-GB" sz="2300" dirty="0"/>
              <a:t>Bioenergy </a:t>
            </a:r>
            <a:r>
              <a:rPr lang="en-GB" sz="2300" b="1" dirty="0">
                <a:solidFill>
                  <a:srgbClr val="FF0000"/>
                </a:solidFill>
              </a:rPr>
              <a:t>policies </a:t>
            </a:r>
            <a:r>
              <a:rPr lang="en-GB" sz="2300" b="1" dirty="0" smtClean="0">
                <a:solidFill>
                  <a:srgbClr val="FF0000"/>
                </a:solidFill>
              </a:rPr>
              <a:t>at </a:t>
            </a:r>
            <a:r>
              <a:rPr lang="en-GB" sz="2300" b="1" dirty="0">
                <a:solidFill>
                  <a:srgbClr val="FF0000"/>
                </a:solidFill>
              </a:rPr>
              <a:t>local levels</a:t>
            </a:r>
            <a:r>
              <a:rPr lang="en-GB" sz="2300" dirty="0"/>
              <a:t>, so that an effective regionalization of policy </a:t>
            </a:r>
            <a:r>
              <a:rPr lang="en-GB" sz="2300" dirty="0" smtClean="0"/>
              <a:t>processes</a:t>
            </a:r>
            <a:endParaRPr lang="en-US" sz="2300" dirty="0"/>
          </a:p>
          <a:p>
            <a:pPr marL="342900" indent="-342900">
              <a:buFont typeface="Arial" pitchFamily="34" charset="0"/>
              <a:buChar char="•"/>
            </a:pPr>
            <a:r>
              <a:rPr lang="en-GB" sz="2300" dirty="0"/>
              <a:t>It is </a:t>
            </a:r>
            <a:r>
              <a:rPr lang="en-GB" sz="2300" dirty="0" smtClean="0"/>
              <a:t>NB to </a:t>
            </a:r>
            <a:r>
              <a:rPr lang="en-GB" sz="2300" dirty="0"/>
              <a:t>enable </a:t>
            </a:r>
            <a:r>
              <a:rPr lang="en-GB" sz="2300" b="1" dirty="0" smtClean="0">
                <a:solidFill>
                  <a:srgbClr val="FF0000"/>
                </a:solidFill>
              </a:rPr>
              <a:t>development </a:t>
            </a:r>
            <a:r>
              <a:rPr lang="en-GB" sz="2300" b="1" dirty="0">
                <a:solidFill>
                  <a:srgbClr val="FF0000"/>
                </a:solidFill>
              </a:rPr>
              <a:t>of professional supply chains on local levels</a:t>
            </a:r>
            <a:r>
              <a:rPr lang="en-GB" sz="2300" dirty="0"/>
              <a:t>, be­cause they are the “transmission belt” for any successful policy measures</a:t>
            </a:r>
            <a:r>
              <a:rPr lang="en-GB" sz="2300" dirty="0" smtClean="0"/>
              <a:t>.</a:t>
            </a:r>
            <a:endParaRPr lang="en-US" sz="2300" dirty="0"/>
          </a:p>
        </p:txBody>
      </p:sp>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73" y="1219200"/>
            <a:ext cx="2177128"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74" y="2952750"/>
            <a:ext cx="2177128"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75" y="4714875"/>
            <a:ext cx="2177128"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5815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l"/>
            <a:r>
              <a:rPr lang="en-US" sz="2900" b="1" dirty="0" smtClean="0"/>
              <a:t>4. </a:t>
            </a:r>
            <a:r>
              <a:rPr lang="en-GB" sz="2900" b="1" dirty="0"/>
              <a:t>Implementation of national bioenergy policies </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283542" y="1143000"/>
            <a:ext cx="6403258" cy="4693593"/>
          </a:xfrm>
          <a:prstGeom prst="rect">
            <a:avLst/>
          </a:prstGeom>
        </p:spPr>
        <p:txBody>
          <a:bodyPr wrap="square">
            <a:spAutoFit/>
          </a:bodyPr>
          <a:lstStyle/>
          <a:p>
            <a:pPr marL="342900" lvl="0" indent="-342900">
              <a:buFont typeface="Arial" pitchFamily="34" charset="0"/>
              <a:buChar char="•"/>
            </a:pPr>
            <a:r>
              <a:rPr lang="en-GB" sz="2300" b="1" dirty="0">
                <a:solidFill>
                  <a:srgbClr val="FF0000"/>
                </a:solidFill>
              </a:rPr>
              <a:t>Close involvement </a:t>
            </a:r>
            <a:r>
              <a:rPr lang="en-GB" sz="2300" dirty="0"/>
              <a:t>of and communication with key stakeholders are important </a:t>
            </a:r>
            <a:endParaRPr lang="en-GB" sz="2300" dirty="0" smtClean="0"/>
          </a:p>
          <a:p>
            <a:pPr marL="342900" lvl="0" indent="-342900">
              <a:buFont typeface="Arial" pitchFamily="34" charset="0"/>
              <a:buChar char="•"/>
            </a:pPr>
            <a:r>
              <a:rPr lang="en-GB" sz="2300" b="1" dirty="0" smtClean="0">
                <a:solidFill>
                  <a:srgbClr val="FF0000"/>
                </a:solidFill>
              </a:rPr>
              <a:t>Long </a:t>
            </a:r>
            <a:r>
              <a:rPr lang="en-GB" sz="2300" b="1" dirty="0">
                <a:solidFill>
                  <a:srgbClr val="FF0000"/>
                </a:solidFill>
              </a:rPr>
              <a:t>and costly administrative procedures </a:t>
            </a:r>
            <a:r>
              <a:rPr lang="en-GB" sz="2300" dirty="0" smtClean="0"/>
              <a:t>major </a:t>
            </a:r>
            <a:r>
              <a:rPr lang="en-GB" sz="2300" dirty="0"/>
              <a:t>market barriers, especially for small-scale installa­tions.</a:t>
            </a:r>
            <a:endParaRPr lang="en-US" sz="2300" dirty="0"/>
          </a:p>
          <a:p>
            <a:pPr marL="342900" lvl="0" indent="-342900">
              <a:buFont typeface="Arial" pitchFamily="34" charset="0"/>
              <a:buChar char="•"/>
            </a:pPr>
            <a:r>
              <a:rPr lang="en-GB" sz="2300" dirty="0"/>
              <a:t>Policies are successful when they develop </a:t>
            </a:r>
            <a:r>
              <a:rPr lang="en-GB" sz="2300" b="1" dirty="0">
                <a:solidFill>
                  <a:srgbClr val="FF0000"/>
                </a:solidFill>
              </a:rPr>
              <a:t>simultaneously support </a:t>
            </a:r>
            <a:r>
              <a:rPr lang="en-GB" sz="2300" b="1" dirty="0" smtClean="0">
                <a:solidFill>
                  <a:srgbClr val="FF0000"/>
                </a:solidFill>
              </a:rPr>
              <a:t>schemes</a:t>
            </a:r>
            <a:endParaRPr lang="en-US" sz="2300" b="1" dirty="0">
              <a:solidFill>
                <a:srgbClr val="FF0000"/>
              </a:solidFill>
            </a:endParaRPr>
          </a:p>
          <a:p>
            <a:pPr marL="342900" lvl="0" indent="-342900">
              <a:buFont typeface="Arial" pitchFamily="34" charset="0"/>
              <a:buChar char="•"/>
            </a:pPr>
            <a:r>
              <a:rPr lang="en-GB" sz="2300" dirty="0" smtClean="0"/>
              <a:t>Policies </a:t>
            </a:r>
            <a:r>
              <a:rPr lang="en-GB" sz="2300" dirty="0"/>
              <a:t>should </a:t>
            </a:r>
            <a:r>
              <a:rPr lang="en-GB" sz="2300" b="1" dirty="0">
                <a:solidFill>
                  <a:srgbClr val="FF0000"/>
                </a:solidFill>
              </a:rPr>
              <a:t>avoid subsidizing environmentally-inefficient technologies</a:t>
            </a:r>
            <a:r>
              <a:rPr lang="en-GB" sz="2300" dirty="0"/>
              <a:t>.</a:t>
            </a:r>
            <a:endParaRPr lang="en-US" sz="2300" dirty="0"/>
          </a:p>
          <a:p>
            <a:pPr marL="342900" indent="-342900">
              <a:buFont typeface="Arial" pitchFamily="34" charset="0"/>
              <a:buChar char="•"/>
            </a:pPr>
            <a:r>
              <a:rPr lang="en-GB" sz="2300" dirty="0"/>
              <a:t>Liberal, market-driven policy frameworks tend to support some </a:t>
            </a:r>
            <a:r>
              <a:rPr lang="en-GB" sz="2300" b="1" dirty="0">
                <a:solidFill>
                  <a:srgbClr val="FF0000"/>
                </a:solidFill>
              </a:rPr>
              <a:t>low cost “technology winners</a:t>
            </a:r>
            <a:r>
              <a:rPr lang="en-GB" sz="2300" dirty="0"/>
              <a:t>” only, while other technologies are not competitive enough to succeed.</a:t>
            </a:r>
            <a:endParaRPr lang="en-US" sz="2300" dirty="0"/>
          </a:p>
        </p:txBody>
      </p:sp>
      <p:pic>
        <p:nvPicPr>
          <p:cNvPr id="235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72" y="1295400"/>
            <a:ext cx="209847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73" y="3009899"/>
            <a:ext cx="2098470" cy="163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74" y="4648200"/>
            <a:ext cx="209847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581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a:t>The purpose of the Framework</a:t>
            </a:r>
            <a:endParaRPr lang="en-US" sz="2900" b="1" dirty="0"/>
          </a:p>
        </p:txBody>
      </p:sp>
      <p:sp>
        <p:nvSpPr>
          <p:cNvPr id="3" name="Content Placeholder 2"/>
          <p:cNvSpPr>
            <a:spLocks noGrp="1"/>
          </p:cNvSpPr>
          <p:nvPr>
            <p:ph idx="1"/>
          </p:nvPr>
        </p:nvSpPr>
        <p:spPr>
          <a:xfrm>
            <a:off x="3352800" y="990600"/>
            <a:ext cx="5334000" cy="5791200"/>
          </a:xfrm>
        </p:spPr>
        <p:txBody>
          <a:bodyPr>
            <a:noAutofit/>
          </a:bodyPr>
          <a:lstStyle/>
          <a:p>
            <a:pPr lvl="0"/>
            <a:r>
              <a:rPr lang="en-GB" sz="2400" dirty="0"/>
              <a:t>Why does Africa need a harmonized bioenergy approach?</a:t>
            </a:r>
            <a:endParaRPr lang="en-US" sz="2400" dirty="0"/>
          </a:p>
          <a:p>
            <a:pPr lvl="0"/>
            <a:r>
              <a:rPr lang="en-GB" sz="2400" dirty="0"/>
              <a:t>What are the opportunities </a:t>
            </a:r>
            <a:r>
              <a:rPr lang="en-GB" sz="2400" dirty="0" smtClean="0"/>
              <a:t>&amp; associated </a:t>
            </a:r>
            <a:r>
              <a:rPr lang="en-GB" sz="2400" dirty="0"/>
              <a:t>risks?</a:t>
            </a:r>
            <a:endParaRPr lang="en-US" sz="2400" dirty="0"/>
          </a:p>
          <a:p>
            <a:pPr lvl="0"/>
            <a:r>
              <a:rPr lang="en-GB" sz="2400" dirty="0"/>
              <a:t>Which particular policy issues will be addressed?</a:t>
            </a:r>
            <a:endParaRPr lang="en-US" sz="2400" dirty="0"/>
          </a:p>
          <a:p>
            <a:pPr lvl="0"/>
            <a:r>
              <a:rPr lang="en-GB" sz="2400" dirty="0"/>
              <a:t>How should the Framework be designed?</a:t>
            </a:r>
            <a:endParaRPr lang="en-US" sz="2400" dirty="0"/>
          </a:p>
          <a:p>
            <a:pPr lvl="0"/>
            <a:r>
              <a:rPr lang="en-GB" sz="2400" dirty="0"/>
              <a:t>What are </a:t>
            </a:r>
            <a:r>
              <a:rPr lang="en-GB" sz="2400" dirty="0" smtClean="0"/>
              <a:t>accompanying </a:t>
            </a:r>
            <a:r>
              <a:rPr lang="en-GB" sz="2400" dirty="0"/>
              <a:t>implementation strategies </a:t>
            </a:r>
            <a:r>
              <a:rPr lang="en-GB" sz="2400" dirty="0" smtClean="0"/>
              <a:t>&amp;plans</a:t>
            </a:r>
            <a:r>
              <a:rPr lang="en-GB" sz="2400" dirty="0"/>
              <a:t>?</a:t>
            </a:r>
            <a:endParaRPr lang="en-US" sz="2400" dirty="0"/>
          </a:p>
          <a:p>
            <a:pPr lvl="0"/>
            <a:r>
              <a:rPr lang="en-GB" sz="2400" dirty="0"/>
              <a:t>How will </a:t>
            </a:r>
            <a:r>
              <a:rPr lang="en-GB" sz="2400" dirty="0" smtClean="0"/>
              <a:t>strategies </a:t>
            </a:r>
            <a:r>
              <a:rPr lang="en-GB" sz="2400" dirty="0"/>
              <a:t>and plans provide desired goals?</a:t>
            </a:r>
            <a:endParaRPr lang="en-US" sz="2400" dirty="0"/>
          </a:p>
          <a:p>
            <a:r>
              <a:rPr lang="en-GB" sz="2400" dirty="0"/>
              <a:t>How will this Framework </a:t>
            </a:r>
            <a:r>
              <a:rPr lang="en-GB" sz="2400" dirty="0" smtClean="0"/>
              <a:t>&amp; plans &amp; strategies </a:t>
            </a:r>
            <a:r>
              <a:rPr lang="en-GB" sz="2400" dirty="0"/>
              <a:t>be </a:t>
            </a:r>
            <a:r>
              <a:rPr lang="en-GB" sz="2400" dirty="0" smtClean="0"/>
              <a:t>implemented?</a:t>
            </a:r>
            <a:endParaRPr lang="en-US" sz="2300" dirty="0">
              <a:solidFill>
                <a:srgbClr val="FF0000"/>
              </a:solidFill>
            </a:endParaRPr>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1600200"/>
            <a:ext cx="2511425" cy="4524315"/>
          </a:xfrm>
          <a:prstGeom prst="rect">
            <a:avLst/>
          </a:prstGeom>
          <a:noFill/>
        </p:spPr>
        <p:txBody>
          <a:bodyPr wrap="square" rtlCol="0">
            <a:spAutoFit/>
          </a:bodyPr>
          <a:lstStyle/>
          <a:p>
            <a:pPr lvl="0"/>
            <a:r>
              <a:rPr lang="en-GB" dirty="0" smtClean="0">
                <a:solidFill>
                  <a:srgbClr val="FF0000"/>
                </a:solidFill>
              </a:rPr>
              <a:t>“… (a) </a:t>
            </a:r>
            <a:r>
              <a:rPr lang="en-GB" b="1" u="sng" dirty="0" smtClean="0">
                <a:solidFill>
                  <a:srgbClr val="FF0000"/>
                </a:solidFill>
              </a:rPr>
              <a:t>Build </a:t>
            </a:r>
            <a:r>
              <a:rPr lang="en-GB" b="1" u="sng" dirty="0">
                <a:solidFill>
                  <a:srgbClr val="FF0000"/>
                </a:solidFill>
              </a:rPr>
              <a:t>consensus </a:t>
            </a:r>
            <a:r>
              <a:rPr lang="en-GB" dirty="0">
                <a:solidFill>
                  <a:srgbClr val="FF0000"/>
                </a:solidFill>
              </a:rPr>
              <a:t>on </a:t>
            </a:r>
            <a:r>
              <a:rPr lang="en-GB" dirty="0" smtClean="0">
                <a:solidFill>
                  <a:srgbClr val="FF0000"/>
                </a:solidFill>
              </a:rPr>
              <a:t>shared </a:t>
            </a:r>
            <a:r>
              <a:rPr lang="en-GB" dirty="0">
                <a:solidFill>
                  <a:srgbClr val="FF0000"/>
                </a:solidFill>
              </a:rPr>
              <a:t>framework that inspires </a:t>
            </a:r>
            <a:r>
              <a:rPr lang="en-GB" dirty="0" smtClean="0">
                <a:solidFill>
                  <a:srgbClr val="FF0000"/>
                </a:solidFill>
              </a:rPr>
              <a:t>&amp; provides </a:t>
            </a:r>
            <a:r>
              <a:rPr lang="en-GB" dirty="0">
                <a:solidFill>
                  <a:srgbClr val="FF0000"/>
                </a:solidFill>
              </a:rPr>
              <a:t>guidance to individual coun­tries and regions in developing bioenergy policies and regulations; and </a:t>
            </a:r>
            <a:r>
              <a:rPr lang="en-GB" dirty="0" smtClean="0">
                <a:solidFill>
                  <a:srgbClr val="FF0000"/>
                </a:solidFill>
              </a:rPr>
              <a:t>(b) </a:t>
            </a:r>
            <a:r>
              <a:rPr lang="en-GB" b="1" u="sng" dirty="0" smtClean="0">
                <a:solidFill>
                  <a:srgbClr val="FF0000"/>
                </a:solidFill>
              </a:rPr>
              <a:t>Enhance </a:t>
            </a:r>
            <a:r>
              <a:rPr lang="en-GB" b="1" u="sng" dirty="0">
                <a:solidFill>
                  <a:srgbClr val="FF0000"/>
                </a:solidFill>
              </a:rPr>
              <a:t>awareness </a:t>
            </a:r>
            <a:r>
              <a:rPr lang="en-GB" dirty="0">
                <a:solidFill>
                  <a:srgbClr val="FF0000"/>
                </a:solidFill>
              </a:rPr>
              <a:t>among African policymakers and the civil society about the need for environmen­tally friendly and socially acceptable bioenergy development </a:t>
            </a:r>
            <a:r>
              <a:rPr lang="en-GB" dirty="0" smtClean="0">
                <a:solidFill>
                  <a:srgbClr val="FF0000"/>
                </a:solidFill>
              </a:rPr>
              <a:t>policies….”</a:t>
            </a:r>
            <a:endParaRPr lang="en-US" dirty="0">
              <a:solidFill>
                <a:srgbClr val="FF0000"/>
              </a:solidFill>
            </a:endParaRPr>
          </a:p>
        </p:txBody>
      </p:sp>
    </p:spTree>
    <p:extLst>
      <p:ext uri="{BB962C8B-B14F-4D97-AF65-F5344CB8AC3E}">
        <p14:creationId xmlns:p14="http://schemas.microsoft.com/office/powerpoint/2010/main" val="26633806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2.gstatic.com/images?q=tbn:ANd9GcSpBA6CdpEC0y463DnWjTW7Yj98qd52dZaxqK9GzmUPbIBzZ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715000" cy="2371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4648200"/>
            <a:ext cx="4648200" cy="523220"/>
          </a:xfrm>
          <a:prstGeom prst="rect">
            <a:avLst/>
          </a:prstGeom>
          <a:noFill/>
        </p:spPr>
        <p:txBody>
          <a:bodyPr wrap="square" rtlCol="0">
            <a:spAutoFit/>
          </a:bodyPr>
          <a:lstStyle/>
          <a:p>
            <a:pPr algn="ctr"/>
            <a:r>
              <a:rPr lang="en-US" sz="2800" dirty="0" smtClean="0">
                <a:hlinkClick r:id="rId3"/>
              </a:rPr>
              <a:t>mmehlwana@uneca.org</a:t>
            </a:r>
            <a:r>
              <a:rPr lang="en-US" sz="2800" dirty="0" smtClean="0"/>
              <a:t> </a:t>
            </a:r>
            <a:endParaRPr lang="en-US" sz="2800" dirty="0"/>
          </a:p>
        </p:txBody>
      </p:sp>
    </p:spTree>
    <p:extLst>
      <p:ext uri="{BB962C8B-B14F-4D97-AF65-F5344CB8AC3E}">
        <p14:creationId xmlns:p14="http://schemas.microsoft.com/office/powerpoint/2010/main" val="697967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GB" sz="2900" b="1" dirty="0"/>
              <a:t>The </a:t>
            </a:r>
            <a:r>
              <a:rPr lang="en-GB" sz="2900" b="1" dirty="0" smtClean="0"/>
              <a:t>process of developing the Framework</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0950"/>
            <a:ext cx="9144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116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676400"/>
          </a:xfrm>
        </p:spPr>
        <p:txBody>
          <a:bodyPr>
            <a:normAutofit/>
          </a:bodyPr>
          <a:lstStyle/>
          <a:p>
            <a:r>
              <a:rPr lang="en-US" b="1" dirty="0" smtClean="0"/>
              <a:t>Understanding Bioenergy in African Context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399"/>
            <a:ext cx="2485102" cy="183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33400"/>
            <a:ext cx="2590799" cy="183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9" y="533400"/>
            <a:ext cx="27051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29548"/>
            <a:ext cx="2485102" cy="174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701" y="4114800"/>
            <a:ext cx="2620297" cy="175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9" y="4114800"/>
            <a:ext cx="2705100" cy="175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376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GB" sz="2900" b="1" dirty="0" smtClean="0"/>
              <a:t>Abundance of resources </a:t>
            </a:r>
            <a:endParaRPr lang="en-US" sz="2900" b="1" dirty="0"/>
          </a:p>
        </p:txBody>
      </p:sp>
      <p:sp>
        <p:nvSpPr>
          <p:cNvPr id="4" name="AutoShape 2" descr="data:image/jpeg;base64,/9j/4AAQSkZJRgABAQAAAQABAAD/2wCEAAkGBhQSERQUExQVFRQWFRkYGBgYGB4dGBgYGBgZGBoaFxgYHSYiGRokGR0WHy8iIycqLC0sFh4xNzAqNSYrLSkBCQoKDgwOGg8PGikkHSQuNSopLCkwLCwsKSk1KS8sLTUsKSosKSwpLSkpKS8pLCk0MCwsLCwtLCwpKSwqLCksLP/AABEIALkBEAMBIgACEQEDEQH/xAAbAAACAgMBAAAAAAAAAAAAAAAABQMEAQIGB//EAEYQAAIBAwMBBgMEBgcGBgMAAAECEQADIQQSMUEFBhMiUWEycYEUQpGhIzSDsbLBM2JygsLR8CRSc4SS4QcVFkRTdKLD8f/EABkBAQADAQEAAAAAAAAAAAAAAAABAgQFA//EAC0RAQEAAgAEBAUCBwAAAAAAAAABAhEDBCExEzNRcRJBsbLBkdEiMmFioeHw/9oADAMBAAIRAxEAPwD3GiiigKKKp9pWrrKBZcIZMkicbWAgQchtp+hoLk0TXC9/rmstaC863W8Q3bYt+CCGVTdMgbcnyFQefhPrTD/wy1V252daa+1xru+6GNyd+LjATuzxH0ig6qiiigKKKjbUKOWUfUUElFQDXIeGnMYzkciRWG1yCAWAJ4nH76CxRUJ1af76/iKBrExDAznGceuOlBNRUDa1Rkkge6kfyrWx2jbcwrqTExOY4oLNFarcB4IPyragKKKKAooooCiiigKKKKAooooCiiigKKKKAooooCiiigKKpdoXyu3naeYMfn/IZqPtC6LSgi27E7vhLT5UZskepUL82FBL2lcA8MkgDxBkmB8LUdmOCHIII8Rsgz6VzneHUm5YYNbuJtuW/iJKtJb4SeYgfjVvunpCdOPOwXfc8qwB8R6xP51fwf4fF3/TX+TfyNdZ2gVkqBAmSZiR0GIPzmq9vthycqIjjcoM9YO/OZwQIq1d7LVgwJPmnOOvpAwfcZqKzoLiLHiBsjJBkD1EluB06+1UFXVXGBa2bhIjkkZkTB2KCJE46/lS/V2+owJjdIlgIgTtWAYH4EYptd7JciN6nMwy9Oij0H41T1dtRA3G4RALeURmYkYGRgEY3Y4oJ+zdKTz5I6BjvfH3zMwPkOPSprXZbB9zBHiYJmc583NQMsKGBL7jLAqXBI4Bx5CCRPHFT+OUeLfmDAQu4bZz8JyRgekYxwaC9bYTtKgHnpmI4+Uipoqh2xYLW5GCpBnOBI3cZIjMD0q018Km4nEDPr9PU+lBKRSntV1eFXazFgpwS0TnK5A5kyP5VfDu3C7fXdn14Cn5Hn/tS8NbNwHa5ZgcyAozkeZufmTxQMrVkLwAPlW9RafUbxMEfz+RGDUtBDqrBZYDFT0I/mOoqrY7KMAvcdmgAwzBZHWJMGrGq1YQerdB/melUtQz4DXDJmVQcD5gySJHzg49AaKsCPT3n8zzWaVKptl4Z2G4SNwO0Ecww4metT2dTcYSqiJ5bEiAcCTHzoJtTrlSAZJPAAk/6wapa/tvwQrXFCKWiWPGCchQY46/lW+t0dw+ZCoeV6EcETJkz5ZwR+E1552z3wuXk8HTalX1Vu8NwNoQqorLcG57QU/pAOPX0qZLbqD0vQ9p27qb0aVkieMqSp59wa2GsBICgsSJ4gRjqYHWkfdfS3LlixdvlGuFRvJUZOQxUgCJPSI5xXQafTqg2qIEkx8zJ59zUDUs/RVHzb+QFV31xUkHaxH+7un1yIMdOTV6ighGrX1Hy/yHWt7V9WnaQYMGOhHQ+9b1E+mUnIB/16evvQbG6AYkT6TmtwahGkSCNqweRAz8/Wj7IvQRPMYBPqQOT70E1FQeARw7D8D+8GtrVojlifnEfuoJaKodtat7drchQEOm4v8ACqF1DsfMvCyefx4rPZHafjoWGyAYlLi3EOJ8rL/MA+1BvrVEq24hhwAJn1BXr+UetRbbrwD5BmSDDciMZjEzn/IsKKDwWz2jfbtS9be9fe0t++AruxTy3GC+UnbgcQK9U7oawrbCMMM77T/eyD9f9cTT7zN/s9n/AOwf3XqZd1bIbSEHq9wT1EseK0Y5fFy2/wC78I+boKKo6TxfMrFTtMBoyRzkDExFSX9Tsgu9tQeN2OhPVvQE/Q1nSg7W7UNqALVy5Kkyi7ogoMj+8T/cNc12XrFOoSTqEYvJt77e2ShaGs7zc65hecyQZqx3lF5tOwviyyb7cfowZ87fElwupxs56gn0NIO60LftgAAC++FUAAQ/CqAB8gK9+HwLnjc99JtFr0Lyu44YbfTiTg5+RrQ6MqSygEiSMeY4+HceBPX/AEZ7YRfMDAMdcdePTk0v1Ha0OJIVCY9WiD5oE4kR9RXgkys6hXmDMYI6g+hHStPsIlYJhTIX7vBAweI9oqnp9+9WCko3rAIU5kjBBnpH500oCiKK0v3dqs0EwCYHJgTigxevKgliAPU1V7O7R8SZEQcc5H1HuPxFLdV3gU7QbVwy2MhePDE8j/5D9bb+k0iudvZvKt+wpV5tFWDk+Zgdwtbiq7AB6y3yFB0FzVCy4RyIWXLAZPxQTHWMHGfrFVH7cG5AklrnnDgLtS3c3P5i3sgn0LL0qO3dJ0ZUydwk3ElQQYbn4oIMYnHMUoPZ7u1o3bF64fDG4F7wbcGY7fM2wgAjpxP0BgO3Lm0779nTsSdty7ct+cA3AAEImB+iYztPnPyrrb+pW3bLuYVVLMY6ASTArhV0GmT/ANpeUspBCuw+GJUxz8QPyJ5IIHV9rak/Yrz2xDCxcZNwBghGKyDIOQOatZPkIdV2hcck2bloLBUb8Heq3QcEcbzpz8t3qJ88OitpfDKiqzNdkgZOSc/Wkl/sy/rZ+3nz2lOzaLYG18n+jEfEp96fk+e187n7q6PK8G43eU9Nfqpa9G7sfqlr+z/M00pV3bYDSWicAL/M1afUMQSohR1PJGZ2j/Oufn/NV4k1GtS2QHdVJ4kgTkDHrkj8RS69r9QWmzat3LRja28CQQpkdDkt/wBP41+8iRZ8YbbjIQE3DA33LYM7CJiAY9QPSuQ7O1LNfQnYmy9ZQBAVQKptxC7jAg+tW4fByzls7ItenTQzQJqnZXe0sJAnaYx+fWPpW7uUwIIJwJgjPHuP3V5JZS+X+EgD8T+AOK1vI4GWkYwBByYjdOBJHvioWA8W2wAA8wB9uT+JPPt71fuICINAvs6WbhgkbR0MwSTKjcDHTj16cVeSzBmST6k/6ArZEAEDitqBZ3iH+zsdpaCpwSCsOp3+UEnZG+AM7Yqv3XB23CwYsWE3GDqbnlEHZcAZQPhiIxPU1c7b0yXLRV922VPlTeZRg48u1pErwQZ/CqHd7wUe4to3vPDBbll7YVUAUKhe2sgSIEkgR0FA+ooooPKe0bY8aYE/aLuYzzc613Xc79W/aXP4jXD9pf03/MXP33K7jud+rftLn8Rrqc15M959qmPc1ttDsvr5h78A/UGPxFJe95crbVbQugltwNprgGIyqOvQnJp7fshhB+h6g+oPQ1z+n0d/e4GoKkknay7gPMT5S3A2xiPUz0rlxdx69l3C3ifZmV2Zmfbptp8zhiN629zD2LNx1iaYd29BdXUWy1q6o8Z2k23AAKvBJIgdK6UaS+qbGvS5cMpjmDJUxHlJGR6Ex6DB7P1pkePbGMHYOSGGYUYB2n3gjrI0zmLMbjJNX9kaML67Gtqgy5I3EyVABYxPPB9qtWdKFHqZJk8yTJM/6xVXstHO5nYPJx5YKiBI/cfnTCsyRRRRQFVu0rG+zcTaG3Iy7W+FpUiDGYPFWaKDgNT3SsraRv8Ay+2X3ncoUsVUKxBB3EAsyqOcBhUx0Vg7Y0VzrwzbjGcZETHsMrMTI63WaoCFzyJ/yn6j6VskLDMVBaFAwAeYAP3jz/lUzKzsFWn8MIdo2BUVdo+4VgkMWgSAU5M+UcRVHVa24ItqsuDIBC+GoXaDliQDFwLwMg44mS9ZZg03dNsugvu3XIIbahIbxOM2xjHHqKr9odhX2J36tRvJYIC4VgCDCoXjaJUY9vWpxkt63Qa9l6hlsr47G3cySoHByTt8vmxnrzVm8oMrBcP5WDAqsMCOQOTx9elLrPZ7aez4burBnyeNoaMSxJgwfnxFXu1OzHuWWtq2WKtu4YMrK31BiM8T14qL0vQc/e7uHeStifIgIljP6Tz7i1xZIQmIMHPriez2Oha1OmBw3ilWPkaYG0bxAwZEfeGMGLel0l0MrPqSMqCuw7fvCAS2GyBPPlEyDnZuzLxN0JqDbBdzgbiFYhhtk8xOek4AEVPx5etF/R7YFpQbaAQBHPO4BjMx7evNad4e1/s6KQ1tSSR+kZQPhJEb7ife28E4n51jRdmsFZi5YkJtlQpGzPTgE+/HWqneELdRVa3NwMu35Fl37ZjOwN9QIk1UKu3df4gcreRrTFNqiSSRct5DBQCID9W5EHEUk7H/AFgf/ZtfxWq6HQ9hIWg6NUGwkecyTIKjDQh6n51PoewSj2ydMgIYFmFwxuUpDgFs5DEAzgKD7a+Fx5w8Lj6/tpWzZ9qNQ4cKoGepBPzmOIMfjS/UasC1cuO6qwEDxGCqrGQAZIXLSIPpTS8POkc5n+zB/wAW2odX2Utw5mIOBxJ+9HBPzGayLE1vt6xcvqw1Fg2/CyPFTkHcCo3cYY+kKKsWe81vbZnUaaS0XP0tvjacDz8yU4mpLXdrb5Vv3lQKoUK8bdsjGIiNvSfLzmm2msbFC7maOrGWPzPWglooooKPbiA6e7O0RbchnXcqkIfMVIMgekGk/ciyFW8FBA8XAKbGjaOV8O38vh5ByeA27aW4UHhrv843pKjfbIIZfPjqPwqHu5YZbX6Sytq4Y8Tbsi4+0Bn8mMmfSgbVHbZpIIEdCOs9I6EfzqSig8r7S/pv+YufvuV3Hc79W/aXP4jXD9pf03/MXP33K7jud+rftLn8Rrqc15M959FMe55UF/Sgnd96IGfw/A/vPrU9FctdWa9ME/EuSvXggx689PSo/thZygMYPTIwIOcckYq21sHkA/OqGt7OEFlBJiNuIIPpIkeuOYigD4lo4m4CCxlfN9GVYJ9iAferOn1W7lGU55GPx/11qBO1A2EVt0TDAjjmTHIMCPUihda4tb2Vfh3E7oUQJMk8fP8AdQX6KSavtUOqNb1Fu0v3yXTBkjaQynMrcHK5U/Rj2Y7G0hZ1uMRl0+FvdY6UFqiiigq6MTJJBORjoZzOTnj8BSvtlraWEa4GKAgwuACqs+6R8MbTniYmMkSOptk7yHj4ZUZXoJnnDDg5PuK21KyBuQYaADBVZVsBRiIxMzn0xQIm0eiAUb7gAG1YLEKDsMsYiP6M+kQepNT6m1p1Aty8qGtRmV8bYTJAlpIUTySGE8071vZy7DADE/CNiZP/AE8f96L9u2xVgimDJO0RmSMweGMz0yaBXa7J091SiXCdwFzE52k7WkmCAzfKYp5pdSNok9JE+g/y4/D1pHoCUvG21xSx/RgJa2jKoxlxbA3SLpgNHmGJptq7RD7hAUgz/akEHgxxz8qDS9aUuYByQ23iSRt3AdOPi9veq/b/AGja01tS5tqzGFJYIZjLAgHjr0znnLTSDBMDnnmYxMnn/tVLtnSF2t/oLd5RukOFMTEEF/zA9qBC/fVQroWt24WEdTvKsQojwkDM20lpIBB29MkRabvAmpvW18Z8naYtsqs0tHlfaQQrAGV5A9Jq/d07byX0NoIVIMBGbdEg4HUyMj0OOKn0th1KMNHakNlk8MYlvMvUDbtPr5vap6C6W2hQD+kEhjzgkKx29ZOQP6vtB202ouMYB6kNIyuPaOTwCPXOIqTWpDoVIQsSCY5kCJ95CijQ6ch2aCJxliZM8iekz+PuagbmyFZCSS08nriMwIHPT1q5SztZuGyuxl80x8Z2kZGQAZjrx8r+mu7lB9Rnpnrg+9BJRRRQFFFFBT7Y14sWLlwsi7EYg3GCpujy7mJEAtA+tLu7PaRvm85ZW84A2XNygbQQpC3HQMAc7SJM4iGZl2s+2xdO/ZFtzvidsKfNt6xzHWKV9z7ztbuC4zbluEbGZnKDoC75b/MHJ5oH9as4HJA+dbV5x/4pduporthzp1vNdV53XHUDw4A8q4OLjcjH1NBS7S/pv+YufvuV3Hc79W/aXP4jXn32rxfCuEAG45eBwN4doHymvQe536t+0ufxGupzXkz3n2qY9zyiiiuWuKKKKCm2pi5JwolZ9zBM+gAHPz4ik+q7atG61jzKXZbZKg5n3HAIaJHHtIppfU2xdZQWfazKByccAesgD/pri+9XaOq2Wfs106QkXmddodjm3G7xFG0glsD8xFTJbdQc92heOouPp7ultrZF1ireMzF/DNwLKpcDKSGLEmDPM16T3N2Jo7NtMBVIAzgBmGNxJI95PzrgbjkvbJ6tcP4g16F3atA6W1IBw3I/rmtfG4M4fDl+e/wrLunFFQ2OWAkgcex6gewxU1Y1kd6yGEGtPsSdRPXzEkTETBnMVPRQK9SuxjGRs+8cgSQAvXOR9BSPvPpl8ly4SWJKDzFFgK0/BZuM0y2CNvXoJ6PtVF2bmO3aQZ9ATB/I1zPebWB1tBSCFc5hhPlaIkQcDoTkV6cLD485j6ovQr7MYPq7bAATdGZOALRGGZQemJA9wK7rYSxXcTEegAnrgZPscYrg+7Lj7RZnjxCM/wDCYV6DoiIMRhjx+X/4xXtzWMxuMnpCJ1WBArNFFZUsMs4NAEVmigodoaUn3BK+VvhkEEfKePnFZTUMUQKASRBJPBET/e5wfQ1cdARB4qi+ibzDajqW3QRBmAMngnHNBAlzwmIIZy5A5EExnmM5Ankx6LV61fC4K7QCFX0PlBx9SR9KqsoDITacbRiII6E5BkxkRyZODUzaK04l7YUsQTujdPIyDz8jQW0uA8EH5VtS1kIaCvsrBgCAJPznpEEcT1qbQFjLMzE8bSu0DrgRJ55+XvQXKKKKCn2zcZdPeKTuFpysCTIUxAIIOekUq7l2gtlgFCjfMCQJIE4Niz1/qn59Ax7b0pe1h0TYy3JcTb8h3ecSJXE8iIB6VB3e7JXTi4iurZWQBBEIo3PnNx43FsTP1IN65jvV3Q0+vu2xqA5FtHK7WK/EyAzHPAp/r9Z4SF9rNBAhRLGSBgdYGY5xXG9v9r+NctsnjW4QgzutkyLT+okDdHzBq2HCvFvwY3VpvTmrVsKthRwGgfIK4Feh9zv1b9pc/iNed2Pgsf2v8L16J3O/Vv2lz+I10+a8me8+1THueUUUVylxRRRQLO8dndpb/T9Dc/A22B/17CvK+zezrWnDrbMKQxy4OYUcwOgFewa1nCHwwC2MH0kT8zEkDEkAUgJvE+XTqy7o3MwAZZYk7QTByB+GDmvbg8WcO/FrdRZtw/iruteYYL8n2PNej92HH2S2ekN/E1VrOpveMAdPCwS7b0ONp2yPXcInHB+dXuyfEuWw15dryfKD5YBwQAcgiDn8BV+Lx/ExmOv+1ok0vadYVfkJ+fX86koorMkUUUUCrt3tJbfho1t7guMBAQsMEfFg9StcFe7Vu3Gtq/h7YZwEULBhR05wfyrrO9PYF3UOpQWiAm3zhSQZJkb7bR04jj5Uh03dHUEoYt+Rdpl2EnAxKZyv5itnK+Hjfizvt+quW1XsEfprUf8Ay/8A62/M/vr0MhhgQpc/Pb5envj5fOuR7E7uXVvWydm1WLMysTEKREFRncefSTXZ37JMQYwRx0Pp+AqvM5zPKWeiYNIsIPrHyJJH5RU1YAis1lSKKKKAoorS6DtMcwY+dBHfv4ISC/oTx844qlrCFDZF27sOy2xUEmCfKCOsHoePaq/b7quiMqSsINqvsOXUfHGMnPrXE3O2ZUqtq0qonhecs9yCpBIubgOHMeXEn1r0w4WWfWRGz3tW+oH6e5e0zbCqC2GbyqtxN3lRtpi5meTbUg4rsrTgjBkV5EyqrXNoUDwukf169YtrDY4YSR7iMj6fy+vrx+B4WuvfZLtYooorMlU7Wu7bF1gwTbbc7yJCwpO4jMgcx7Uv7rvci6t1iXVx5SxYqpUMsuVXdgjpgg56Bl2mJs3RO39G+Z2x5TndDbY9YMeh4pN3LxbuKAsLcwU27DKKSQUsWQT6+U/PoAv95rzJo9SyEqy6e6VIMEEW2IIPqDXjvc7ta/f8Q37ty4VgL4jFoB5jdxwPwr2nthwLF0ngW3P4KfSuI7wdoJe1IKEkC0AZDDO9v94CtPKb8fHp0/0jLsRWPgsf2v8AC9eidzv1b9pc/iNed2Pgsf2v8L16J3O/Vv2lz+I1s5vyp7z6KY9zyiiiuU9BRRRQUO09K5IdH2FFflS07gMxuGRGPnVHQdlXVRt+pJVlYHygEScsGBwYmPSfamfajRabniJESJxMnge9RIpYWkbooYx1gRBkcSZzFArTsa+7GdTKxBItL5vKF5k4wCRwZppodFdQjde3qARGwCTIgzPQCPeSav0UBRRRQFFFFAu7S7JN2f0txFIgqpwRmfxmPpSe/pLZZv8AaipIKEkCfK0EEn+tPSTJktgjqaot2JYMzaQg8458u3Pr5cfKgX2OxCQdurun4chhiMxj1BX8Pcmlneez2oNRohomB04KjUlvD3ModJPnEyU3/D611djSKk7VA3GT7njPrVXX3bocbAYgcBSJ3Gd0mQIjj3qLdCnqtRrV3EJaIAYiJLGJKiNwyYA/vVvp21gbzC0V3ZOZjf0/uZzOcT1rS72tqCzItiCASCW5EkAzxMDieoo1Gt1eNlkDE5ZTmSNp8wn1ke3HFSMudYJ2i2w3ufNztltgABAmNo/DPMb3dRqlViVQmVCBQTy7BiRuH3dhifXPpFe7Q1e1osANtMedT5vPByeBCH33dIqbVa/UhyEsbknDb1kj1An6xieMUArazyyLPK7vi4OWiCcjI98H2qXsj7R5vtG3hYK+udwx0mI65qv9q1Qj9EreRJ8wA3kDf1zEn28sdZGTr9VK/oFAMbjuBiWg9RwucTMdJoLz6QlSpKlc4KzMmeuPy6Ums6K6B5tMm7ywwKiCVG7BmQHkD1BHpJeaC8z21Z12sRJHpVig5nRvcDBb2kRVJMsNhABOMAfunAkmn9nJLZgYHT3J/d+FSXbe4EcT1FFq3tUDmKDeoDePiBYwVJnqCCBkehn8jUl5yFJA3HoJifqaraXTHcXf4jwPQfic0GnbmoC2SCWXxCLYZSFKl/Lu3HC7eZ9vWKWdy7k27mAssrBVXaiq9tWWF3NtYqQWE8nryX1/Tq6lXUMp5VgCD8wcGs2rKrO0ASZMCJJ5Jjk+9BS7f/Vb/wDwbn8DV5wP6Y/2B/E1ej9v/qt//g3P4Grzgf0x/sD+Jq6fIdr7z8qZq1j4LH9r/C9eidzv1b9pc/iNed2Pgsf2v8L16D3VuFdISF3ENcIXiSGMCffirc35U959DHuf0Ult96EKBijjcYUEQTnaCZiATH4iYkTd7K7UF9WZQQA23PXyK30+KPpXKXXaKKKCLVafejKSRuESOR7iqvZ9m6pbxCrScMMGAIEiPn16mr9FAUUUUBRRRQFFFFAUUUUBWCazSXtnu4L923c3AbIwUmYbdgyI9Kmavcbv2dqMxqOWYiUEhSIUe8HM9fas6Xs++vxXw/xcqOCPL74OeTx9aUmzbbxh9sY7l3tgwF2KCeYMqFbHzHlMUPdSAv21/IQDtVskZAOYHwt7EDMwxMBja7L1G5S+oDKGUkBY+EzEg8EYg+vtQOy9RtAOpBMqSSgjG0nAjru68R86paQ23VyNU4Zra5yHQW5ZuSZ+OOvI5OazevoeNZchvY7eepxjzKuD/uxDSSFqx2TqVn/acFmMbBI3SYBacBvyxiBTmyCFAYgmBJ4k9THTNco9y1sS0dQ4KM8MAx27VKbTMEckwRH3cwJmw5VU1d0l/KsAiIklhkSMbTzkDiWkOomia467rBCkapjuSSpLq2VLKBtkBzIxxiAIwHp7Oe4EYX3A2qcSJ8rDMNwSVaP6sTBwDSazSvs7su4jbnvO+W8pMggnyzPBAjjH5ktKAooooCitLxIU7YnpJgfUwa5zRd9Va1Zd7TqbqK5AyqK1rxsuQJgELxkyBwYDor9gOrKwlWBBHqCIIx7Us/8ASemmfDz673n8d1UB30BAcWmKG5tn7wBsW7oJWMGX2kTiCc8VIvfa1tB2XZ2gxsxllTBYgHzMPoQeCJtMrO1Fkd0NLj9Fxx5nx8vNj/vTLRaFLSbLYhZJiSckyckk0lHfezsV9t3ays0kKICtbQkhmBHmuJ+/iCbF3vRbW2rsl0BrptxtG7cFdpjdkEKSImZEDNLlb3oc0Vzmo76ILYZbdwsy7lDAAEFQ4lwSBKn3k45BAz/6ztlSVt3ZBQEEBY3sqzk5gtmJiMxImo6KikOk732ne0my4GuzErCgiOSSD16D34IqJe/FooHW3eIOz7nRyMyCQYBkxwRHJAoOjormdV35tqG227hKru+6BHg+NMhjiCo45Yc1Ie+KFrsI2234YJ6kvcFvA4IEgzPqMRQdFRXN3++S+Dbu203B/E8jMFuHw1Ynag3b8gAwcBpzxUek75O7WwdPcAuFQDIMbjZU7oGCDcYlSQQtpiQMUHUUVzmm762yq77dxWPIC7o8u6ZGSInpyCORFS2O9qO4Cpc2+A94kjzQmyAEEkkgn5FY5kAH1FJLXe20xu+W4PCALeXoduVAJJjcOnHE1Hqu+Nu2AWt3hlgfJ8IQ3AxJBIw1sjn7yngzQP6KTaTvTbuXzYC3FcdWA24BPIYn7rdOlQ2+9q7LLNbuDxbKXfKN0bgW24gkiD06qOSBQP6KQ6rvSEOoHhuTZwJDAMRae7yVwvkKyJBJHrUVvveN9lSk+JbLnY25rZ8WxbUMsDk3ZJnGw4OYB79iSZ2LMR8I4OSOOJqNuy7RIPhrIbdgAZhlkxzhm59aqXu2Wti8XtmbaG4qgqWZAqk43TO/cvpgVR0ffFbi3otsLlpHYg/AdoJEP1kR0xOeRIPF0FsAgW0AIIMKODg9Kit9j2RP6NfMSTIB5ieeBgY4wPSlWk73C5csqtp9t0DzHG0nfypHEoROMkCK00/fe2UQtbuB22+UAHL7YAYkCPNyY4IwRFA8PZ9s820zP3R1welZXQ2wQQiAjghRI5ODHqT+Jpf/AOo0D3kKPNoE4WZAS25Aj736QDbyYxPSG/3utqu7w73xR8HQOiE/KHDjqRPUEAGf/ldn/wCK3/0L8vSrIEUk0/e6095LQW4GeIJC7coLnRp+Fl6da1vd6Qthru2WV3QoGBIC3LltWYxhWNsmY9eYoH1FK+xO301IbarqVw24RB4IBnInqMH6GGlAUUUUFftG86WrjW03uqMVSY3MFJVZ6SYH1rm9T25rAxRdPLKzN1h0DsFUNt2jcoB+LcJGDJjqzSHQve1CuzN4YDELtmYxzn/++1Uzzs6SbpNb1WLmv1Y8M+CGBS54iggQwYbIJY8rOOs9Kz/5lqzbDfZgH8SDb3/d8IsSWg48SEkD3rTRdtuiEXtrMLmwEHmAxyf97ykADkx7kTL3uskwBcJJ2iFmTE8gx1HPrPAJFpdzabrfS7Z1euvFgn2dWBE+ZhkhC+YBiLgVDE/GpEwQKDazVKmNCk2zutLKiJLgABSQrBOSCP6Qx1pgveuzMHcPmPaR1+YxOcGCQK2ud5rYgkPBVWBgfeEgHODEfjUoGn1moa5YDWdiMtzxTIO1gYQczkAng/F7ZcRSAd8bUElXERiBMGJOG4HX+dPLN3coYTBAORByJyDwaDaK1s2FRQqqFVRAAEAAcAAcCt6KDEURWaKDEURWaKDEURWaKDEVi3bCgBQABgAYAHsBW1FBiKIrNFBjbWrWgYkAwZEjg/6J/Gt6KDEURWaKDEURWaKDEVhLYGAABnj3Mn881tRQYijbWaKAiiiigKKKKApH2t2NeYAaa94MtLYmRBwPy/0KeVimv4pl84rljMpqkFju49qyq2bpFzfuZzPmMHkDkAmYJz1rZuz9Zki8gk8BcAGP6sk8ief5PhRU23K7phhjhjMce0ILnZ2sP/uFjbHwxkg5IAE9OIiJ9Qc3eztWdpF9Q4UAmDtJ3PP6P4chk83INvjNPqKhYiu6HWTIvpjgbI6MM8znafoR5fioGi1sfrCA4wUBA4nIVZPvGfQdHtFAm+xaqABfE+ISSVE7IUBQNsA4J45P0rRez9XE+Ou+WPw+UyiADbGBvVj1MMc9aeUUCRtHrIMX0noSg+n3eeJ568TAzpNDqlI3X1ZQ0kbRJE5E7cYn8RxtO51RQc7Y7L1in9ZBGJlZOFAHIPJAJ+be0bjS64sR4yBfXYDMlsARggRk849Duf0UCNtBrCCPtCxAiEAPOZMek8D09DLsVmigKKKKAooooCiiigKKKKAooooCiiigKKKKAooooCi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48200" y="1295400"/>
            <a:ext cx="8759825" cy="830997"/>
          </a:xfrm>
          <a:prstGeom prst="rect">
            <a:avLst/>
          </a:prstGeom>
          <a:noFill/>
        </p:spPr>
        <p:txBody>
          <a:bodyPr wrap="square" rtlCol="0">
            <a:spAutoFit/>
          </a:bodyPr>
          <a:lstStyle/>
          <a:p>
            <a:r>
              <a:rPr lang="en-GB" sz="2400" dirty="0"/>
              <a:t>Most opportunities for bioenergy development are in </a:t>
            </a:r>
            <a:r>
              <a:rPr lang="en-GB" sz="2400" dirty="0" smtClean="0"/>
              <a:t>beneficiation </a:t>
            </a:r>
            <a:r>
              <a:rPr lang="en-GB" sz="2400" dirty="0"/>
              <a:t>of various feedstock types </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07" y="2131484"/>
            <a:ext cx="1352550" cy="115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0375" y="3325450"/>
            <a:ext cx="1352550" cy="369332"/>
          </a:xfrm>
          <a:prstGeom prst="rect">
            <a:avLst/>
          </a:prstGeom>
          <a:noFill/>
        </p:spPr>
        <p:txBody>
          <a:bodyPr wrap="square" rtlCol="0">
            <a:spAutoFit/>
          </a:bodyPr>
          <a:lstStyle/>
          <a:p>
            <a:r>
              <a:rPr lang="en-US" dirty="0" smtClean="0">
                <a:solidFill>
                  <a:srgbClr val="FF0000"/>
                </a:solidFill>
              </a:rPr>
              <a:t>Cocoa plant</a:t>
            </a:r>
            <a:endParaRPr lang="en-US" dirty="0">
              <a:solidFill>
                <a:srgbClr val="FF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758" y="2131484"/>
            <a:ext cx="1395412" cy="115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12925" y="3315478"/>
            <a:ext cx="1352550" cy="369332"/>
          </a:xfrm>
          <a:prstGeom prst="rect">
            <a:avLst/>
          </a:prstGeom>
          <a:noFill/>
        </p:spPr>
        <p:txBody>
          <a:bodyPr wrap="square" rtlCol="0">
            <a:spAutoFit/>
          </a:bodyPr>
          <a:lstStyle/>
          <a:p>
            <a:pPr algn="ctr"/>
            <a:r>
              <a:rPr lang="en-US" dirty="0" smtClean="0">
                <a:solidFill>
                  <a:srgbClr val="FF0000"/>
                </a:solidFill>
              </a:rPr>
              <a:t>Palm Oil</a:t>
            </a:r>
            <a:endParaRPr lang="en-US" dirty="0">
              <a:solidFill>
                <a:srgbClr val="FF0000"/>
              </a:solidFill>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169" y="2131484"/>
            <a:ext cx="1309943" cy="115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218170" y="3315478"/>
            <a:ext cx="1352550" cy="369332"/>
          </a:xfrm>
          <a:prstGeom prst="rect">
            <a:avLst/>
          </a:prstGeom>
          <a:noFill/>
        </p:spPr>
        <p:txBody>
          <a:bodyPr wrap="square" rtlCol="0">
            <a:spAutoFit/>
          </a:bodyPr>
          <a:lstStyle/>
          <a:p>
            <a:pPr algn="ctr"/>
            <a:r>
              <a:rPr lang="en-US" dirty="0" smtClean="0">
                <a:solidFill>
                  <a:srgbClr val="FF0000"/>
                </a:solidFill>
              </a:rPr>
              <a:t>Sisal</a:t>
            </a:r>
            <a:endParaRPr lang="en-US" dirty="0">
              <a:solidFill>
                <a:srgbClr val="FF0000"/>
              </a:solidFill>
            </a:endParaRP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8112" y="2131484"/>
            <a:ext cx="1309687" cy="115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528112" y="3308275"/>
            <a:ext cx="1352550" cy="369332"/>
          </a:xfrm>
          <a:prstGeom prst="rect">
            <a:avLst/>
          </a:prstGeom>
          <a:noFill/>
        </p:spPr>
        <p:txBody>
          <a:bodyPr wrap="square" rtlCol="0">
            <a:spAutoFit/>
          </a:bodyPr>
          <a:lstStyle/>
          <a:p>
            <a:pPr algn="ctr"/>
            <a:r>
              <a:rPr lang="en-US" dirty="0" smtClean="0">
                <a:solidFill>
                  <a:srgbClr val="FF0000"/>
                </a:solidFill>
              </a:rPr>
              <a:t>Rice Straws</a:t>
            </a:r>
            <a:endParaRPr lang="en-US" dirty="0">
              <a:solidFill>
                <a:srgbClr val="FF0000"/>
              </a:solidFill>
            </a:endParaRPr>
          </a:p>
        </p:txBody>
      </p:sp>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799" y="2126398"/>
            <a:ext cx="1333500" cy="115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837799" y="3276009"/>
            <a:ext cx="1352550" cy="369332"/>
          </a:xfrm>
          <a:prstGeom prst="rect">
            <a:avLst/>
          </a:prstGeom>
          <a:noFill/>
        </p:spPr>
        <p:txBody>
          <a:bodyPr wrap="square" rtlCol="0">
            <a:spAutoFit/>
          </a:bodyPr>
          <a:lstStyle/>
          <a:p>
            <a:pPr algn="ctr"/>
            <a:r>
              <a:rPr lang="en-US" dirty="0" smtClean="0">
                <a:solidFill>
                  <a:srgbClr val="FF0000"/>
                </a:solidFill>
              </a:rPr>
              <a:t>Shea butter</a:t>
            </a:r>
            <a:endParaRPr lang="en-US" dirty="0">
              <a:solidFill>
                <a:srgbClr val="FF0000"/>
              </a:solidFill>
            </a:endParaRPr>
          </a:p>
        </p:txBody>
      </p:sp>
      <p:pic>
        <p:nvPicPr>
          <p:cNvPr id="6152" name="Picture 8" descr="https://encrypted-tbn1.gstatic.com/images?q=tbn:ANd9GcSBf14ltdDRVlme7IQrKiX_NzhL4PCbOH1r4o4u0R_Siz8GtxM3F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1299" y="2126398"/>
            <a:ext cx="1238250" cy="11496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171299" y="3277930"/>
            <a:ext cx="1352550" cy="369332"/>
          </a:xfrm>
          <a:prstGeom prst="rect">
            <a:avLst/>
          </a:prstGeom>
          <a:noFill/>
        </p:spPr>
        <p:txBody>
          <a:bodyPr wrap="square" rtlCol="0">
            <a:spAutoFit/>
          </a:bodyPr>
          <a:lstStyle/>
          <a:p>
            <a:pPr algn="ctr"/>
            <a:r>
              <a:rPr lang="en-US" dirty="0" smtClean="0">
                <a:solidFill>
                  <a:srgbClr val="FF0000"/>
                </a:solidFill>
              </a:rPr>
              <a:t>Jatropha</a:t>
            </a:r>
            <a:endParaRPr lang="en-US" dirty="0">
              <a:solidFill>
                <a:srgbClr val="FF0000"/>
              </a:solidFill>
            </a:endParaRPr>
          </a:p>
        </p:txBody>
      </p:sp>
      <p:sp>
        <p:nvSpPr>
          <p:cNvPr id="9" name="TextBox 8"/>
          <p:cNvSpPr txBox="1"/>
          <p:nvPr/>
        </p:nvSpPr>
        <p:spPr>
          <a:xfrm>
            <a:off x="300599" y="3924300"/>
            <a:ext cx="8455025" cy="461665"/>
          </a:xfrm>
          <a:prstGeom prst="rect">
            <a:avLst/>
          </a:prstGeom>
          <a:noFill/>
        </p:spPr>
        <p:txBody>
          <a:bodyPr wrap="square" rtlCol="0">
            <a:spAutoFit/>
          </a:bodyPr>
          <a:lstStyle/>
          <a:p>
            <a:r>
              <a:rPr lang="en-GB" sz="2400" dirty="0"/>
              <a:t>Africa can generate a great deal of energy from municipal waste</a:t>
            </a:r>
            <a:endParaRPr lang="en-US" sz="2400" dirty="0"/>
          </a:p>
        </p:txBody>
      </p:sp>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4327752"/>
            <a:ext cx="1362383"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descr="https://encrypted-tbn1.gstatic.com/images?q=tbn:ANd9GcQARSfCabFBKsZn51NVJo29q0ZshunsTaE-hB_VUJz3HIzqTlNVs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2925" y="4327752"/>
            <a:ext cx="1405245" cy="90963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8170" y="4327752"/>
            <a:ext cx="1309942"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32769" y="4327752"/>
            <a:ext cx="1347893"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9522" y="4385965"/>
            <a:ext cx="1321777" cy="85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1299" y="4327752"/>
            <a:ext cx="1238250"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70207" y="5486400"/>
            <a:ext cx="8216593" cy="830997"/>
          </a:xfrm>
          <a:prstGeom prst="rect">
            <a:avLst/>
          </a:prstGeom>
          <a:noFill/>
        </p:spPr>
        <p:txBody>
          <a:bodyPr wrap="square" rtlCol="0">
            <a:spAutoFit/>
          </a:bodyPr>
          <a:lstStyle/>
          <a:p>
            <a:r>
              <a:rPr lang="en-US" sz="2400" dirty="0" smtClean="0"/>
              <a:t>INCL:</a:t>
            </a:r>
          </a:p>
          <a:p>
            <a:r>
              <a:rPr lang="en-US" sz="2400" dirty="0" smtClean="0"/>
              <a:t>World’s largest uncultivated land, available labor </a:t>
            </a:r>
            <a:endParaRPr lang="en-US" sz="2400" dirty="0"/>
          </a:p>
        </p:txBody>
      </p:sp>
    </p:spTree>
    <p:extLst>
      <p:ext uri="{BB962C8B-B14F-4D97-AF65-F5344CB8AC3E}">
        <p14:creationId xmlns:p14="http://schemas.microsoft.com/office/powerpoint/2010/main" val="1705808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2907</TotalTime>
  <Words>3148</Words>
  <Application>Microsoft Office PowerPoint</Application>
  <PresentationFormat>On-screen Show (4:3)</PresentationFormat>
  <Paragraphs>321</Paragraphs>
  <Slides>60</Slides>
  <Notes>2</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Mainstreaming African Bioenergy Framework and Policy Guidelines</vt:lpstr>
      <vt:lpstr>Presentation Outline</vt:lpstr>
      <vt:lpstr>Schematic illustration of Africa Bioenergy Policy Framework &amp; Guidelines</vt:lpstr>
      <vt:lpstr>Why Africa Bioenergy Policy Framework and Guidelines?</vt:lpstr>
      <vt:lpstr>African needs bioenergy because …</vt:lpstr>
      <vt:lpstr>The purpose of the Framework</vt:lpstr>
      <vt:lpstr>The process of developing the Framework</vt:lpstr>
      <vt:lpstr>Understanding Bioenergy in African Context</vt:lpstr>
      <vt:lpstr>Abundance of resources </vt:lpstr>
      <vt:lpstr>The benefits of bioenergy development</vt:lpstr>
      <vt:lpstr>Known negative impacts</vt:lpstr>
      <vt:lpstr>Challenges to development of bioenergy in Africa</vt:lpstr>
      <vt:lpstr>Key Bioenergy Issues and Policy Considerations</vt:lpstr>
      <vt:lpstr>Overdependence on inefficient traditional biomass</vt:lpstr>
      <vt:lpstr>Imbalance between feedstock and scale of operations</vt:lpstr>
      <vt:lpstr>Non-integrated and linear policy processes</vt:lpstr>
      <vt:lpstr>Non-strategic natural resource management</vt:lpstr>
      <vt:lpstr>Lack of bioenergy markets and trade</vt:lpstr>
      <vt:lpstr>Limited R&amp;D, standards and regulations</vt:lpstr>
      <vt:lpstr>High initial capital investment in bioenergy projects</vt:lpstr>
      <vt:lpstr>Mainstreaming gender in bioenergy development</vt:lpstr>
      <vt:lpstr>Poor general bioenergy governance in Africa</vt:lpstr>
      <vt:lpstr>Process of Sustainable Bioenergy Policy Development</vt:lpstr>
      <vt:lpstr>Developing vision for bioenergy development </vt:lpstr>
      <vt:lpstr>Articulate clear objectives</vt:lpstr>
      <vt:lpstr>Develop implementation strategies and action plans</vt:lpstr>
      <vt:lpstr>Monitoring and evaluation of policy implementation</vt:lpstr>
      <vt:lpstr>Bioenergy Policy Implementation Action Areas</vt:lpstr>
      <vt:lpstr>Assessment of resource base or feedstock options</vt:lpstr>
      <vt:lpstr>Stakeholder mobilization and involvement</vt:lpstr>
      <vt:lpstr>Set regional or national targets with timeframes</vt:lpstr>
      <vt:lpstr>Identify appropriate technologies</vt:lpstr>
      <vt:lpstr>Assess bioenergy conversion platforms or methods</vt:lpstr>
      <vt:lpstr>Identify institutional and technical capacities</vt:lpstr>
      <vt:lpstr>Capacity development and enhancement</vt:lpstr>
      <vt:lpstr>Sensitization and awareness raising</vt:lpstr>
      <vt:lpstr>Information and knowledge sharing</vt:lpstr>
      <vt:lpstr>Research &amp; Development and standards</vt:lpstr>
      <vt:lpstr>Implementation capacities and incentives</vt:lpstr>
      <vt:lpstr>Implementation capacities and incentives</vt:lpstr>
      <vt:lpstr>Finance and market development</vt:lpstr>
      <vt:lpstr>Harmonization with other sectoral policies &amp; global processes</vt:lpstr>
      <vt:lpstr>Developing sustainability criteria</vt:lpstr>
      <vt:lpstr>Mobilizing investment resources</vt:lpstr>
      <vt:lpstr>Assessing outcomes of the implementation of bioenergy policy</vt:lpstr>
      <vt:lpstr>Monitoring and Evaluating Implementation</vt:lpstr>
      <vt:lpstr>Development of monitoring systems</vt:lpstr>
      <vt:lpstr>Linkages to existing monitoring mechanisms</vt:lpstr>
      <vt:lpstr>Feedback loops and improving policy framework</vt:lpstr>
      <vt:lpstr>Implementing the Bioenergy Framework and Policy Guidelines</vt:lpstr>
      <vt:lpstr>Implementation architecture</vt:lpstr>
      <vt:lpstr>Mainstreaming the framework to the RECs</vt:lpstr>
      <vt:lpstr>Linkages with existing initiatives</vt:lpstr>
      <vt:lpstr>Conclusion and Recommendations</vt:lpstr>
      <vt:lpstr>What is the way forward?</vt:lpstr>
      <vt:lpstr>1. Assessing national bioenergy resources</vt:lpstr>
      <vt:lpstr>2. Integrated national and regional approach</vt:lpstr>
      <vt:lpstr>3. Formulation of national bioenergy strategies &amp; action plans </vt:lpstr>
      <vt:lpstr>4. Implementation of national bioenergy policies </vt:lpstr>
      <vt:lpstr>PowerPoint Presentation</vt:lpstr>
    </vt:vector>
  </TitlesOfParts>
  <Company>UNECA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Mainstreaming African Bioenergy Framework and Policy Guidelines</dc:title>
  <dc:creator>Mongameu Mehlwana</dc:creator>
  <cp:lastModifiedBy>Atef Marzouk</cp:lastModifiedBy>
  <cp:revision>95</cp:revision>
  <dcterms:created xsi:type="dcterms:W3CDTF">2013-09-04T06:13:00Z</dcterms:created>
  <dcterms:modified xsi:type="dcterms:W3CDTF">2013-09-18T09:58:40Z</dcterms:modified>
</cp:coreProperties>
</file>