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EA05E5-66AC-4A4E-B5F3-796EFAF67955}" type="datetimeFigureOut">
              <a:rPr lang="en-US" smtClean="0"/>
              <a:pPr/>
              <a:t>6/6/2016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F4216-36AC-4EC7-9F8E-8D1F99A0F5D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EA05E5-66AC-4A4E-B5F3-796EFAF67955}" type="datetimeFigureOut">
              <a:rPr lang="en-US" smtClean="0"/>
              <a:pPr/>
              <a:t>6/6/2016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F4216-36AC-4EC7-9F8E-8D1F99A0F5D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EA05E5-66AC-4A4E-B5F3-796EFAF67955}" type="datetimeFigureOut">
              <a:rPr lang="en-US" smtClean="0"/>
              <a:pPr/>
              <a:t>6/6/2016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F4216-36AC-4EC7-9F8E-8D1F99A0F5D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EA05E5-66AC-4A4E-B5F3-796EFAF67955}" type="datetimeFigureOut">
              <a:rPr lang="en-US" smtClean="0"/>
              <a:pPr/>
              <a:t>6/6/2016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F4216-36AC-4EC7-9F8E-8D1F99A0F5D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EA05E5-66AC-4A4E-B5F3-796EFAF67955}" type="datetimeFigureOut">
              <a:rPr lang="en-US" smtClean="0"/>
              <a:pPr/>
              <a:t>6/6/2016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F4216-36AC-4EC7-9F8E-8D1F99A0F5D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EA05E5-66AC-4A4E-B5F3-796EFAF67955}" type="datetimeFigureOut">
              <a:rPr lang="en-US" smtClean="0"/>
              <a:pPr/>
              <a:t>6/6/2016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0F4216-36AC-4EC7-9F8E-8D1F99A0F5D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EA05E5-66AC-4A4E-B5F3-796EFAF67955}" type="datetimeFigureOut">
              <a:rPr lang="en-US" smtClean="0"/>
              <a:pPr/>
              <a:t>6/6/2016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0F4216-36AC-4EC7-9F8E-8D1F99A0F5D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EA05E5-66AC-4A4E-B5F3-796EFAF67955}" type="datetimeFigureOut">
              <a:rPr lang="en-US" smtClean="0"/>
              <a:pPr/>
              <a:t>6/6/2016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0F4216-36AC-4EC7-9F8E-8D1F99A0F5D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EA05E5-66AC-4A4E-B5F3-796EFAF67955}" type="datetimeFigureOut">
              <a:rPr lang="en-US" smtClean="0"/>
              <a:pPr/>
              <a:t>6/6/2016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0F4216-36AC-4EC7-9F8E-8D1F99A0F5D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EA05E5-66AC-4A4E-B5F3-796EFAF67955}" type="datetimeFigureOut">
              <a:rPr lang="en-US" smtClean="0"/>
              <a:pPr/>
              <a:t>6/6/2016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0F4216-36AC-4EC7-9F8E-8D1F99A0F5D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EA05E5-66AC-4A4E-B5F3-796EFAF67955}" type="datetimeFigureOut">
              <a:rPr lang="en-US" smtClean="0"/>
              <a:pPr/>
              <a:t>6/6/2016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0F4216-36AC-4EC7-9F8E-8D1F99A0F5D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EA05E5-66AC-4A4E-B5F3-796EFAF67955}" type="datetimeFigureOut">
              <a:rPr lang="en-US" smtClean="0"/>
              <a:pPr/>
              <a:t>6/6/2016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0F4216-36AC-4EC7-9F8E-8D1F99A0F5D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4191000"/>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US" b="1" dirty="0" smtClean="0">
                <a:solidFill>
                  <a:schemeClr val="tx2"/>
                </a:solidFill>
              </a:rPr>
              <a:t/>
            </a:r>
            <a:br>
              <a:rPr lang="en-US" b="1" dirty="0" smtClean="0">
                <a:solidFill>
                  <a:schemeClr val="tx2"/>
                </a:solidFill>
              </a:rPr>
            </a:br>
            <a:r>
              <a:rPr lang="en-US" b="1" dirty="0" smtClean="0">
                <a:solidFill>
                  <a:schemeClr val="tx2"/>
                </a:solidFill>
              </a:rPr>
              <a:t/>
            </a:r>
            <a:br>
              <a:rPr lang="en-US" b="1" dirty="0" smtClean="0">
                <a:solidFill>
                  <a:schemeClr val="tx2"/>
                </a:solidFill>
              </a:rPr>
            </a:br>
            <a:r>
              <a:rPr lang="en-US" b="1" dirty="0" smtClean="0">
                <a:solidFill>
                  <a:schemeClr val="tx2"/>
                </a:solidFill>
              </a:rPr>
              <a:t/>
            </a:r>
            <a:br>
              <a:rPr lang="en-US" b="1" dirty="0" smtClean="0">
                <a:solidFill>
                  <a:schemeClr val="tx2"/>
                </a:solidFill>
              </a:rPr>
            </a:br>
            <a:r>
              <a:rPr lang="en-US" b="1" dirty="0" smtClean="0">
                <a:solidFill>
                  <a:schemeClr val="tx2"/>
                </a:solidFill>
              </a:rPr>
              <a:t>“</a:t>
            </a:r>
            <a:r>
              <a:rPr lang="en-US" b="1" dirty="0">
                <a:solidFill>
                  <a:schemeClr val="tx2"/>
                </a:solidFill>
              </a:rPr>
              <a:t>Know Your African Union Campaign”: Pre-Summit Workshop on popularization of Agenda 2063 in line with the implementation of the AU communication strategy </a:t>
            </a:r>
            <a:r>
              <a:rPr lang="en-US" dirty="0">
                <a:solidFill>
                  <a:schemeClr val="tx2"/>
                </a:solidFill>
              </a:rPr>
              <a:t/>
            </a:r>
            <a:br>
              <a:rPr lang="en-US" dirty="0">
                <a:solidFill>
                  <a:schemeClr val="tx2"/>
                </a:solidFill>
              </a:rPr>
            </a:br>
            <a:r>
              <a:rPr lang="en-US" b="1" dirty="0">
                <a:solidFill>
                  <a:schemeClr val="tx2"/>
                </a:solidFill>
              </a:rPr>
              <a:t> </a:t>
            </a:r>
            <a:r>
              <a:rPr lang="en-US" dirty="0">
                <a:solidFill>
                  <a:schemeClr val="tx2"/>
                </a:solidFill>
              </a:rPr>
              <a:t/>
            </a:r>
            <a:br>
              <a:rPr lang="en-US" dirty="0">
                <a:solidFill>
                  <a:schemeClr val="tx2"/>
                </a:solidFill>
              </a:rPr>
            </a:br>
            <a:r>
              <a:rPr lang="en-US" b="1" dirty="0">
                <a:solidFill>
                  <a:schemeClr val="tx2"/>
                </a:solidFill>
              </a:rPr>
              <a:t> </a:t>
            </a:r>
            <a:r>
              <a:rPr lang="en-US" dirty="0">
                <a:solidFill>
                  <a:schemeClr val="tx2"/>
                </a:solidFill>
              </a:rPr>
              <a:t/>
            </a:r>
            <a:br>
              <a:rPr lang="en-US" dirty="0">
                <a:solidFill>
                  <a:schemeClr val="tx2"/>
                </a:solidFill>
              </a:rPr>
            </a:br>
            <a:r>
              <a:rPr lang="en-US" dirty="0">
                <a:solidFill>
                  <a:schemeClr val="tx2"/>
                </a:solidFill>
              </a:rPr>
              <a:t/>
            </a:r>
            <a:br>
              <a:rPr lang="en-US" dirty="0">
                <a:solidFill>
                  <a:schemeClr val="tx2"/>
                </a:solidFill>
              </a:rPr>
            </a:br>
            <a:endParaRPr lang="en-US" dirty="0">
              <a:solidFill>
                <a:schemeClr val="tx2"/>
              </a:solidFill>
            </a:endParaRPr>
          </a:p>
        </p:txBody>
      </p:sp>
      <p:sp>
        <p:nvSpPr>
          <p:cNvPr id="3" name="Subtitle 2"/>
          <p:cNvSpPr>
            <a:spLocks noGrp="1"/>
          </p:cNvSpPr>
          <p:nvPr>
            <p:ph type="subTitle" idx="1"/>
          </p:nvPr>
        </p:nvSpPr>
        <p:spPr>
          <a:xfrm>
            <a:off x="1371600" y="4572000"/>
            <a:ext cx="6400800" cy="1752600"/>
          </a:xfrm>
        </p:spPr>
        <p:txBody>
          <a:bodyPr/>
          <a:lstStyle/>
          <a:p>
            <a:r>
              <a:rPr lang="en-US" b="1" dirty="0" smtClean="0"/>
              <a:t>30- 31 May 2016, Freetown, Sierra Leone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lvl="0" algn="just"/>
            <a:r>
              <a:rPr lang="en-US" dirty="0"/>
              <a:t>Press attaches </a:t>
            </a:r>
            <a:r>
              <a:rPr lang="en-US" dirty="0" smtClean="0"/>
              <a:t>to design </a:t>
            </a:r>
            <a:r>
              <a:rPr lang="en-US" dirty="0"/>
              <a:t>bilateral activities with the DIC aimed at elaborating national campaign strategies to improve the visibility of the AUC in </a:t>
            </a:r>
            <a:r>
              <a:rPr lang="en-US" dirty="0" smtClean="0"/>
              <a:t>their </a:t>
            </a:r>
            <a:r>
              <a:rPr lang="en-US" dirty="0"/>
              <a:t>respective countries through the national media in line with the </a:t>
            </a:r>
            <a:r>
              <a:rPr lang="en-US" i="1" dirty="0"/>
              <a:t>“Know Your African Union Campaign”.</a:t>
            </a:r>
            <a:r>
              <a:rPr lang="en-US" dirty="0"/>
              <a:t> </a:t>
            </a:r>
          </a:p>
          <a:p>
            <a:pPr algn="just">
              <a:buNone/>
            </a:pPr>
            <a:endParaRPr lang="en-US" dirty="0"/>
          </a:p>
          <a:p>
            <a:pPr lvl="0" algn="just"/>
            <a:r>
              <a:rPr lang="en-US" dirty="0"/>
              <a:t>Finally, t</a:t>
            </a:r>
            <a:r>
              <a:rPr lang="en-GB" dirty="0"/>
              <a:t>he recommendations of the workshop </a:t>
            </a:r>
            <a:r>
              <a:rPr lang="en-GB" dirty="0" smtClean="0"/>
              <a:t>to contribute </a:t>
            </a:r>
            <a:r>
              <a:rPr lang="en-GB" dirty="0"/>
              <a:t>into the implementation of the AU Communication, Advocacy and Marketing 2014 – 2017 which is aligned to the AU Strategic plan 2014-2017 as well as reflect on the next AU Communication Strategy after 2017. </a:t>
            </a:r>
            <a:endParaRPr lang="en-US" dirty="0"/>
          </a:p>
          <a:p>
            <a:pPr algn="just"/>
            <a:endParaRPr lang="en-US" dirty="0"/>
          </a:p>
        </p:txBody>
      </p:sp>
      <p:sp>
        <p:nvSpPr>
          <p:cNvPr id="4" name="Title 1"/>
          <p:cNvSpPr>
            <a:spLocks noGrp="1"/>
          </p:cNvSpPr>
          <p:nvPr>
            <p:ph type="title"/>
          </p:nvPr>
        </p:nvSpPr>
        <p:spPr/>
        <p:txBody>
          <a:bodyPr>
            <a:normAutofit fontScale="90000"/>
          </a:bodyPr>
          <a:lstStyle/>
          <a:p>
            <a:r>
              <a:rPr lang="en-US" b="1" dirty="0">
                <a:solidFill>
                  <a:schemeClr val="tx2"/>
                </a:solidFill>
              </a:rPr>
              <a:t>Expected </a:t>
            </a:r>
            <a:r>
              <a:rPr lang="en-US" b="1" dirty="0" smtClean="0">
                <a:solidFill>
                  <a:schemeClr val="tx2"/>
                </a:solidFill>
              </a:rPr>
              <a:t>Outcome cont’d</a:t>
            </a:r>
            <a:r>
              <a:rPr lang="en-US" dirty="0">
                <a:solidFill>
                  <a:schemeClr val="tx2"/>
                </a:solidFill>
              </a:rPr>
              <a:t/>
            </a:r>
            <a:br>
              <a:rPr lang="en-US" dirty="0">
                <a:solidFill>
                  <a:schemeClr val="tx2"/>
                </a:solidFill>
              </a:rPr>
            </a:br>
            <a:endParaRPr lang="en-US" dirty="0">
              <a:solidFill>
                <a:schemeClr val="tx2"/>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solidFill>
                  <a:schemeClr val="tx2"/>
                </a:solidFill>
              </a:rPr>
              <a:t>CONCLUSION</a:t>
            </a:r>
            <a:r>
              <a:rPr lang="en-US" dirty="0">
                <a:solidFill>
                  <a:schemeClr val="tx2"/>
                </a:solidFill>
              </a:rPr>
              <a:t/>
            </a:r>
            <a:br>
              <a:rPr lang="en-US" dirty="0">
                <a:solidFill>
                  <a:schemeClr val="tx2"/>
                </a:solidFill>
              </a:rPr>
            </a:br>
            <a:endParaRPr lang="en-US" dirty="0">
              <a:solidFill>
                <a:schemeClr val="tx2"/>
              </a:solidFill>
            </a:endParaRPr>
          </a:p>
        </p:txBody>
      </p:sp>
      <p:sp>
        <p:nvSpPr>
          <p:cNvPr id="3" name="Content Placeholder 2"/>
          <p:cNvSpPr>
            <a:spLocks noGrp="1"/>
          </p:cNvSpPr>
          <p:nvPr>
            <p:ph idx="1"/>
          </p:nvPr>
        </p:nvSpPr>
        <p:spPr/>
        <p:txBody>
          <a:bodyPr/>
          <a:lstStyle/>
          <a:p>
            <a:pPr algn="just">
              <a:buNone/>
            </a:pPr>
            <a:r>
              <a:rPr lang="en-US" dirty="0" smtClean="0"/>
              <a:t>	There </a:t>
            </a:r>
            <a:r>
              <a:rPr lang="en-US" dirty="0"/>
              <a:t>is need for the DIC to </a:t>
            </a:r>
            <a:r>
              <a:rPr lang="en-US" dirty="0" smtClean="0"/>
              <a:t>work continue </a:t>
            </a:r>
            <a:r>
              <a:rPr lang="en-US" dirty="0"/>
              <a:t>closely with the </a:t>
            </a:r>
            <a:r>
              <a:rPr lang="en-US" dirty="0" smtClean="0"/>
              <a:t>Embassy focal </a:t>
            </a:r>
            <a:r>
              <a:rPr lang="en-US" dirty="0"/>
              <a:t>persons on communication matters </a:t>
            </a:r>
            <a:r>
              <a:rPr lang="en-US" dirty="0" smtClean="0"/>
              <a:t>to </a:t>
            </a:r>
            <a:r>
              <a:rPr lang="en-US" dirty="0"/>
              <a:t>popularize and make the AU known by all African citizens at national levels in the respective AU Member States</a:t>
            </a:r>
          </a:p>
          <a:p>
            <a:pPr algn="just"/>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				</a:t>
            </a:r>
          </a:p>
          <a:p>
            <a:pPr>
              <a:buNone/>
            </a:pPr>
            <a:endParaRPr lang="en-US" dirty="0"/>
          </a:p>
          <a:p>
            <a:pPr>
              <a:buNone/>
            </a:pPr>
            <a:endParaRPr lang="en-US" dirty="0" smtClean="0"/>
          </a:p>
          <a:p>
            <a:pPr>
              <a:buNone/>
            </a:pPr>
            <a:r>
              <a:rPr lang="en-US" dirty="0"/>
              <a:t>	</a:t>
            </a:r>
            <a:r>
              <a:rPr lang="en-US" dirty="0" smtClean="0"/>
              <a:t>				</a:t>
            </a:r>
            <a:r>
              <a:rPr lang="en-US" sz="5400" dirty="0" smtClean="0">
                <a:solidFill>
                  <a:schemeClr val="tx2"/>
                </a:solidFill>
              </a:rPr>
              <a:t>END</a:t>
            </a:r>
            <a:endParaRPr lang="en-US" sz="5400" dirty="0">
              <a:solidFill>
                <a:schemeClr val="tx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Autofit/>
          </a:bodyPr>
          <a:lstStyle/>
          <a:p>
            <a:pPr algn="ctr"/>
            <a:r>
              <a:rPr lang="en-US" sz="4800" b="1" dirty="0" smtClean="0">
                <a:solidFill>
                  <a:schemeClr val="tx2"/>
                </a:solidFill>
              </a:rPr>
              <a:t>OBJECTIVES &amp; EXPECTATIONS OF THE TRAINING</a:t>
            </a:r>
            <a:endParaRPr lang="en-US" sz="4800" dirty="0">
              <a:solidFill>
                <a:schemeClr val="tx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b="1" dirty="0">
                <a:solidFill>
                  <a:schemeClr val="tx2"/>
                </a:solidFill>
              </a:rPr>
              <a:t>Objectives and expectations of the training</a:t>
            </a:r>
            <a:r>
              <a:rPr lang="en-US" dirty="0">
                <a:solidFill>
                  <a:schemeClr val="tx2"/>
                </a:solidFill>
              </a:rPr>
              <a:t/>
            </a:r>
            <a:br>
              <a:rPr lang="en-US" dirty="0">
                <a:solidFill>
                  <a:schemeClr val="tx2"/>
                </a:solidFill>
              </a:rPr>
            </a:br>
            <a:endParaRPr lang="en-US" dirty="0">
              <a:solidFill>
                <a:schemeClr val="tx2"/>
              </a:solidFill>
            </a:endParaRPr>
          </a:p>
        </p:txBody>
      </p:sp>
      <p:sp>
        <p:nvSpPr>
          <p:cNvPr id="3" name="Content Placeholder 2"/>
          <p:cNvSpPr>
            <a:spLocks noGrp="1"/>
          </p:cNvSpPr>
          <p:nvPr>
            <p:ph idx="1"/>
          </p:nvPr>
        </p:nvSpPr>
        <p:spPr>
          <a:xfrm>
            <a:off x="457200" y="1600200"/>
            <a:ext cx="8229600" cy="4800600"/>
          </a:xfrm>
        </p:spPr>
        <p:txBody>
          <a:bodyPr>
            <a:normAutofit fontScale="85000" lnSpcReduction="20000"/>
          </a:bodyPr>
          <a:lstStyle/>
          <a:p>
            <a:pPr lvl="0" algn="just"/>
            <a:r>
              <a:rPr lang="en-US" dirty="0" smtClean="0"/>
              <a:t>Outreach and </a:t>
            </a:r>
            <a:r>
              <a:rPr lang="en-US" dirty="0"/>
              <a:t>expand knowledge about the </a:t>
            </a:r>
            <a:r>
              <a:rPr lang="en-US" dirty="0" smtClean="0"/>
              <a:t>union</a:t>
            </a:r>
            <a:endParaRPr lang="en-US" dirty="0"/>
          </a:p>
          <a:p>
            <a:pPr algn="just"/>
            <a:r>
              <a:rPr lang="en-US" dirty="0" smtClean="0"/>
              <a:t>AU </a:t>
            </a:r>
            <a:r>
              <a:rPr lang="en-US" dirty="0"/>
              <a:t>Communication, Advocacy and Marketing Strategy 2014-2017 talks of a </a:t>
            </a:r>
            <a:r>
              <a:rPr lang="en-US" i="1" dirty="0"/>
              <a:t>“People </a:t>
            </a:r>
            <a:r>
              <a:rPr lang="en-US" i="1" dirty="0" err="1"/>
              <a:t>centred</a:t>
            </a:r>
            <a:r>
              <a:rPr lang="en-US" i="1" dirty="0"/>
              <a:t> Union” – what goes on at the AU has an impact on your day to day activities</a:t>
            </a:r>
            <a:endParaRPr lang="en-US" dirty="0"/>
          </a:p>
          <a:p>
            <a:pPr algn="just"/>
            <a:r>
              <a:rPr lang="en-US" dirty="0"/>
              <a:t>The “Know Your African Union Campaign”  </a:t>
            </a:r>
          </a:p>
          <a:p>
            <a:pPr algn="just"/>
            <a:r>
              <a:rPr lang="en-US" b="1" dirty="0" smtClean="0"/>
              <a:t>ASEOWA</a:t>
            </a:r>
            <a:r>
              <a:rPr lang="en-US" dirty="0" smtClean="0"/>
              <a:t> - African </a:t>
            </a:r>
            <a:r>
              <a:rPr lang="en-US" dirty="0"/>
              <a:t>Union support to Ebola Outbreak in West </a:t>
            </a:r>
            <a:r>
              <a:rPr lang="en-US" dirty="0" smtClean="0"/>
              <a:t>Africa</a:t>
            </a:r>
            <a:endParaRPr lang="en-US" dirty="0"/>
          </a:p>
          <a:p>
            <a:pPr algn="just"/>
            <a:r>
              <a:rPr lang="en-US" b="1" dirty="0"/>
              <a:t>Agenda 2063</a:t>
            </a:r>
            <a:r>
              <a:rPr lang="en-US" dirty="0"/>
              <a:t> – for a better understanding of the entire project so that the Communication experts can better promote the agenda and the Ten Years Implementation Plan aspirations and flagship projects in their respective countries</a:t>
            </a:r>
          </a:p>
          <a:p>
            <a:pPr algn="just"/>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chemeClr val="tx2"/>
                </a:solidFill>
              </a:rPr>
              <a:t>Issues to </a:t>
            </a:r>
            <a:r>
              <a:rPr lang="en-US" sz="3600" b="1" dirty="0">
                <a:solidFill>
                  <a:schemeClr val="tx2"/>
                </a:solidFill>
              </a:rPr>
              <a:t>be discussed </a:t>
            </a:r>
            <a:r>
              <a:rPr lang="en-US" sz="3600" b="1" dirty="0" smtClean="0">
                <a:solidFill>
                  <a:schemeClr val="tx2"/>
                </a:solidFill>
              </a:rPr>
              <a:t>in </a:t>
            </a:r>
            <a:r>
              <a:rPr lang="en-US" sz="3600" b="1" dirty="0">
                <a:solidFill>
                  <a:schemeClr val="tx2"/>
                </a:solidFill>
              </a:rPr>
              <a:t>the workshop:</a:t>
            </a:r>
            <a:br>
              <a:rPr lang="en-US" sz="3600" b="1" dirty="0">
                <a:solidFill>
                  <a:schemeClr val="tx2"/>
                </a:solidFill>
              </a:rPr>
            </a:br>
            <a:endParaRPr lang="en-US" sz="3600" b="1" dirty="0">
              <a:solidFill>
                <a:schemeClr val="tx2"/>
              </a:solidFill>
            </a:endParaRPr>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pPr lvl="0" algn="just"/>
            <a:r>
              <a:rPr lang="en-US" dirty="0" smtClean="0"/>
              <a:t>Upcoming </a:t>
            </a:r>
            <a:r>
              <a:rPr lang="en-US" dirty="0"/>
              <a:t>Summits of Heads of State and Government of the AU in July 2016 to be </a:t>
            </a:r>
            <a:r>
              <a:rPr lang="en-US" dirty="0" smtClean="0"/>
              <a:t>held in </a:t>
            </a:r>
            <a:r>
              <a:rPr lang="en-US" dirty="0"/>
              <a:t>July 2016 in Kigali Rwanda.</a:t>
            </a:r>
          </a:p>
          <a:p>
            <a:pPr lvl="0" algn="just"/>
            <a:r>
              <a:rPr lang="en-US" dirty="0"/>
              <a:t>Exchange ideas on the media coverage and how to popularize the outcome of these summits.</a:t>
            </a:r>
          </a:p>
          <a:p>
            <a:pPr lvl="0" algn="just"/>
            <a:r>
              <a:rPr lang="en-US" dirty="0"/>
              <a:t>How to package information in a way to attract the common citizen and involve them to contribute in their respective capacity to the development agenda of the AUC. </a:t>
            </a:r>
          </a:p>
          <a:p>
            <a:pPr lvl="0" algn="just"/>
            <a:r>
              <a:rPr lang="en-US" dirty="0"/>
              <a:t>How to engage the media at national level to be interested in the African </a:t>
            </a:r>
            <a:r>
              <a:rPr lang="en-US" dirty="0" smtClean="0"/>
              <a:t>narrative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lgn="just"/>
            <a:r>
              <a:rPr lang="en-US" dirty="0" smtClean="0"/>
              <a:t>The </a:t>
            </a:r>
            <a:r>
              <a:rPr lang="en-US" dirty="0"/>
              <a:t>workshop will help AU to get feedback and also create a platform where proposals can be tabled on how best to channel information on the activities of the AUC to Member States in order to create awareness and quick action on issues that require urgent implementation by the respective governments and by the AU. </a:t>
            </a:r>
          </a:p>
          <a:p>
            <a:pPr algn="just"/>
            <a:endParaRPr lang="en-US" dirty="0"/>
          </a:p>
        </p:txBody>
      </p:sp>
      <p:sp>
        <p:nvSpPr>
          <p:cNvPr id="5" name="Title 1"/>
          <p:cNvSpPr txBox="1">
            <a:spLocks/>
          </p:cNvSpPr>
          <p:nvPr/>
        </p:nvSpPr>
        <p:spPr>
          <a:xfrm>
            <a:off x="609600" y="427038"/>
            <a:ext cx="8229600" cy="1143000"/>
          </a:xfrm>
          <a:prstGeom prst="rect">
            <a:avLst/>
          </a:prstGeom>
        </p:spPr>
        <p:txBody>
          <a:bodyPr vert="horz" lIns="91440" tIns="45720" rIns="91440" bIns="45720" rtlCol="0"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2"/>
                </a:solidFill>
                <a:effectLst/>
                <a:uLnTx/>
                <a:uFillTx/>
                <a:latin typeface="+mj-lt"/>
                <a:ea typeface="+mj-ea"/>
                <a:cs typeface="+mj-cs"/>
              </a:rPr>
              <a:t>Issues to be discussed in the workshop:</a:t>
            </a:r>
            <a:br>
              <a:rPr kumimoji="0" lang="en-US" sz="4400" b="1" i="0" u="none" strike="noStrike" kern="1200" cap="none" spc="0" normalizeH="0" baseline="0" noProof="0" dirty="0" smtClean="0">
                <a:ln>
                  <a:noFill/>
                </a:ln>
                <a:solidFill>
                  <a:schemeClr val="tx2"/>
                </a:solidFill>
                <a:effectLst/>
                <a:uLnTx/>
                <a:uFillTx/>
                <a:latin typeface="+mj-lt"/>
                <a:ea typeface="+mj-ea"/>
                <a:cs typeface="+mj-cs"/>
              </a:rPr>
            </a:br>
            <a:endParaRPr kumimoji="0" lang="en-US" sz="4400" b="1"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solidFill>
              </a:rPr>
              <a:t>Objective</a:t>
            </a:r>
            <a:endParaRPr lang="en-US" dirty="0">
              <a:solidFill>
                <a:schemeClr val="tx2"/>
              </a:solidFill>
            </a:endParaRPr>
          </a:p>
        </p:txBody>
      </p:sp>
      <p:sp>
        <p:nvSpPr>
          <p:cNvPr id="3" name="Content Placeholder 2"/>
          <p:cNvSpPr>
            <a:spLocks noGrp="1"/>
          </p:cNvSpPr>
          <p:nvPr>
            <p:ph idx="1"/>
          </p:nvPr>
        </p:nvSpPr>
        <p:spPr/>
        <p:txBody>
          <a:bodyPr>
            <a:normAutofit fontScale="92500"/>
          </a:bodyPr>
          <a:lstStyle/>
          <a:p>
            <a:pPr lvl="0" algn="just"/>
            <a:r>
              <a:rPr lang="en-US" dirty="0" smtClean="0"/>
              <a:t>DIC consolidate </a:t>
            </a:r>
            <a:r>
              <a:rPr lang="en-US" dirty="0"/>
              <a:t>a good working relationship with the focal persons responsible for communication issues in the Embassies so as to increase awareness about the African </a:t>
            </a:r>
            <a:r>
              <a:rPr lang="en-US" dirty="0" smtClean="0"/>
              <a:t>Union</a:t>
            </a:r>
            <a:endParaRPr lang="en-US" dirty="0"/>
          </a:p>
          <a:p>
            <a:pPr lvl="0" algn="just"/>
            <a:r>
              <a:rPr lang="en-US" dirty="0"/>
              <a:t>To create impact on the lives of the African citizens to own the integration process by contributing in the development of the continent at all levels. </a:t>
            </a:r>
          </a:p>
          <a:p>
            <a:pPr lvl="0" algn="just"/>
            <a:r>
              <a:rPr lang="en-US" dirty="0"/>
              <a:t>Raise awareness on the Africa Agenda 2063. </a:t>
            </a:r>
          </a:p>
          <a:p>
            <a:pPr algn="just"/>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chemeClr val="tx2"/>
                </a:solidFill>
              </a:rPr>
              <a:t>Specific Objectives:</a:t>
            </a:r>
            <a:r>
              <a:rPr lang="en-US" dirty="0">
                <a:solidFill>
                  <a:schemeClr val="tx2"/>
                </a:solidFill>
              </a:rPr>
              <a:t/>
            </a:r>
            <a:br>
              <a:rPr lang="en-US" dirty="0">
                <a:solidFill>
                  <a:schemeClr val="tx2"/>
                </a:solidFill>
              </a:rPr>
            </a:br>
            <a:endParaRPr lang="en-US" dirty="0">
              <a:solidFill>
                <a:schemeClr val="tx2"/>
              </a:solidFill>
            </a:endParaRPr>
          </a:p>
        </p:txBody>
      </p:sp>
      <p:sp>
        <p:nvSpPr>
          <p:cNvPr id="3" name="Content Placeholder 2"/>
          <p:cNvSpPr>
            <a:spLocks noGrp="1"/>
          </p:cNvSpPr>
          <p:nvPr>
            <p:ph idx="1"/>
          </p:nvPr>
        </p:nvSpPr>
        <p:spPr/>
        <p:txBody>
          <a:bodyPr>
            <a:normAutofit/>
          </a:bodyPr>
          <a:lstStyle/>
          <a:p>
            <a:pPr lvl="0" algn="just"/>
            <a:r>
              <a:rPr lang="en-GB" dirty="0" smtClean="0"/>
              <a:t>Provide </a:t>
            </a:r>
            <a:r>
              <a:rPr lang="en-GB" dirty="0"/>
              <a:t>reliable, credible </a:t>
            </a:r>
            <a:r>
              <a:rPr lang="en-GB" dirty="0" smtClean="0"/>
              <a:t>information </a:t>
            </a:r>
            <a:r>
              <a:rPr lang="en-GB" dirty="0"/>
              <a:t>to the national media from AU headquarters;</a:t>
            </a:r>
            <a:endParaRPr lang="en-US" dirty="0"/>
          </a:p>
          <a:p>
            <a:pPr lvl="0" algn="just"/>
            <a:r>
              <a:rPr lang="en-US" dirty="0"/>
              <a:t>Develop and enhance the knowledge of communications specialists in the different AU Member States Embassies on the AU activities so that they can better communicate and enlighten the national media. </a:t>
            </a:r>
          </a:p>
          <a:p>
            <a:pPr algn="just"/>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334000"/>
          </a:xfrm>
        </p:spPr>
        <p:txBody>
          <a:bodyPr>
            <a:normAutofit fontScale="85000" lnSpcReduction="20000"/>
          </a:bodyPr>
          <a:lstStyle/>
          <a:p>
            <a:pPr lvl="0" algn="just"/>
            <a:r>
              <a:rPr lang="en-US" dirty="0"/>
              <a:t>Devise in collaboration with the DIC accessible advocacy and publicity materials - print and audio-visual products for media, web sites, and other public </a:t>
            </a:r>
            <a:r>
              <a:rPr lang="en-US" dirty="0" smtClean="0"/>
              <a:t>outreach - </a:t>
            </a:r>
            <a:r>
              <a:rPr lang="en-US" dirty="0"/>
              <a:t>that highlight the actions taken at the level of the AU to better the lives of the African population; and calls for action by different stakeholders;</a:t>
            </a:r>
          </a:p>
          <a:p>
            <a:pPr lvl="0" algn="just"/>
            <a:r>
              <a:rPr lang="en-US" dirty="0"/>
              <a:t>Establishment of effective dissemination channels to bring the AU related information </a:t>
            </a:r>
            <a:r>
              <a:rPr lang="en-US" dirty="0" smtClean="0"/>
              <a:t>to the </a:t>
            </a:r>
            <a:r>
              <a:rPr lang="en-US" dirty="0"/>
              <a:t>different target audiences.</a:t>
            </a:r>
          </a:p>
          <a:p>
            <a:pPr lvl="0" algn="just"/>
            <a:r>
              <a:rPr lang="en-US" dirty="0"/>
              <a:t>Brainstorm on the theme of the year of Human Rights with a particular focus on the Rights of Women.</a:t>
            </a:r>
          </a:p>
          <a:p>
            <a:pPr lvl="0" algn="just"/>
            <a:r>
              <a:rPr lang="en-GB" dirty="0"/>
              <a:t>Establish a network of national journalists throughout the continent in line with the Media Development flagship project of the AUC through the DIC; </a:t>
            </a:r>
            <a:endParaRPr lang="en-US" dirty="0"/>
          </a:p>
          <a:p>
            <a:pPr algn="just"/>
            <a:endParaRPr lang="en-US" dirty="0"/>
          </a:p>
        </p:txBody>
      </p:sp>
      <p:sp>
        <p:nvSpPr>
          <p:cNvPr id="4" name="Title 1"/>
          <p:cNvSpPr>
            <a:spLocks noGrp="1"/>
          </p:cNvSpPr>
          <p:nvPr>
            <p:ph type="title"/>
          </p:nvPr>
        </p:nvSpPr>
        <p:spPr/>
        <p:txBody>
          <a:bodyPr>
            <a:normAutofit fontScale="90000"/>
          </a:bodyPr>
          <a:lstStyle/>
          <a:p>
            <a:r>
              <a:rPr lang="en-GB" b="1" dirty="0">
                <a:solidFill>
                  <a:schemeClr val="tx2"/>
                </a:solidFill>
              </a:rPr>
              <a:t>Specific Objectives:</a:t>
            </a:r>
            <a:r>
              <a:rPr lang="en-US" dirty="0">
                <a:solidFill>
                  <a:schemeClr val="tx2"/>
                </a:solidFill>
              </a:rPr>
              <a:t/>
            </a:r>
            <a:br>
              <a:rPr lang="en-US" dirty="0">
                <a:solidFill>
                  <a:schemeClr val="tx2"/>
                </a:solidFill>
              </a:rPr>
            </a:br>
            <a:endParaRPr lang="en-US" dirty="0">
              <a:solidFill>
                <a:schemeClr val="tx2"/>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tx2"/>
                </a:solidFill>
              </a:rPr>
              <a:t>Expected Outcome:</a:t>
            </a:r>
            <a:r>
              <a:rPr lang="en-US" dirty="0">
                <a:solidFill>
                  <a:schemeClr val="tx2"/>
                </a:solidFill>
              </a:rPr>
              <a:t/>
            </a:r>
            <a:br>
              <a:rPr lang="en-US" dirty="0">
                <a:solidFill>
                  <a:schemeClr val="tx2"/>
                </a:solidFill>
              </a:rPr>
            </a:br>
            <a:endParaRPr lang="en-US" dirty="0">
              <a:solidFill>
                <a:schemeClr val="tx2"/>
              </a:solidFill>
            </a:endParaRPr>
          </a:p>
        </p:txBody>
      </p:sp>
      <p:sp>
        <p:nvSpPr>
          <p:cNvPr id="3" name="Content Placeholder 2"/>
          <p:cNvSpPr>
            <a:spLocks noGrp="1"/>
          </p:cNvSpPr>
          <p:nvPr>
            <p:ph idx="1"/>
          </p:nvPr>
        </p:nvSpPr>
        <p:spPr>
          <a:xfrm>
            <a:off x="457200" y="1143000"/>
            <a:ext cx="8229600" cy="5715000"/>
          </a:xfrm>
        </p:spPr>
        <p:txBody>
          <a:bodyPr>
            <a:normAutofit fontScale="85000" lnSpcReduction="20000"/>
          </a:bodyPr>
          <a:lstStyle/>
          <a:p>
            <a:pPr lvl="0" algn="just"/>
            <a:r>
              <a:rPr lang="en-US" dirty="0"/>
              <a:t>Effective collaboration between the AU Information and Communication Directorate and Press Attaches </a:t>
            </a:r>
            <a:r>
              <a:rPr lang="en-US" dirty="0" smtClean="0"/>
              <a:t>to enable </a:t>
            </a:r>
            <a:r>
              <a:rPr lang="en-US" dirty="0"/>
              <a:t>ordinary people in member states to have an understanding on how the AUC operates and the benefits of belonging to this continental body. </a:t>
            </a:r>
          </a:p>
          <a:p>
            <a:pPr algn="just">
              <a:buNone/>
            </a:pPr>
            <a:endParaRPr lang="en-US" dirty="0"/>
          </a:p>
          <a:p>
            <a:pPr lvl="0" algn="just"/>
            <a:r>
              <a:rPr lang="en-US" dirty="0"/>
              <a:t>Press attaches of embassies are </a:t>
            </a:r>
            <a:r>
              <a:rPr lang="en-US" dirty="0" smtClean="0"/>
              <a:t>communication </a:t>
            </a:r>
            <a:r>
              <a:rPr lang="en-US" dirty="0"/>
              <a:t>actors </a:t>
            </a:r>
            <a:r>
              <a:rPr lang="en-US" dirty="0" smtClean="0"/>
              <a:t>in relaying </a:t>
            </a:r>
            <a:r>
              <a:rPr lang="en-US" dirty="0"/>
              <a:t>information from the </a:t>
            </a:r>
            <a:r>
              <a:rPr lang="en-US" dirty="0" smtClean="0"/>
              <a:t>AU to their </a:t>
            </a:r>
            <a:r>
              <a:rPr lang="en-US" dirty="0"/>
              <a:t>respective </a:t>
            </a:r>
            <a:r>
              <a:rPr lang="en-US" dirty="0" smtClean="0"/>
              <a:t>Ministries and </a:t>
            </a:r>
            <a:r>
              <a:rPr lang="en-US" dirty="0"/>
              <a:t>eventually directly to the local population through the different national media. </a:t>
            </a:r>
          </a:p>
          <a:p>
            <a:pPr algn="just">
              <a:buNone/>
            </a:pPr>
            <a:endParaRPr lang="en-US" dirty="0"/>
          </a:p>
          <a:p>
            <a:pPr lvl="0" algn="just"/>
            <a:r>
              <a:rPr lang="en-US" dirty="0"/>
              <a:t>Press attachés of embassies </a:t>
            </a:r>
            <a:r>
              <a:rPr lang="en-US" dirty="0" smtClean="0"/>
              <a:t>to complement </a:t>
            </a:r>
            <a:r>
              <a:rPr lang="en-US" dirty="0"/>
              <a:t>the efforts of the DIC </a:t>
            </a:r>
            <a:r>
              <a:rPr lang="en-US" dirty="0" smtClean="0"/>
              <a:t>in promoting </a:t>
            </a:r>
            <a:r>
              <a:rPr lang="en-US" dirty="0"/>
              <a:t>the image of the Union and share experiences of best practices to good communication strategies.</a:t>
            </a:r>
          </a:p>
          <a:p>
            <a:pPr algn="just"/>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TotalTime>
  <Words>644</Words>
  <Application>Microsoft Office PowerPoint</Application>
  <PresentationFormat>On-screen Show (4:3)</PresentationFormat>
  <Paragraphs>44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   “Know Your African Union Campaign”: Pre-Summit Workshop on popularization of Agenda 2063 in line with the implementation of the AU communication strategy       </vt:lpstr>
      <vt:lpstr>Slide 2</vt:lpstr>
      <vt:lpstr>Objectives and expectations of the training </vt:lpstr>
      <vt:lpstr>Issues to be discussed in the workshop: </vt:lpstr>
      <vt:lpstr>Slide 5</vt:lpstr>
      <vt:lpstr>Objective</vt:lpstr>
      <vt:lpstr>Specific Objectives: </vt:lpstr>
      <vt:lpstr>Specific Objectives: </vt:lpstr>
      <vt:lpstr>Expected Outcome: </vt:lpstr>
      <vt:lpstr>Expected Outcome cont’d </vt:lpstr>
      <vt:lpstr>CONCLUSION </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 Your African Union Campaign”: Pre-Summit Workshop on popularization of Agenda 2063 in line with the implementation of the AU communication strategy</dc:title>
  <dc:creator>mokoit</dc:creator>
  <cp:lastModifiedBy>mokoit</cp:lastModifiedBy>
  <cp:revision>42</cp:revision>
  <dcterms:created xsi:type="dcterms:W3CDTF">2016-06-03T21:10:41Z</dcterms:created>
  <dcterms:modified xsi:type="dcterms:W3CDTF">2016-06-06T12:06:04Z</dcterms:modified>
</cp:coreProperties>
</file>