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82" r:id="rId10"/>
    <p:sldId id="266" r:id="rId11"/>
    <p:sldId id="267" r:id="rId12"/>
    <p:sldId id="263" r:id="rId13"/>
    <p:sldId id="268" r:id="rId14"/>
    <p:sldId id="269" r:id="rId15"/>
    <p:sldId id="270" r:id="rId16"/>
    <p:sldId id="264" r:id="rId17"/>
    <p:sldId id="271" r:id="rId18"/>
    <p:sldId id="272" r:id="rId19"/>
    <p:sldId id="273" r:id="rId20"/>
    <p:sldId id="274" r:id="rId21"/>
    <p:sldId id="275" r:id="rId22"/>
    <p:sldId id="277" r:id="rId23"/>
    <p:sldId id="276" r:id="rId24"/>
    <p:sldId id="279" r:id="rId25"/>
    <p:sldId id="278" r:id="rId26"/>
    <p:sldId id="281"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44"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ternetworldstats.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629400"/>
          </a:xfrm>
        </p:spPr>
        <p:txBody>
          <a:bodyPr>
            <a:noAutofit/>
          </a:bodyPr>
          <a:lstStyle/>
          <a:p>
            <a:r>
              <a:rPr lang="en-US" sz="2600" b="1" dirty="0" smtClean="0"/>
              <a:t>A PRESENTATION BY:</a:t>
            </a:r>
            <a:br>
              <a:rPr lang="en-US" sz="2600" b="1" dirty="0" smtClean="0"/>
            </a:br>
            <a:r>
              <a:rPr lang="en-US" sz="2600" b="1" dirty="0" smtClean="0"/>
              <a:t/>
            </a:r>
            <a:br>
              <a:rPr lang="en-US" sz="2600" b="1" dirty="0" smtClean="0"/>
            </a:br>
            <a:r>
              <a:rPr lang="en-US" sz="2600" b="1" dirty="0" smtClean="0"/>
              <a:t> ABU-BAKARR SHERIFF,</a:t>
            </a:r>
            <a:br>
              <a:rPr lang="en-US" sz="2600" b="1" dirty="0" smtClean="0"/>
            </a:br>
            <a:r>
              <a:rPr lang="en-US" sz="2600" b="1" dirty="0" smtClean="0"/>
              <a:t> EDITOR CONCORD TIMES NESPAPER</a:t>
            </a:r>
            <a:br>
              <a:rPr lang="en-US" sz="2600" b="1" dirty="0" smtClean="0"/>
            </a:br>
            <a:r>
              <a:rPr lang="en-US" sz="2600" b="1" dirty="0" smtClean="0"/>
              <a:t> </a:t>
            </a:r>
            <a:br>
              <a:rPr lang="en-US" sz="2600" b="1" dirty="0" smtClean="0"/>
            </a:br>
            <a:r>
              <a:rPr lang="en-US" sz="2600" b="1" dirty="0" smtClean="0"/>
              <a:t>ON </a:t>
            </a:r>
            <a:br>
              <a:rPr lang="en-US" sz="2600" b="1" dirty="0" smtClean="0"/>
            </a:br>
            <a:r>
              <a:rPr lang="en-US" sz="2600" b="1" dirty="0" smtClean="0"/>
              <a:t/>
            </a:r>
            <a:br>
              <a:rPr lang="en-US" sz="2600" b="1" dirty="0" smtClean="0"/>
            </a:br>
            <a:r>
              <a:rPr lang="en-US" sz="2600" b="1" dirty="0" smtClean="0"/>
              <a:t>“HOW TO EFFECTIVELY USE SOCIAL MEDIA TO POPULARISE AGENDA 2063” </a:t>
            </a:r>
            <a:br>
              <a:rPr lang="en-US" sz="2600" b="1" dirty="0" smtClean="0"/>
            </a:br>
            <a:r>
              <a:rPr lang="en-US" sz="2600" b="1" dirty="0" smtClean="0"/>
              <a:t/>
            </a:r>
            <a:br>
              <a:rPr lang="en-US" sz="2600" b="1" dirty="0" smtClean="0"/>
            </a:br>
            <a:r>
              <a:rPr lang="en-US" sz="2600" b="1" dirty="0" smtClean="0"/>
              <a:t>AT THE PRE-SUMMIT WORKSHOP ON THE POPULARISATION OF AGENDA 2063 IN LINE WITH THE IMPLEMENTATION OF THE AU COMMUNICATION STRATEGY</a:t>
            </a:r>
            <a:br>
              <a:rPr lang="en-US" sz="2600" b="1" dirty="0" smtClean="0"/>
            </a:br>
            <a:r>
              <a:rPr lang="en-US" sz="2600" b="1" dirty="0" smtClean="0"/>
              <a:t> </a:t>
            </a:r>
            <a:br>
              <a:rPr lang="en-US" sz="2600" b="1" dirty="0" smtClean="0"/>
            </a:br>
            <a:r>
              <a:rPr lang="en-US" sz="2600" b="1" dirty="0" smtClean="0"/>
              <a:t>6-7 JUNE, 2016 IN FREETOWN, SIERRA LEONE.</a:t>
            </a:r>
            <a:r>
              <a:rPr lang="en-US" sz="2600" dirty="0" smtClean="0"/>
              <a:t/>
            </a:r>
            <a:br>
              <a:rPr lang="en-US" sz="2600" dirty="0" smtClean="0"/>
            </a:br>
            <a:endParaRPr lang="en-US" sz="26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DEMOGRAPHICS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lstStyle/>
          <a:p>
            <a:pPr algn="just"/>
            <a:r>
              <a:rPr lang="en-US" sz="2800" dirty="0" smtClean="0"/>
              <a:t>The current population of </a:t>
            </a:r>
            <a:r>
              <a:rPr lang="en-US" sz="2800" b="1" dirty="0" smtClean="0"/>
              <a:t>Africa</a:t>
            </a:r>
            <a:r>
              <a:rPr lang="en-US" sz="2800" dirty="0" smtClean="0"/>
              <a:t> is approximately </a:t>
            </a:r>
            <a:r>
              <a:rPr lang="en-US" sz="2800" b="1" dirty="0" smtClean="0"/>
              <a:t>1.2 billion, according to </a:t>
            </a:r>
            <a:r>
              <a:rPr lang="en-US" sz="2800" dirty="0" smtClean="0"/>
              <a:t>United Nations estimates. That is equivalent to </a:t>
            </a:r>
            <a:r>
              <a:rPr lang="en-US" sz="2800" b="1" dirty="0" smtClean="0"/>
              <a:t>16.14%</a:t>
            </a:r>
            <a:r>
              <a:rPr lang="en-US" sz="2800" dirty="0" smtClean="0"/>
              <a:t> of the total world population. </a:t>
            </a:r>
          </a:p>
          <a:p>
            <a:pPr algn="just"/>
            <a:endParaRPr lang="en-US" sz="2800" dirty="0" smtClean="0"/>
          </a:p>
          <a:p>
            <a:pPr algn="just"/>
            <a:r>
              <a:rPr lang="en-US" sz="2800" dirty="0" smtClean="0"/>
              <a:t>Africa ranks number </a:t>
            </a:r>
            <a:r>
              <a:rPr lang="en-US" sz="2800" b="1" dirty="0" smtClean="0"/>
              <a:t>2</a:t>
            </a:r>
            <a:r>
              <a:rPr lang="en-US" sz="2800" dirty="0" smtClean="0"/>
              <a:t> among regions of the world (roughly equivalent to "continents"), ordered by population. </a:t>
            </a:r>
            <a:r>
              <a:rPr lang="en-US" sz="2800" b="1" dirty="0" smtClean="0"/>
              <a:t>39.8 %</a:t>
            </a:r>
            <a:r>
              <a:rPr lang="en-US" sz="2800" dirty="0" smtClean="0"/>
              <a:t> of the population is urban, while the median age is 19.5 years. That makes Africa a youthful continent, with majority of the youths vibrant mobile phone/internet users.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SOCIAL MEDIA USAGE/USERS</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715000"/>
          </a:xfrm>
        </p:spPr>
        <p:txBody>
          <a:bodyPr/>
          <a:lstStyle/>
          <a:p>
            <a:pPr algn="just"/>
            <a:r>
              <a:rPr lang="en-US" sz="2800" dirty="0" smtClean="0"/>
              <a:t>In 2015, there was an estimated 2.04bn users of social media around the world; that number is expected to increase to 2.22bn in 2016, according to statista.com. </a:t>
            </a:r>
          </a:p>
          <a:p>
            <a:pPr algn="just"/>
            <a:r>
              <a:rPr lang="en-US" sz="2800" dirty="0" smtClean="0"/>
              <a:t>Africa has 439 internet users, third behind East and South Asia respectively, but more than Western Europe and North Africa. </a:t>
            </a:r>
          </a:p>
          <a:p>
            <a:pPr algn="just"/>
            <a:r>
              <a:rPr lang="en-US" sz="2800" dirty="0" smtClean="0"/>
              <a:t>South Africa is among the top 20 Facebook users in world; 8 on the global list of twitter users.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a:bodyPr>
          <a:lstStyle/>
          <a:p>
            <a:pPr algn="just"/>
            <a:r>
              <a:rPr lang="en-US" sz="2800" dirty="0" smtClean="0"/>
              <a:t>According to a report by CNN this year, 120 million people in Africa are using Facebook each month, with over 80% via mobile. 4.5 million of those Facebook users are based in Kenya, 15 million in Nigeria and 12 million in South Africa. </a:t>
            </a:r>
          </a:p>
          <a:p>
            <a:pPr algn="just"/>
            <a:r>
              <a:rPr lang="en-US" sz="2800" dirty="0" smtClean="0"/>
              <a:t>Overall, its is estimated that approximately 9% of Africans use social media, with South Africans among the world leaders in time spent on social networks with an average of 3.2 hours a day, compared to a global average of 2.4 hours.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b="1" dirty="0" smtClean="0"/>
              <a:t>The Top 10 Internet Users in Africa are:</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867400"/>
          </a:xfrm>
        </p:spPr>
        <p:txBody>
          <a:bodyPr/>
          <a:lstStyle/>
          <a:p>
            <a:r>
              <a:rPr lang="en-US" sz="2800" dirty="0" smtClean="0"/>
              <a:t>Nigeria – 92.7m</a:t>
            </a:r>
          </a:p>
          <a:p>
            <a:r>
              <a:rPr lang="en-US" sz="2800" dirty="0" smtClean="0"/>
              <a:t>Egypt – 48.3m</a:t>
            </a:r>
          </a:p>
          <a:p>
            <a:r>
              <a:rPr lang="en-US" sz="2800" dirty="0" smtClean="0"/>
              <a:t> Kenya -31.9m</a:t>
            </a:r>
          </a:p>
          <a:p>
            <a:r>
              <a:rPr lang="en-US" sz="2800" dirty="0" smtClean="0"/>
              <a:t>South Africa – 26.8m</a:t>
            </a:r>
          </a:p>
          <a:p>
            <a:r>
              <a:rPr lang="en-US" sz="2800" dirty="0" smtClean="0"/>
              <a:t>Morocco – 20.2m</a:t>
            </a:r>
          </a:p>
          <a:p>
            <a:r>
              <a:rPr lang="en-US" sz="2800" dirty="0" smtClean="0"/>
              <a:t>Sudan – 9.3m</a:t>
            </a:r>
          </a:p>
          <a:p>
            <a:r>
              <a:rPr lang="en-US" sz="2800" dirty="0" smtClean="0"/>
              <a:t>Uganda – 8.5m </a:t>
            </a:r>
          </a:p>
          <a:p>
            <a:r>
              <a:rPr lang="en-US" sz="2800" dirty="0" smtClean="0"/>
              <a:t>Tanzania – 7.6m</a:t>
            </a:r>
          </a:p>
          <a:p>
            <a:r>
              <a:rPr lang="en-US" sz="2800" dirty="0" smtClean="0"/>
              <a:t>Algeria – 7.2m</a:t>
            </a:r>
          </a:p>
          <a:p>
            <a:r>
              <a:rPr lang="en-US" sz="2800" dirty="0" smtClean="0"/>
              <a:t>Tunisia – 5.4m</a:t>
            </a:r>
          </a:p>
          <a:p>
            <a:r>
              <a:rPr lang="en-US" sz="2800" b="1" dirty="0" smtClean="0"/>
              <a:t>Source</a:t>
            </a:r>
            <a:r>
              <a:rPr lang="en-US" sz="2800" dirty="0" smtClean="0"/>
              <a:t>: </a:t>
            </a:r>
            <a:r>
              <a:rPr lang="en-US" sz="2800" u="sng" dirty="0" smtClean="0">
                <a:hlinkClick r:id="rId2"/>
              </a:rPr>
              <a:t>www.internetworldstats.com</a:t>
            </a:r>
            <a:endParaRPr lang="en-US" sz="2800"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algn="just"/>
            <a:r>
              <a:rPr lang="en-US" sz="2800" dirty="0" smtClean="0"/>
              <a:t>What this means is that with effective and efficient use of social media, the AU’s Agenda 2063 can have visibility among 400 odd African internet users, at home and in the Diaspora, although the majority are on Facebook and they number 120m.</a:t>
            </a:r>
          </a:p>
          <a:p>
            <a:pPr algn="just"/>
            <a:r>
              <a:rPr lang="en-US" sz="2800" dirty="0" smtClean="0"/>
              <a:t>Millions more can be reach via mobile phones:</a:t>
            </a:r>
          </a:p>
          <a:p>
            <a:pPr algn="just"/>
            <a:r>
              <a:rPr lang="en-US" sz="2800" dirty="0" smtClean="0"/>
              <a:t>National level – targeting journalists, teachers, CSOs, public and private sectors officials by means of targeted messages. This method was quite successful during the Ebola outbreak in West Africa, where regular alerts kept people informed about the virus.</a:t>
            </a:r>
          </a:p>
          <a:p>
            <a:pPr algn="just"/>
            <a:r>
              <a:rPr lang="en-US" sz="2800" dirty="0" smtClean="0"/>
              <a:t>That can be replicated at sub-regional and continental level, as well as among Diaspora communities. </a:t>
            </a:r>
          </a:p>
          <a:p>
            <a:pPr algn="just">
              <a:buNone/>
            </a:pPr>
            <a:endParaRPr lang="en-US" sz="2800" dirty="0" smtClean="0"/>
          </a:p>
          <a:p>
            <a:pPr algn="just"/>
            <a:endParaRPr lang="en-US" sz="2800"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124200"/>
          </a:xfrm>
        </p:spPr>
        <p:txBody>
          <a:bodyPr>
            <a:normAutofit/>
          </a:bodyPr>
          <a:lstStyle/>
          <a:p>
            <a:r>
              <a:rPr lang="en-US" b="1" dirty="0" smtClean="0"/>
              <a:t>EFFECTIVE USE OF SOCIAL MEDIA TO POPULARISE AGENDA 2063</a:t>
            </a:r>
            <a:r>
              <a:rPr lang="en-US" dirty="0" smtClean="0"/>
              <a:t/>
            </a:r>
            <a:br>
              <a:rPr lang="en-US" dirty="0" smtClean="0"/>
            </a:b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1.Leverage the visual promotion of contents:</a:t>
            </a:r>
            <a:endParaRPr lang="en-US" sz="2800" dirty="0"/>
          </a:p>
        </p:txBody>
      </p:sp>
      <p:sp>
        <p:nvSpPr>
          <p:cNvPr id="3" name="Content Placeholder 2"/>
          <p:cNvSpPr>
            <a:spLocks noGrp="1"/>
          </p:cNvSpPr>
          <p:nvPr>
            <p:ph idx="1"/>
          </p:nvPr>
        </p:nvSpPr>
        <p:spPr>
          <a:xfrm>
            <a:off x="228600" y="838200"/>
            <a:ext cx="8610600" cy="5638800"/>
          </a:xfrm>
        </p:spPr>
        <p:txBody>
          <a:bodyPr/>
          <a:lstStyle/>
          <a:p>
            <a:pPr lvl="0" algn="just"/>
            <a:r>
              <a:rPr lang="en-US" sz="2800" dirty="0" smtClean="0"/>
              <a:t>Most often than not tweets with images generate more comments. </a:t>
            </a:r>
          </a:p>
          <a:p>
            <a:pPr lvl="0" algn="just"/>
            <a:r>
              <a:rPr lang="en-US" sz="2800" dirty="0" smtClean="0"/>
              <a:t>Same as photos on Facebook and images on LinkedIn.</a:t>
            </a:r>
          </a:p>
          <a:p>
            <a:pPr lvl="0" algn="just"/>
            <a:r>
              <a:rPr lang="en-US" sz="2800" dirty="0" smtClean="0"/>
              <a:t> Three of the “newest” social networks, </a:t>
            </a:r>
            <a:r>
              <a:rPr lang="en-US" sz="2800" dirty="0" err="1" smtClean="0"/>
              <a:t>Pinterest</a:t>
            </a:r>
            <a:r>
              <a:rPr lang="en-US" sz="2800" dirty="0" smtClean="0"/>
              <a:t>, </a:t>
            </a:r>
            <a:r>
              <a:rPr lang="en-US" sz="2800" dirty="0" err="1" smtClean="0"/>
              <a:t>Instagram</a:t>
            </a:r>
            <a:r>
              <a:rPr lang="en-US" sz="2800" dirty="0" smtClean="0"/>
              <a:t>, and </a:t>
            </a:r>
            <a:r>
              <a:rPr lang="en-US" sz="2800" dirty="0" err="1" smtClean="0"/>
              <a:t>Snapchat</a:t>
            </a:r>
            <a:r>
              <a:rPr lang="en-US" sz="2800" dirty="0" smtClean="0"/>
              <a:t>, are based entirely on images. According to Neal </a:t>
            </a:r>
            <a:r>
              <a:rPr lang="en-US" sz="2800" dirty="0" err="1" smtClean="0"/>
              <a:t>Scaffer</a:t>
            </a:r>
            <a:r>
              <a:rPr lang="en-US" sz="2800" dirty="0" smtClean="0"/>
              <a:t>, for effective usage, users should “Create not only a branded “featured image” to share with your post, but also create separate images for each of the main points in your content so they can be shared when you repeatedly post them to social media.”</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2.Headlines matters</a:t>
            </a:r>
            <a:endParaRPr lang="en-US" sz="3200" dirty="0"/>
          </a:p>
        </p:txBody>
      </p:sp>
      <p:sp>
        <p:nvSpPr>
          <p:cNvPr id="3" name="Content Placeholder 2"/>
          <p:cNvSpPr>
            <a:spLocks noGrp="1"/>
          </p:cNvSpPr>
          <p:nvPr>
            <p:ph idx="1"/>
          </p:nvPr>
        </p:nvSpPr>
        <p:spPr/>
        <p:txBody>
          <a:bodyPr/>
          <a:lstStyle/>
          <a:p>
            <a:pPr lvl="0" algn="just"/>
            <a:r>
              <a:rPr lang="en-US" sz="2800" dirty="0"/>
              <a:t>Y</a:t>
            </a:r>
            <a:r>
              <a:rPr lang="en-US" sz="2800" dirty="0" smtClean="0"/>
              <a:t>ou </a:t>
            </a:r>
            <a:r>
              <a:rPr lang="en-US" sz="2800" dirty="0" smtClean="0"/>
              <a:t>can create a buzz and seek users’ attention by the kind of headlines you choose for your posts. In essence go for eye catching titles and sub-titles.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smtClean="0"/>
              <a:t>3. Customize </a:t>
            </a:r>
            <a:r>
              <a:rPr lang="en-US" sz="2800" b="1" dirty="0" smtClean="0"/>
              <a:t>your</a:t>
            </a:r>
            <a:r>
              <a:rPr lang="en-US" sz="2800" b="1" dirty="0" smtClean="0"/>
              <a:t> </a:t>
            </a:r>
            <a:r>
              <a:rPr lang="en-US" sz="2800" b="1" dirty="0" smtClean="0"/>
              <a:t>platform </a:t>
            </a:r>
            <a:endParaRPr lang="en-US" sz="2800" dirty="0"/>
          </a:p>
        </p:txBody>
      </p:sp>
      <p:sp>
        <p:nvSpPr>
          <p:cNvPr id="3" name="Content Placeholder 2"/>
          <p:cNvSpPr>
            <a:spLocks noGrp="1"/>
          </p:cNvSpPr>
          <p:nvPr>
            <p:ph idx="1"/>
          </p:nvPr>
        </p:nvSpPr>
        <p:spPr>
          <a:xfrm>
            <a:off x="152400" y="914400"/>
            <a:ext cx="8763000" cy="5638800"/>
          </a:xfrm>
        </p:spPr>
        <p:txBody>
          <a:bodyPr>
            <a:normAutofit lnSpcReduction="10000"/>
          </a:bodyPr>
          <a:lstStyle/>
          <a:p>
            <a:pPr algn="just"/>
            <a:r>
              <a:rPr lang="en-US" sz="2800" dirty="0" smtClean="0"/>
              <a:t>customize your posting on each social media platform –this includes the headline, image, and a description of the content you are sharing – to suit your unique features and characteristics. </a:t>
            </a:r>
          </a:p>
          <a:p>
            <a:pPr algn="just"/>
            <a:endParaRPr lang="en-US" sz="2800" dirty="0" smtClean="0"/>
          </a:p>
          <a:p>
            <a:pPr algn="just"/>
            <a:r>
              <a:rPr lang="en-US" sz="2800" dirty="0" smtClean="0"/>
              <a:t>In our case, we should adopt Africa themes and features to attract users to our website, facebook page, twitter account and Instragram platform.</a:t>
            </a:r>
          </a:p>
          <a:p>
            <a:endParaRPr lang="en-US" sz="2800" dirty="0" smtClean="0"/>
          </a:p>
          <a:p>
            <a:pPr algn="just"/>
            <a:r>
              <a:rPr lang="en-US" sz="2800" dirty="0" smtClean="0"/>
              <a:t> Remember there is competition from many users. Hence to catch the users’ eye, the more optimized your post is for a particular platform, the more effective your social media platform will be.</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r>
              <a:rPr lang="en-US" sz="2800" dirty="0" smtClean="0"/>
              <a:t>All you need is an attention-grabbing headline, a clean, relevant image that piques interest (which might be different from the featured image used in your content), and a short, compelling description. </a:t>
            </a:r>
          </a:p>
          <a:p>
            <a:pPr algn="just"/>
            <a:endParaRPr lang="en-US" sz="2800" dirty="0" smtClean="0"/>
          </a:p>
          <a:p>
            <a:pPr algn="just"/>
            <a:r>
              <a:rPr lang="en-US" sz="2800" dirty="0" smtClean="0"/>
              <a:t>By so doing, readers are enticed to click on your content. </a:t>
            </a:r>
          </a:p>
          <a:p>
            <a:pPr algn="just"/>
            <a:endParaRPr lang="en-US" sz="2800" dirty="0" smtClean="0"/>
          </a:p>
          <a:p>
            <a:pPr algn="just"/>
            <a:r>
              <a:rPr lang="en-US" sz="2800" dirty="0" smtClean="0"/>
              <a:t>In the same manner, appending your content with hashtags (e.g. #African Union Ebola Mission) can help make your content more discoverable for those social networks that support them. </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838199"/>
          </a:xfrm>
        </p:spPr>
        <p:txBody>
          <a:bodyPr>
            <a:normAutofit fontScale="90000"/>
          </a:bodyPr>
          <a:lstStyle/>
          <a:p>
            <a:r>
              <a:rPr lang="en-US" b="1" dirty="0" smtClean="0"/>
              <a:t>INTRODUCTION</a:t>
            </a:r>
            <a:r>
              <a:rPr lang="en-US" dirty="0" smtClean="0"/>
              <a:t/>
            </a:r>
            <a:br>
              <a:rPr lang="en-US" dirty="0" smtClean="0"/>
            </a:br>
            <a:endParaRPr lang="en-US" dirty="0"/>
          </a:p>
        </p:txBody>
      </p:sp>
      <p:sp>
        <p:nvSpPr>
          <p:cNvPr id="3" name="Subtitle 2"/>
          <p:cNvSpPr>
            <a:spLocks noGrp="1"/>
          </p:cNvSpPr>
          <p:nvPr>
            <p:ph type="subTitle" idx="1"/>
          </p:nvPr>
        </p:nvSpPr>
        <p:spPr>
          <a:xfrm>
            <a:off x="762000" y="838200"/>
            <a:ext cx="7010400" cy="5867400"/>
          </a:xfrm>
        </p:spPr>
        <p:txBody>
          <a:bodyPr>
            <a:normAutofit fontScale="92500" lnSpcReduction="20000"/>
          </a:bodyPr>
          <a:lstStyle/>
          <a:p>
            <a:pPr algn="just"/>
            <a:r>
              <a:rPr lang="en-US" sz="3000" dirty="0" smtClean="0">
                <a:solidFill>
                  <a:schemeClr val="tx1"/>
                </a:solidFill>
                <a:latin typeface="Calibri" pitchFamily="34" charset="0"/>
              </a:rPr>
              <a:t>The AU Agenda 2063 was adopted in 2013 by Heads of </a:t>
            </a:r>
            <a:r>
              <a:rPr lang="en-US" sz="3000" dirty="0" smtClean="0">
                <a:solidFill>
                  <a:schemeClr val="tx1"/>
                </a:solidFill>
                <a:latin typeface="Calibri" pitchFamily="34" charset="0"/>
              </a:rPr>
              <a:t>State </a:t>
            </a:r>
            <a:r>
              <a:rPr lang="en-US" sz="3000" dirty="0" smtClean="0">
                <a:solidFill>
                  <a:schemeClr val="tx1"/>
                </a:solidFill>
                <a:latin typeface="Calibri" pitchFamily="34" charset="0"/>
              </a:rPr>
              <a:t>of the African Union as part of their Pan African vision and African renaissance </a:t>
            </a:r>
            <a:r>
              <a:rPr lang="en-US" sz="3000" dirty="0" smtClean="0">
                <a:solidFill>
                  <a:schemeClr val="tx1"/>
                </a:solidFill>
                <a:latin typeface="Calibri" pitchFamily="34" charset="0"/>
              </a:rPr>
              <a:t>ideal for </a:t>
            </a:r>
            <a:r>
              <a:rPr lang="en-US" sz="3000" dirty="0" smtClean="0">
                <a:solidFill>
                  <a:schemeClr val="tx1"/>
                </a:solidFill>
                <a:latin typeface="Calibri" pitchFamily="34" charset="0"/>
              </a:rPr>
              <a:t>“an integrated, prosperous and peaceful Africa, driven by its own citizens and representing a dynamic force in the international arena.”</a:t>
            </a:r>
          </a:p>
          <a:p>
            <a:pPr algn="just"/>
            <a:r>
              <a:rPr lang="en-US" sz="3000" dirty="0" smtClean="0">
                <a:solidFill>
                  <a:schemeClr val="tx1"/>
                </a:solidFill>
                <a:latin typeface="Calibri" pitchFamily="34" charset="0"/>
              </a:rPr>
              <a:t>Agenda 2063 “is an approach to how the continent should effectively learn from the lessons of the past, build on the progress now underway and strategically exploit all possible opportunities available in the short, medium and long term, so as to ensure positive socioeconomic transformation within the next 50 years.”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t>4. Share at the right time </a:t>
            </a:r>
            <a:endParaRPr lang="en-US" sz="3200" dirty="0"/>
          </a:p>
        </p:txBody>
      </p:sp>
      <p:sp>
        <p:nvSpPr>
          <p:cNvPr id="3" name="Content Placeholder 2"/>
          <p:cNvSpPr>
            <a:spLocks noGrp="1"/>
          </p:cNvSpPr>
          <p:nvPr>
            <p:ph idx="1"/>
          </p:nvPr>
        </p:nvSpPr>
        <p:spPr>
          <a:xfrm>
            <a:off x="457200" y="990600"/>
            <a:ext cx="8229600" cy="5562600"/>
          </a:xfrm>
        </p:spPr>
        <p:txBody>
          <a:bodyPr>
            <a:normAutofit fontScale="62500" lnSpcReduction="20000"/>
          </a:bodyPr>
          <a:lstStyle/>
          <a:p>
            <a:pPr lvl="0" algn="just"/>
            <a:r>
              <a:rPr lang="en-US" sz="4000" dirty="0" smtClean="0"/>
              <a:t>For example, know the different time zones in Africa and target users accordingly. </a:t>
            </a:r>
          </a:p>
          <a:p>
            <a:pPr lvl="0" algn="just"/>
            <a:endParaRPr lang="en-US" sz="4000" dirty="0" smtClean="0"/>
          </a:p>
          <a:p>
            <a:pPr lvl="0" algn="just"/>
            <a:r>
              <a:rPr lang="en-US" sz="4000" dirty="0" smtClean="0"/>
              <a:t>The content shared needs a wide reach, so you have to deliberately target them when they are online and active. </a:t>
            </a:r>
          </a:p>
          <a:p>
            <a:pPr lvl="0" algn="just"/>
            <a:endParaRPr lang="en-US" sz="4000" dirty="0" smtClean="0"/>
          </a:p>
          <a:p>
            <a:pPr lvl="0" algn="just"/>
            <a:r>
              <a:rPr lang="en-US" sz="4000" dirty="0" smtClean="0"/>
              <a:t>Therefore, those in charge of posting can compile a posting schedule to ensure they post during a certain time of the day. Keep in mind that different social media platforms may not have the same peak times.</a:t>
            </a:r>
          </a:p>
          <a:p>
            <a:pPr lvl="0"/>
            <a:endParaRPr lang="en-US" sz="3000" dirty="0" smtClean="0"/>
          </a:p>
          <a:p>
            <a:pPr lvl="0" algn="just"/>
            <a:r>
              <a:rPr lang="en-US" sz="4500" dirty="0" smtClean="0"/>
              <a:t>Some social media platforms have features designed to aid you in this process, such as Facebook Insights. In addition, third party tools such as FollowerWonk help estimate the best times for some platforms.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dirty="0" smtClean="0"/>
              <a:t>5. Share your blog post or contents more than once </a:t>
            </a:r>
            <a:endParaRPr lang="en-US" sz="2800" b="1" dirty="0"/>
          </a:p>
        </p:txBody>
      </p:sp>
      <p:sp>
        <p:nvSpPr>
          <p:cNvPr id="3" name="Content Placeholder 2"/>
          <p:cNvSpPr>
            <a:spLocks noGrp="1"/>
          </p:cNvSpPr>
          <p:nvPr>
            <p:ph idx="1"/>
          </p:nvPr>
        </p:nvSpPr>
        <p:spPr>
          <a:xfrm>
            <a:off x="457200" y="1676400"/>
            <a:ext cx="8229600" cy="4876800"/>
          </a:xfrm>
        </p:spPr>
        <p:txBody>
          <a:bodyPr/>
          <a:lstStyle/>
          <a:p>
            <a:pPr lvl="0" algn="just"/>
            <a:r>
              <a:rPr lang="en-US" sz="2800" dirty="0" smtClean="0"/>
              <a:t>While the effect may be counterproductive as some people detest multiple posts, data supports the fact that sharing post more than once increases traffic, hit multiple times zones, and reach new followers. However, to avoid any fallout, slightly tweak the headlines anytime you repost or </a:t>
            </a:r>
            <a:r>
              <a:rPr lang="en-US" sz="2800" dirty="0" err="1" smtClean="0"/>
              <a:t>retweet</a:t>
            </a:r>
            <a:r>
              <a:rPr lang="en-US" sz="2800"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6. BE INTERACTIVE, ASK QUESTIONS </a:t>
            </a:r>
            <a:endParaRPr lang="en-US" sz="3200" b="1" dirty="0"/>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pPr lvl="0" algn="just"/>
            <a:r>
              <a:rPr lang="en-US" sz="3300" dirty="0" smtClean="0"/>
              <a:t>Create an enabling platform for communication with users and increase the chances they engage with your content by asking for questions and feedback. </a:t>
            </a:r>
          </a:p>
          <a:p>
            <a:pPr lvl="0" algn="just"/>
            <a:endParaRPr lang="en-US" sz="3300" dirty="0" smtClean="0"/>
          </a:p>
          <a:p>
            <a:pPr lvl="0" algn="just"/>
            <a:r>
              <a:rPr lang="en-US" sz="3300" dirty="0" smtClean="0"/>
              <a:t>Neal </a:t>
            </a:r>
            <a:r>
              <a:rPr lang="en-US" sz="3300" dirty="0" err="1" smtClean="0"/>
              <a:t>Scaffer</a:t>
            </a:r>
            <a:r>
              <a:rPr lang="en-US" sz="3300" dirty="0" smtClean="0"/>
              <a:t> says “Because social media was made for people and not for businesses, you should always be striving to create a human connection with social media users.”  </a:t>
            </a:r>
          </a:p>
          <a:p>
            <a:pPr lvl="0" algn="just"/>
            <a:endParaRPr lang="en-US" sz="3300" dirty="0" smtClean="0"/>
          </a:p>
          <a:p>
            <a:pPr lvl="0" algn="just"/>
            <a:r>
              <a:rPr lang="en-US" sz="3300" dirty="0" smtClean="0"/>
              <a:t>He recommends that: “To generate feedback and promote engagement on social media, include a question with your content that compels readers to respond.”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t>7. Share on the right platform </a:t>
            </a:r>
            <a:endParaRPr lang="en-US" sz="3200" b="1" dirty="0"/>
          </a:p>
        </p:txBody>
      </p:sp>
      <p:sp>
        <p:nvSpPr>
          <p:cNvPr id="3" name="Content Placeholder 2"/>
          <p:cNvSpPr>
            <a:spLocks noGrp="1"/>
          </p:cNvSpPr>
          <p:nvPr>
            <p:ph idx="1"/>
          </p:nvPr>
        </p:nvSpPr>
        <p:spPr>
          <a:xfrm>
            <a:off x="457200" y="1219200"/>
            <a:ext cx="8229600" cy="5334000"/>
          </a:xfrm>
        </p:spPr>
        <p:txBody>
          <a:bodyPr/>
          <a:lstStyle/>
          <a:p>
            <a:pPr lvl="0" algn="just"/>
            <a:r>
              <a:rPr lang="en-US" sz="2800" dirty="0" smtClean="0"/>
              <a:t>There are scores of social media platforms. While it is advantageous to spread out, the merits of limiting usage to the top users cannot be overemphasized.</a:t>
            </a:r>
          </a:p>
          <a:p>
            <a:pPr lvl="0" algn="just"/>
            <a:endParaRPr lang="en-US" sz="2800" dirty="0" smtClean="0"/>
          </a:p>
          <a:p>
            <a:pPr lvl="0" algn="just"/>
            <a:r>
              <a:rPr lang="en-US" sz="2800" dirty="0" smtClean="0"/>
              <a:t> This is particularly salient for Africa, where users are limited or more adept at using particular social media platforms – such as facebook, LinkedIn, Whatsapp, YouTube (multimedia contents), with few using twitter. (For example the AU website has more Facebook users than twitter – only 206 followers!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smtClean="0"/>
              <a:t>8. Maximize your brand advocates </a:t>
            </a:r>
            <a:endParaRPr lang="en-US" sz="3200" b="1" dirty="0"/>
          </a:p>
        </p:txBody>
      </p:sp>
      <p:sp>
        <p:nvSpPr>
          <p:cNvPr id="3" name="Content Placeholder 2"/>
          <p:cNvSpPr>
            <a:spLocks noGrp="1"/>
          </p:cNvSpPr>
          <p:nvPr>
            <p:ph idx="1"/>
          </p:nvPr>
        </p:nvSpPr>
        <p:spPr>
          <a:xfrm>
            <a:off x="457200" y="1371600"/>
            <a:ext cx="8229600" cy="5257800"/>
          </a:xfrm>
        </p:spPr>
        <p:txBody>
          <a:bodyPr/>
          <a:lstStyle/>
          <a:p>
            <a:pPr lvl="0" algn="just"/>
            <a:r>
              <a:rPr lang="en-US" sz="2800" dirty="0" smtClean="0"/>
              <a:t>Encourage staff, not least communicators (press attaches, information and communications officers) to share and like your contents on Facebook, YouTube, </a:t>
            </a:r>
            <a:r>
              <a:rPr lang="en-US" sz="2800" dirty="0" err="1" smtClean="0"/>
              <a:t>Instagram</a:t>
            </a:r>
            <a:r>
              <a:rPr lang="en-US" sz="2800" dirty="0" smtClean="0"/>
              <a:t>, twitter, </a:t>
            </a:r>
            <a:r>
              <a:rPr lang="en-US" sz="2800" dirty="0" err="1" smtClean="0"/>
              <a:t>flickr</a:t>
            </a:r>
            <a:r>
              <a:rPr lang="en-US" sz="2800" dirty="0" smtClean="0"/>
              <a:t> etc to help spread the message.</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t>9. Leverage communities </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This is closely tied to the above; here staff and advocates in other communities can help share your content to the many groups and communities on</a:t>
            </a:r>
            <a:r>
              <a:rPr lang="en-US" sz="2800" b="1" dirty="0" smtClean="0"/>
              <a:t> </a:t>
            </a:r>
            <a:r>
              <a:rPr lang="en-US" sz="2800" dirty="0" smtClean="0"/>
              <a:t>LinkedIn,</a:t>
            </a:r>
            <a:r>
              <a:rPr lang="en-US" sz="2800" b="1" dirty="0" smtClean="0"/>
              <a:t> </a:t>
            </a:r>
            <a:r>
              <a:rPr lang="en-US" sz="2800" dirty="0" smtClean="0"/>
              <a:t>Twitter chats, Google Plus communities, shared </a:t>
            </a:r>
            <a:r>
              <a:rPr lang="en-US" sz="2800" dirty="0" err="1" smtClean="0"/>
              <a:t>Pinterest</a:t>
            </a:r>
            <a:r>
              <a:rPr lang="en-US" sz="2800" dirty="0" smtClean="0"/>
              <a:t> boards, and even Facebook Groups.</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638800"/>
          </a:xfrm>
        </p:spPr>
        <p:txBody>
          <a:bodyPr>
            <a:normAutofit fontScale="25000" lnSpcReduction="20000"/>
          </a:bodyPr>
          <a:lstStyle/>
          <a:p>
            <a:pPr algn="just"/>
            <a:r>
              <a:rPr lang="en-US" sz="9600" dirty="0" smtClean="0"/>
              <a:t>Remember what the Minister of State in Foreign Affairs and International Cooperation told us at the opening ceremony yesterday, quoting Chinua Achebe, that “Stories or narratives are the most durable of human achievements. The stories you tell will outlive you, so you better tell great stories.” The late literary icon added that “If you don’t like someone’s story, write your own.”</a:t>
            </a:r>
          </a:p>
          <a:p>
            <a:pPr algn="just"/>
            <a:endParaRPr lang="en-US" sz="9600" dirty="0" smtClean="0"/>
          </a:p>
          <a:p>
            <a:pPr algn="just"/>
            <a:r>
              <a:rPr lang="en-US" sz="9600" dirty="0" smtClean="0"/>
              <a:t>Africa has to tell its own story to the world, but first to her children, who will help disseminate those good stories around the world, using various social media platforms. But that has to be done effectively and with efficacy. </a:t>
            </a:r>
          </a:p>
          <a:p>
            <a:pPr algn="just">
              <a:buNone/>
            </a:pPr>
            <a:r>
              <a:rPr lang="en-US" sz="9600" dirty="0" smtClean="0"/>
              <a:t> </a:t>
            </a:r>
          </a:p>
          <a:p>
            <a:pPr algn="just"/>
            <a:r>
              <a:rPr lang="en-US" sz="9600" dirty="0" smtClean="0"/>
              <a:t>When it comes to promoting content, social media is one of the most powerful tools available; by utilizing one or all of the 9 ways above, Agenda 2063 would be promoted and </a:t>
            </a:r>
            <a:r>
              <a:rPr lang="en-US" sz="9600" dirty="0" err="1" smtClean="0"/>
              <a:t>popularised</a:t>
            </a:r>
            <a:r>
              <a:rPr lang="en-US" sz="9600" dirty="0" smtClean="0"/>
              <a:t> among millions on the continent and out of it.</a:t>
            </a:r>
            <a:r>
              <a:rPr lang="en-US" sz="3400" dirty="0" smtClean="0"/>
              <a:t> </a:t>
            </a:r>
          </a:p>
          <a:p>
            <a:pPr>
              <a:buNone/>
            </a:pPr>
            <a:r>
              <a:rPr lang="en-US" sz="3400"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8000" dirty="0" smtClean="0">
                <a:solidFill>
                  <a:srgbClr val="002060"/>
                </a:solidFill>
                <a:latin typeface="Times New Roman" pitchFamily="18" charset="0"/>
                <a:cs typeface="Times New Roman" pitchFamily="18" charset="0"/>
              </a:rPr>
              <a:t>THANK YOU!</a:t>
            </a:r>
            <a:br>
              <a:rPr lang="en-US" sz="8000" dirty="0" smtClean="0">
                <a:solidFill>
                  <a:srgbClr val="002060"/>
                </a:solidFill>
                <a:latin typeface="Times New Roman" pitchFamily="18" charset="0"/>
                <a:cs typeface="Times New Roman" pitchFamily="18" charset="0"/>
              </a:rPr>
            </a:br>
            <a:r>
              <a:rPr lang="en-US" sz="8000" dirty="0" smtClean="0">
                <a:solidFill>
                  <a:srgbClr val="002060"/>
                </a:solidFill>
                <a:latin typeface="Times New Roman" pitchFamily="18" charset="0"/>
                <a:cs typeface="Times New Roman" pitchFamily="18" charset="0"/>
              </a:rPr>
              <a:t>MERCI!</a:t>
            </a:r>
            <a:br>
              <a:rPr lang="en-US" sz="8000" dirty="0" smtClean="0">
                <a:solidFill>
                  <a:srgbClr val="002060"/>
                </a:solidFill>
                <a:latin typeface="Times New Roman" pitchFamily="18" charset="0"/>
                <a:cs typeface="Times New Roman" pitchFamily="18" charset="0"/>
              </a:rPr>
            </a:br>
            <a:r>
              <a:rPr lang="en-US" sz="8000" smtClean="0">
                <a:solidFill>
                  <a:srgbClr val="002060"/>
                </a:solidFill>
                <a:latin typeface="Times New Roman" pitchFamily="18" charset="0"/>
                <a:cs typeface="Times New Roman" pitchFamily="18" charset="0"/>
              </a:rPr>
              <a:t>Obrigado!</a:t>
            </a:r>
            <a:endParaRPr lang="en-US" sz="8000"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pPr algn="just"/>
            <a:r>
              <a:rPr lang="en-US" dirty="0" smtClean="0"/>
              <a:t>When the great illustrious African leaders founded the </a:t>
            </a:r>
            <a:r>
              <a:rPr lang="en-US" dirty="0" err="1" smtClean="0"/>
              <a:t>Organisation</a:t>
            </a:r>
            <a:r>
              <a:rPr lang="en-US" dirty="0" smtClean="0"/>
              <a:t> of African Unity on 25 May, 1963, the overarching vision was to</a:t>
            </a:r>
            <a:r>
              <a:rPr lang="en-US" b="1" dirty="0" smtClean="0"/>
              <a:t> </a:t>
            </a:r>
            <a:r>
              <a:rPr lang="en-US" dirty="0" smtClean="0"/>
              <a:t>promote </a:t>
            </a:r>
            <a:r>
              <a:rPr lang="en-US" dirty="0" smtClean="0"/>
              <a:t>unity </a:t>
            </a:r>
            <a:r>
              <a:rPr lang="en-US" dirty="0" smtClean="0"/>
              <a:t>and solidarity of African states; coordinate and intensify their cooperation and efforts to achieve a better life for the peoples of Africa; among others.</a:t>
            </a:r>
          </a:p>
          <a:p>
            <a:pPr algn="just"/>
            <a:endParaRPr lang="en-US" dirty="0" smtClean="0"/>
          </a:p>
          <a:p>
            <a:pPr algn="just"/>
            <a:r>
              <a:rPr lang="en-US" dirty="0" smtClean="0"/>
              <a:t>While no effort was spared to achieve those lofty goals, it is no gainsaying that the said goals would not have been achieved without effective and efficient communication among the various leaders and their subjects.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10000"/>
          </a:bodyPr>
          <a:lstStyle/>
          <a:p>
            <a:pPr algn="just"/>
            <a:r>
              <a:rPr lang="en-US" dirty="0" smtClean="0"/>
              <a:t>The name change from OAU to AU was effected in 2002 at the Durban Summit, by heads of states. Since then, the AU has positioned itself to serve the continent and its peoples and to play a pre-eminent role in global affairs, particularly where they relate and touch on the continent and its peoples.</a:t>
            </a:r>
          </a:p>
          <a:p>
            <a:pPr algn="just"/>
            <a:r>
              <a:rPr lang="en-US" dirty="0" smtClean="0"/>
              <a:t> The AU’S vision to accelerate the process of integration in Africa, support the empowerment of African states in the global economy and address the multifaceted social, economic and political problems facing the continent cannot be achieved without a </a:t>
            </a:r>
            <a:r>
              <a:rPr lang="en-US" b="1" dirty="0" smtClean="0"/>
              <a:t>SMART [SPECIFIC, MEASURABLE, ATTAINABLE, REALISTIC AND TIMEBOUND] VISION; AGENDA 2063.</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just"/>
            <a:r>
              <a:rPr lang="en-US" dirty="0" smtClean="0"/>
              <a:t>I regard “Agenda 2063” as a dream of African leaders and administrators for a peaceful and prosperous continent. Someone </a:t>
            </a:r>
            <a:r>
              <a:rPr lang="en-US" dirty="0" smtClean="0"/>
              <a:t>had said</a:t>
            </a:r>
            <a:r>
              <a:rPr lang="en-US" dirty="0" smtClean="0"/>
              <a:t>: “a Dream written down with a date becomes a Goal; a Goal broken down into steps becomes a Plan; a Plan backed by Actions makes your Dreams come true.”</a:t>
            </a:r>
          </a:p>
          <a:p>
            <a:pPr algn="just"/>
            <a:endParaRPr lang="en-US" dirty="0" smtClean="0"/>
          </a:p>
          <a:p>
            <a:pPr algn="just"/>
            <a:r>
              <a:rPr lang="en-US" dirty="0" smtClean="0"/>
              <a:t>Our gathering here is part of efforts aimed at actualizing the dream of “Agenda 2063”. And my specific task is to stimulate discussions on the ‘How” of actualizing effective use of Social Media or New Media to popularize the AU’s Agenda 2063.</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WHAT IS SOCIAL MEDIA?</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85000" lnSpcReduction="20000"/>
          </a:bodyPr>
          <a:lstStyle/>
          <a:p>
            <a:pPr algn="just"/>
            <a:r>
              <a:rPr lang="en-US" dirty="0" smtClean="0"/>
              <a:t>According to BusinessDictionary.com, Social Media is “Primarily internet or cellular phone based applications and tools to share information among people. Social </a:t>
            </a:r>
            <a:r>
              <a:rPr lang="en-US" dirty="0" smtClean="0"/>
              <a:t>Media </a:t>
            </a:r>
            <a:r>
              <a:rPr lang="en-US" dirty="0" smtClean="0"/>
              <a:t>includes popular networking websites, like Facebook and Twitter; as well as bookmarking sites like Reddit. It involves blogging and forums and any aspect of an interactive presence which allows individuals the ability to engage in conversations with one another, often as a discussion over a particular blog post, news article, or event.” </a:t>
            </a:r>
          </a:p>
          <a:p>
            <a:pPr algn="just"/>
            <a:r>
              <a:rPr lang="en-US" dirty="0" smtClean="0"/>
              <a:t>Other </a:t>
            </a:r>
            <a:r>
              <a:rPr lang="en-US" dirty="0" smtClean="0"/>
              <a:t>Social Media </a:t>
            </a:r>
            <a:r>
              <a:rPr lang="en-US" dirty="0" smtClean="0"/>
              <a:t>platforms include Whatsapp (which is very popular among youths on the continent), LinkedIn, Instragram, YouTube etc. Facebook, Twitter and YouTube are the top 3 popular social media platforms in the world.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r>
              <a:rPr lang="en-US" dirty="0" smtClean="0"/>
              <a:t>Many people use one form of </a:t>
            </a:r>
            <a:r>
              <a:rPr lang="en-US" dirty="0"/>
              <a:t>S</a:t>
            </a:r>
            <a:r>
              <a:rPr lang="en-US" dirty="0" smtClean="0"/>
              <a:t>ocial </a:t>
            </a:r>
            <a:r>
              <a:rPr lang="en-US" dirty="0"/>
              <a:t>M</a:t>
            </a:r>
            <a:r>
              <a:rPr lang="en-US" dirty="0" smtClean="0"/>
              <a:t>edia </a:t>
            </a:r>
            <a:r>
              <a:rPr lang="en-US" dirty="0" smtClean="0"/>
              <a:t>or another primarily online, in order to keep in touch with family or friends; or to either be informed or to inform others about a variety of topics within the realm of entertainment, news, or any other topic of their choosing.</a:t>
            </a:r>
          </a:p>
          <a:p>
            <a:pPr algn="just"/>
            <a:endParaRPr lang="en-US" dirty="0" smtClean="0"/>
          </a:p>
          <a:p>
            <a:pPr algn="just"/>
            <a:r>
              <a:rPr lang="en-US" dirty="0" smtClean="0"/>
              <a:t>Social Media presents a new unique opportunity for quick dissemination of information around the world, with Africa being no exception. However, in the days of yore, the world had not changed into a global village, the ‘old media’ – newspapers, television and radio – was the sole source of information dissemination.</a:t>
            </a:r>
          </a:p>
          <a:p>
            <a:pPr algn="just"/>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599"/>
          </a:xfrm>
        </p:spPr>
        <p:txBody>
          <a:bodyPr>
            <a:normAutofit fontScale="90000"/>
          </a:bodyPr>
          <a:lstStyle/>
          <a:p>
            <a:r>
              <a:rPr lang="en-US" b="1" dirty="0" smtClean="0"/>
              <a:t>CONTEXT</a:t>
            </a:r>
            <a:r>
              <a:rPr lang="en-US" dirty="0" smtClean="0"/>
              <a:t/>
            </a:r>
            <a:br>
              <a:rPr lang="en-US" dirty="0" smtClean="0"/>
            </a:br>
            <a:endParaRPr lang="en-US" dirty="0"/>
          </a:p>
        </p:txBody>
      </p:sp>
      <p:sp>
        <p:nvSpPr>
          <p:cNvPr id="3" name="Subtitle 2"/>
          <p:cNvSpPr>
            <a:spLocks noGrp="1"/>
          </p:cNvSpPr>
          <p:nvPr>
            <p:ph type="subTitle" idx="1"/>
          </p:nvPr>
        </p:nvSpPr>
        <p:spPr>
          <a:xfrm>
            <a:off x="533400" y="609600"/>
            <a:ext cx="8153400" cy="5943600"/>
          </a:xfrm>
        </p:spPr>
        <p:txBody>
          <a:bodyPr>
            <a:noAutofit/>
          </a:bodyPr>
          <a:lstStyle/>
          <a:p>
            <a:pPr algn="just">
              <a:buFont typeface="Arial" pitchFamily="34" charset="0"/>
              <a:buChar char="•"/>
            </a:pPr>
            <a:r>
              <a:rPr lang="en-US" sz="2800" dirty="0" smtClean="0">
                <a:solidFill>
                  <a:schemeClr val="tx1"/>
                </a:solidFill>
                <a:effectLst>
                  <a:outerShdw blurRad="38100" dist="38100" dir="2700000" algn="tl">
                    <a:srgbClr val="000000">
                      <a:alpha val="43137"/>
                    </a:srgbClr>
                  </a:outerShdw>
                </a:effectLst>
              </a:rPr>
              <a:t>New/Social Media now competes with old/tradition media, although radio is still popular in both urban and rural Africa.</a:t>
            </a:r>
          </a:p>
          <a:p>
            <a:pPr algn="just">
              <a:buFont typeface="Arial" pitchFamily="34" charset="0"/>
              <a:buChar char="•"/>
            </a:pPr>
            <a:r>
              <a:rPr lang="en-US" sz="2800" dirty="0" smtClean="0">
                <a:solidFill>
                  <a:schemeClr val="tx1"/>
                </a:solidFill>
                <a:effectLst>
                  <a:outerShdw blurRad="38100" dist="38100" dir="2700000" algn="tl">
                    <a:srgbClr val="000000">
                      <a:alpha val="43137"/>
                    </a:srgbClr>
                  </a:outerShdw>
                </a:effectLst>
              </a:rPr>
              <a:t>Illiteracy level is still very high in most parts of the continent</a:t>
            </a:r>
          </a:p>
          <a:p>
            <a:pPr algn="just">
              <a:buFont typeface="Arial" pitchFamily="34" charset="0"/>
              <a:buChar char="•"/>
            </a:pPr>
            <a:r>
              <a:rPr lang="en-US" sz="2800" dirty="0" smtClean="0">
                <a:solidFill>
                  <a:schemeClr val="tx1"/>
                </a:solidFill>
                <a:effectLst>
                  <a:outerShdw blurRad="38100" dist="38100" dir="2700000" algn="tl">
                    <a:srgbClr val="000000">
                      <a:alpha val="43137"/>
                    </a:srgbClr>
                  </a:outerShdw>
                </a:effectLst>
              </a:rPr>
              <a:t>Internet penetration is relatively low, compared to other geopolitical regions</a:t>
            </a:r>
          </a:p>
          <a:p>
            <a:pPr algn="just">
              <a:buFont typeface="Arial" pitchFamily="34" charset="0"/>
              <a:buChar char="•"/>
            </a:pPr>
            <a:r>
              <a:rPr lang="en-US" sz="2800" dirty="0" smtClean="0">
                <a:solidFill>
                  <a:schemeClr val="tx1"/>
                </a:solidFill>
                <a:effectLst>
                  <a:outerShdw blurRad="38100" dist="38100" dir="2700000" algn="tl">
                    <a:srgbClr val="000000">
                      <a:alpha val="43137"/>
                    </a:srgbClr>
                  </a:outerShdw>
                </a:effectLst>
              </a:rPr>
              <a:t>Electricity or power generation presents a critical challenge to access </a:t>
            </a:r>
            <a:r>
              <a:rPr lang="en-US" sz="2800" dirty="0" smtClean="0">
                <a:solidFill>
                  <a:schemeClr val="tx1"/>
                </a:solidFill>
                <a:effectLst>
                  <a:outerShdw blurRad="38100" dist="38100" dir="2700000" algn="tl">
                    <a:srgbClr val="000000">
                      <a:alpha val="43137"/>
                    </a:srgbClr>
                  </a:outerShdw>
                </a:effectLst>
              </a:rPr>
              <a:t>the </a:t>
            </a:r>
            <a:r>
              <a:rPr lang="en-US" sz="2800" dirty="0" smtClean="0">
                <a:solidFill>
                  <a:schemeClr val="tx1"/>
                </a:solidFill>
                <a:effectLst>
                  <a:outerShdw blurRad="38100" dist="38100" dir="2700000" algn="tl">
                    <a:srgbClr val="000000">
                      <a:alpha val="43137"/>
                    </a:srgbClr>
                  </a:outerShdw>
                </a:effectLst>
              </a:rPr>
              <a:t>internet and by extension social media</a:t>
            </a:r>
          </a:p>
          <a:p>
            <a:pPr algn="just">
              <a:buFont typeface="Arial" pitchFamily="34" charset="0"/>
              <a:buChar char="•"/>
            </a:pPr>
            <a:r>
              <a:rPr lang="en-US" sz="2800" dirty="0" smtClean="0">
                <a:solidFill>
                  <a:schemeClr val="tx1"/>
                </a:solidFill>
                <a:effectLst>
                  <a:outerShdw blurRad="38100" dist="38100" dir="2700000" algn="tl">
                    <a:srgbClr val="000000">
                      <a:alpha val="43137"/>
                    </a:srgbClr>
                  </a:outerShdw>
                </a:effectLst>
              </a:rPr>
              <a:t>Political risk factors though remain high, such as conflict, deliberate internet interruption based on political consideration </a:t>
            </a:r>
            <a:r>
              <a:rPr lang="en-US" sz="2800" dirty="0" smtClean="0">
                <a:solidFill>
                  <a:schemeClr val="tx1"/>
                </a:solidFill>
                <a:effectLst>
                  <a:outerShdw blurRad="38100" dist="38100" dir="2700000" algn="tl">
                    <a:srgbClr val="000000">
                      <a:alpha val="43137"/>
                    </a:srgbClr>
                  </a:outerShdw>
                </a:effectLst>
              </a:rPr>
              <a:t>or national security imperative</a:t>
            </a:r>
            <a:endParaRPr lang="en-US" sz="2800" dirty="0" smtClean="0">
              <a:solidFill>
                <a:schemeClr val="tx1"/>
              </a:solidFill>
              <a:effectLst>
                <a:outerShdw blurRad="38100" dist="38100" dir="2700000" algn="tl">
                  <a:srgbClr val="000000">
                    <a:alpha val="43137"/>
                  </a:srgbClr>
                </a:outerShdw>
              </a:effectLst>
            </a:endParaRPr>
          </a:p>
          <a:p>
            <a:pPr algn="just"/>
            <a:r>
              <a:rPr lang="en-US" sz="2800" dirty="0" smtClean="0">
                <a:solidFill>
                  <a:schemeClr val="tx1"/>
                </a:solidFill>
                <a:effectLst>
                  <a:outerShdw blurRad="38100" dist="38100" dir="2700000" algn="tl">
                    <a:srgbClr val="000000">
                      <a:alpha val="43137"/>
                    </a:srgbClr>
                  </a:outerShdw>
                </a:effectLst>
              </a:rPr>
              <a:t> </a:t>
            </a:r>
            <a:endParaRPr lang="en-US" sz="2800"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CONTEXT CONTINUED</a:t>
            </a:r>
            <a:endParaRPr lang="en-US" dirty="0"/>
          </a:p>
        </p:txBody>
      </p:sp>
      <p:sp>
        <p:nvSpPr>
          <p:cNvPr id="3" name="Content Placeholder 2"/>
          <p:cNvSpPr>
            <a:spLocks noGrp="1"/>
          </p:cNvSpPr>
          <p:nvPr>
            <p:ph idx="1"/>
          </p:nvPr>
        </p:nvSpPr>
        <p:spPr/>
        <p:txBody>
          <a:bodyPr>
            <a:noAutofit/>
          </a:bodyPr>
          <a:lstStyle/>
          <a:p>
            <a:pPr algn="just"/>
            <a:r>
              <a:rPr lang="en-US" sz="2800" dirty="0" smtClean="0"/>
              <a:t>There are some positives to draw from the current contextual reality insofar as internet/mobile usage is concerned:</a:t>
            </a:r>
          </a:p>
          <a:p>
            <a:pPr algn="just"/>
            <a:r>
              <a:rPr lang="en-US" sz="2800" dirty="0" smtClean="0"/>
              <a:t>Internet penetration, albeit still low, deeper than say 20 years ago.</a:t>
            </a:r>
          </a:p>
          <a:p>
            <a:pPr algn="just"/>
            <a:r>
              <a:rPr lang="en-US" sz="2800" dirty="0" smtClean="0"/>
              <a:t>As a result, there more smart phone users on the continent.</a:t>
            </a:r>
          </a:p>
          <a:p>
            <a:pPr algn="just"/>
            <a:r>
              <a:rPr lang="en-US" sz="2800" dirty="0" smtClean="0"/>
              <a:t>Even in rural areas, mobile phones users have exponentially increased and are increasing. Africa is rising!</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2123</Words>
  <Application>Microsoft Macintosh PowerPoint</Application>
  <PresentationFormat>On-screen Show (4:3)</PresentationFormat>
  <Paragraphs>107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 PRESENTATION BY:   ABU-BAKARR SHERIFF,  EDITOR CONCORD TIMES NESPAPER   ON   “HOW TO EFFECTIVELY USE SOCIAL MEDIA TO POPULARISE AGENDA 2063”   AT THE PRE-SUMMIT WORKSHOP ON THE POPULARISATION OF AGENDA 2063 IN LINE WITH THE IMPLEMENTATION OF THE AU COMMUNICATION STRATEGY   6-7 JUNE, 2016 IN FREETOWN, SIERRA LEONE. </vt:lpstr>
      <vt:lpstr>INTRODUCTION </vt:lpstr>
      <vt:lpstr>PowerPoint Presentation</vt:lpstr>
      <vt:lpstr>PowerPoint Presentation</vt:lpstr>
      <vt:lpstr>PowerPoint Presentation</vt:lpstr>
      <vt:lpstr>WHAT IS SOCIAL MEDIA? </vt:lpstr>
      <vt:lpstr>PowerPoint Presentation</vt:lpstr>
      <vt:lpstr>CONTEXT </vt:lpstr>
      <vt:lpstr>CONTEXT CONTINUED</vt:lpstr>
      <vt:lpstr>DEMOGRAPHICS </vt:lpstr>
      <vt:lpstr>SOCIAL MEDIA USAGE/USERS </vt:lpstr>
      <vt:lpstr>PowerPoint Presentation</vt:lpstr>
      <vt:lpstr>The Top 10 Internet Users in Africa are: </vt:lpstr>
      <vt:lpstr>PowerPoint Presentation</vt:lpstr>
      <vt:lpstr>EFFECTIVE USE OF SOCIAL MEDIA TO POPULARISE AGENDA 2063 </vt:lpstr>
      <vt:lpstr>1.Leverage the visual promotion of contents:</vt:lpstr>
      <vt:lpstr>2.Headlines matters</vt:lpstr>
      <vt:lpstr>3. Customize your platform </vt:lpstr>
      <vt:lpstr>PowerPoint Presentation</vt:lpstr>
      <vt:lpstr>4. Share at the right time </vt:lpstr>
      <vt:lpstr>5. Share your blog post or contents more than once </vt:lpstr>
      <vt:lpstr>6. BE INTERACTIVE, ASK QUESTIONS </vt:lpstr>
      <vt:lpstr>7. Share on the right platform </vt:lpstr>
      <vt:lpstr>8. Maximize your brand advocates </vt:lpstr>
      <vt:lpstr>9. Leverage communities </vt:lpstr>
      <vt:lpstr>CONCLUSION </vt:lpstr>
      <vt:lpstr>THANK YOU! MERCI! Obrigado!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BY:  ABU-BAKARR SHERIFF,  EDITOR CONCORD TIMES NESPAPER   ON   “HOW TO EFFECTIVELY USE SOCIAL MEDIA TO POPULARISE AGENDA 2063”   AT THE PRE-SUMMIT WORKSHOP ON THE POPULARISATION OF AGENDA 2063 IN LINE WITH THE IMPLEMENTATION OF THE AU COMMUNICATION STRATEGY   6-7 JUNE, 2016 IN FREETOWN, SIERRA LEONE. </dc:title>
  <dc:creator>user</dc:creator>
  <cp:lastModifiedBy>Abdul Karim Koroma</cp:lastModifiedBy>
  <cp:revision>16</cp:revision>
  <dcterms:created xsi:type="dcterms:W3CDTF">2006-08-16T00:00:00Z</dcterms:created>
  <dcterms:modified xsi:type="dcterms:W3CDTF">2016-06-07T09:07:01Z</dcterms:modified>
</cp:coreProperties>
</file>