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5" r:id="rId2"/>
  </p:sldMasterIdLst>
  <p:notesMasterIdLst>
    <p:notesMasterId r:id="rId20"/>
  </p:notesMasterIdLst>
  <p:handoutMasterIdLst>
    <p:handoutMasterId r:id="rId21"/>
  </p:handoutMasterIdLst>
  <p:sldIdLst>
    <p:sldId id="338" r:id="rId3"/>
    <p:sldId id="342" r:id="rId4"/>
    <p:sldId id="322" r:id="rId5"/>
    <p:sldId id="323" r:id="rId6"/>
    <p:sldId id="326" r:id="rId7"/>
    <p:sldId id="327" r:id="rId8"/>
    <p:sldId id="328" r:id="rId9"/>
    <p:sldId id="330" r:id="rId10"/>
    <p:sldId id="331" r:id="rId11"/>
    <p:sldId id="335" r:id="rId12"/>
    <p:sldId id="339" r:id="rId13"/>
    <p:sldId id="340" r:id="rId14"/>
    <p:sldId id="332" r:id="rId15"/>
    <p:sldId id="337" r:id="rId16"/>
    <p:sldId id="336" r:id="rId17"/>
    <p:sldId id="341" r:id="rId18"/>
    <p:sldId id="28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7037"/>
    <a:srgbClr val="C1A46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71634" autoAdjust="0"/>
  </p:normalViewPr>
  <p:slideViewPr>
    <p:cSldViewPr snapToGrid="0" snapToObjects="1" showGuides="1">
      <p:cViewPr varScale="1">
        <p:scale>
          <a:sx n="83" d="100"/>
          <a:sy n="83" d="100"/>
        </p:scale>
        <p:origin x="204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0037182116083"/>
          <c:y val="0.11900737872693701"/>
          <c:w val="0.87406794788553976"/>
          <c:h val="0.64424235889103598"/>
        </c:manualLayout>
      </c:layout>
      <c:lineChart>
        <c:grouping val="standard"/>
        <c:varyColors val="0"/>
        <c:ser>
          <c:idx val="0"/>
          <c:order val="0"/>
          <c:tx>
            <c:strRef>
              <c:f>Sheet1!$H$7</c:f>
              <c:strCache>
                <c:ptCount val="1"/>
                <c:pt idx="0">
                  <c:v>Late detection and response</c:v>
                </c:pt>
              </c:strCache>
            </c:strRef>
          </c:tx>
          <c:spPr>
            <a:ln w="76200" cap="rnd">
              <a:solidFill>
                <a:srgbClr val="C00000"/>
              </a:solidFill>
              <a:round/>
            </a:ln>
            <a:effectLst/>
          </c:spPr>
          <c:marker>
            <c:symbol val="none"/>
          </c:marker>
          <c:cat>
            <c:numRef>
              <c:f>Sheet1!$G$8:$G$63</c:f>
              <c:numCache>
                <c:formatCode>d\-mmm\-yy</c:formatCode>
                <c:ptCount val="56"/>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pt idx="31">
                  <c:v>41122</c:v>
                </c:pt>
                <c:pt idx="32">
                  <c:v>41123</c:v>
                </c:pt>
                <c:pt idx="33">
                  <c:v>41124</c:v>
                </c:pt>
                <c:pt idx="34">
                  <c:v>41125</c:v>
                </c:pt>
                <c:pt idx="35">
                  <c:v>41126</c:v>
                </c:pt>
                <c:pt idx="36">
                  <c:v>41127</c:v>
                </c:pt>
                <c:pt idx="37">
                  <c:v>41128</c:v>
                </c:pt>
                <c:pt idx="38">
                  <c:v>41129</c:v>
                </c:pt>
                <c:pt idx="39">
                  <c:v>41130</c:v>
                </c:pt>
                <c:pt idx="40">
                  <c:v>41131</c:v>
                </c:pt>
                <c:pt idx="41">
                  <c:v>41132</c:v>
                </c:pt>
                <c:pt idx="42">
                  <c:v>41133</c:v>
                </c:pt>
                <c:pt idx="43">
                  <c:v>41134</c:v>
                </c:pt>
                <c:pt idx="44">
                  <c:v>41135</c:v>
                </c:pt>
                <c:pt idx="45">
                  <c:v>41136</c:v>
                </c:pt>
                <c:pt idx="46">
                  <c:v>41137</c:v>
                </c:pt>
                <c:pt idx="47">
                  <c:v>41138</c:v>
                </c:pt>
                <c:pt idx="48">
                  <c:v>41139</c:v>
                </c:pt>
                <c:pt idx="49">
                  <c:v>41140</c:v>
                </c:pt>
                <c:pt idx="50">
                  <c:v>41141</c:v>
                </c:pt>
                <c:pt idx="51">
                  <c:v>41142</c:v>
                </c:pt>
                <c:pt idx="52">
                  <c:v>41143</c:v>
                </c:pt>
                <c:pt idx="53">
                  <c:v>41144</c:v>
                </c:pt>
                <c:pt idx="54">
                  <c:v>41145</c:v>
                </c:pt>
                <c:pt idx="55">
                  <c:v>41146</c:v>
                </c:pt>
              </c:numCache>
            </c:numRef>
          </c:cat>
          <c:val>
            <c:numRef>
              <c:f>Sheet1!$H$8:$H$63</c:f>
              <c:numCache>
                <c:formatCode>General</c:formatCode>
                <c:ptCount val="56"/>
                <c:pt idx="0">
                  <c:v>2</c:v>
                </c:pt>
                <c:pt idx="1">
                  <c:v>1</c:v>
                </c:pt>
                <c:pt idx="2">
                  <c:v>2</c:v>
                </c:pt>
                <c:pt idx="3">
                  <c:v>4</c:v>
                </c:pt>
                <c:pt idx="4">
                  <c:v>8</c:v>
                </c:pt>
                <c:pt idx="5">
                  <c:v>11</c:v>
                </c:pt>
                <c:pt idx="6">
                  <c:v>17</c:v>
                </c:pt>
                <c:pt idx="7">
                  <c:v>19</c:v>
                </c:pt>
                <c:pt idx="8">
                  <c:v>19</c:v>
                </c:pt>
                <c:pt idx="9">
                  <c:v>17</c:v>
                </c:pt>
                <c:pt idx="10">
                  <c:v>16</c:v>
                </c:pt>
                <c:pt idx="11">
                  <c:v>23</c:v>
                </c:pt>
                <c:pt idx="12">
                  <c:v>30</c:v>
                </c:pt>
                <c:pt idx="13">
                  <c:v>32</c:v>
                </c:pt>
                <c:pt idx="14">
                  <c:v>38</c:v>
                </c:pt>
                <c:pt idx="15">
                  <c:v>38</c:v>
                </c:pt>
                <c:pt idx="16">
                  <c:v>35</c:v>
                </c:pt>
                <c:pt idx="17">
                  <c:v>34</c:v>
                </c:pt>
                <c:pt idx="18">
                  <c:v>34</c:v>
                </c:pt>
                <c:pt idx="19">
                  <c:v>30</c:v>
                </c:pt>
                <c:pt idx="20">
                  <c:v>28</c:v>
                </c:pt>
                <c:pt idx="21">
                  <c:v>30</c:v>
                </c:pt>
                <c:pt idx="22">
                  <c:v>31</c:v>
                </c:pt>
                <c:pt idx="23">
                  <c:v>27</c:v>
                </c:pt>
                <c:pt idx="24">
                  <c:v>25</c:v>
                </c:pt>
                <c:pt idx="25">
                  <c:v>21</c:v>
                </c:pt>
                <c:pt idx="26">
                  <c:v>20</c:v>
                </c:pt>
                <c:pt idx="27">
                  <c:v>18</c:v>
                </c:pt>
                <c:pt idx="28">
                  <c:v>18</c:v>
                </c:pt>
                <c:pt idx="29">
                  <c:v>16</c:v>
                </c:pt>
                <c:pt idx="30">
                  <c:v>15</c:v>
                </c:pt>
                <c:pt idx="31">
                  <c:v>13</c:v>
                </c:pt>
                <c:pt idx="32">
                  <c:v>10</c:v>
                </c:pt>
                <c:pt idx="33">
                  <c:v>10</c:v>
                </c:pt>
                <c:pt idx="34">
                  <c:v>10</c:v>
                </c:pt>
                <c:pt idx="35">
                  <c:v>9</c:v>
                </c:pt>
                <c:pt idx="36">
                  <c:v>7</c:v>
                </c:pt>
                <c:pt idx="37">
                  <c:v>8</c:v>
                </c:pt>
                <c:pt idx="38">
                  <c:v>8</c:v>
                </c:pt>
                <c:pt idx="39">
                  <c:v>6</c:v>
                </c:pt>
                <c:pt idx="40">
                  <c:v>5</c:v>
                </c:pt>
                <c:pt idx="41">
                  <c:v>6</c:v>
                </c:pt>
                <c:pt idx="42">
                  <c:v>5</c:v>
                </c:pt>
                <c:pt idx="43">
                  <c:v>5</c:v>
                </c:pt>
                <c:pt idx="44">
                  <c:v>4</c:v>
                </c:pt>
                <c:pt idx="45">
                  <c:v>7</c:v>
                </c:pt>
                <c:pt idx="46">
                  <c:v>2</c:v>
                </c:pt>
                <c:pt idx="47">
                  <c:v>3</c:v>
                </c:pt>
                <c:pt idx="48">
                  <c:v>1</c:v>
                </c:pt>
                <c:pt idx="49">
                  <c:v>0</c:v>
                </c:pt>
                <c:pt idx="50">
                  <c:v>0</c:v>
                </c:pt>
                <c:pt idx="51">
                  <c:v>2</c:v>
                </c:pt>
                <c:pt idx="52">
                  <c:v>1</c:v>
                </c:pt>
                <c:pt idx="53">
                  <c:v>0</c:v>
                </c:pt>
                <c:pt idx="54">
                  <c:v>0</c:v>
                </c:pt>
                <c:pt idx="55">
                  <c:v>0</c:v>
                </c:pt>
              </c:numCache>
            </c:numRef>
          </c:val>
          <c:smooth val="0"/>
        </c:ser>
        <c:ser>
          <c:idx val="1"/>
          <c:order val="1"/>
          <c:tx>
            <c:strRef>
              <c:f>Sheet1!$I$7</c:f>
              <c:strCache>
                <c:ptCount val="1"/>
                <c:pt idx="0">
                  <c:v>Early detection and response</c:v>
                </c:pt>
              </c:strCache>
            </c:strRef>
          </c:tx>
          <c:spPr>
            <a:ln w="88900" cap="rnd">
              <a:solidFill>
                <a:srgbClr val="1F497D"/>
              </a:solidFill>
              <a:round/>
            </a:ln>
            <a:effectLst/>
          </c:spPr>
          <c:marker>
            <c:symbol val="none"/>
          </c:marker>
          <c:cat>
            <c:numRef>
              <c:f>Sheet1!$G$8:$G$63</c:f>
              <c:numCache>
                <c:formatCode>d\-mmm\-yy</c:formatCode>
                <c:ptCount val="56"/>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pt idx="31">
                  <c:v>41122</c:v>
                </c:pt>
                <c:pt idx="32">
                  <c:v>41123</c:v>
                </c:pt>
                <c:pt idx="33">
                  <c:v>41124</c:v>
                </c:pt>
                <c:pt idx="34">
                  <c:v>41125</c:v>
                </c:pt>
                <c:pt idx="35">
                  <c:v>41126</c:v>
                </c:pt>
                <c:pt idx="36">
                  <c:v>41127</c:v>
                </c:pt>
                <c:pt idx="37">
                  <c:v>41128</c:v>
                </c:pt>
                <c:pt idx="38">
                  <c:v>41129</c:v>
                </c:pt>
                <c:pt idx="39">
                  <c:v>41130</c:v>
                </c:pt>
                <c:pt idx="40">
                  <c:v>41131</c:v>
                </c:pt>
                <c:pt idx="41">
                  <c:v>41132</c:v>
                </c:pt>
                <c:pt idx="42">
                  <c:v>41133</c:v>
                </c:pt>
                <c:pt idx="43">
                  <c:v>41134</c:v>
                </c:pt>
                <c:pt idx="44">
                  <c:v>41135</c:v>
                </c:pt>
                <c:pt idx="45">
                  <c:v>41136</c:v>
                </c:pt>
                <c:pt idx="46">
                  <c:v>41137</c:v>
                </c:pt>
                <c:pt idx="47">
                  <c:v>41138</c:v>
                </c:pt>
                <c:pt idx="48">
                  <c:v>41139</c:v>
                </c:pt>
                <c:pt idx="49">
                  <c:v>41140</c:v>
                </c:pt>
                <c:pt idx="50">
                  <c:v>41141</c:v>
                </c:pt>
                <c:pt idx="51">
                  <c:v>41142</c:v>
                </c:pt>
                <c:pt idx="52">
                  <c:v>41143</c:v>
                </c:pt>
                <c:pt idx="53">
                  <c:v>41144</c:v>
                </c:pt>
                <c:pt idx="54">
                  <c:v>41145</c:v>
                </c:pt>
                <c:pt idx="55">
                  <c:v>41146</c:v>
                </c:pt>
              </c:numCache>
            </c:numRef>
          </c:cat>
          <c:val>
            <c:numRef>
              <c:f>Sheet1!$I$8:$I$63</c:f>
              <c:numCache>
                <c:formatCode>General</c:formatCode>
                <c:ptCount val="56"/>
                <c:pt idx="0">
                  <c:v>2</c:v>
                </c:pt>
                <c:pt idx="1">
                  <c:v>1</c:v>
                </c:pt>
                <c:pt idx="2">
                  <c:v>2</c:v>
                </c:pt>
                <c:pt idx="3">
                  <c:v>4</c:v>
                </c:pt>
                <c:pt idx="4">
                  <c:v>5</c:v>
                </c:pt>
                <c:pt idx="5">
                  <c:v>7</c:v>
                </c:pt>
                <c:pt idx="6">
                  <c:v>9</c:v>
                </c:pt>
                <c:pt idx="7">
                  <c:v>11</c:v>
                </c:pt>
                <c:pt idx="8">
                  <c:v>13</c:v>
                </c:pt>
                <c:pt idx="9">
                  <c:v>14</c:v>
                </c:pt>
                <c:pt idx="10">
                  <c:v>14</c:v>
                </c:pt>
                <c:pt idx="11">
                  <c:v>13</c:v>
                </c:pt>
                <c:pt idx="12">
                  <c:v>12</c:v>
                </c:pt>
                <c:pt idx="13">
                  <c:v>10</c:v>
                </c:pt>
                <c:pt idx="14">
                  <c:v>11</c:v>
                </c:pt>
                <c:pt idx="15">
                  <c:v>9</c:v>
                </c:pt>
                <c:pt idx="16">
                  <c:v>8</c:v>
                </c:pt>
                <c:pt idx="17">
                  <c:v>8</c:v>
                </c:pt>
                <c:pt idx="18">
                  <c:v>7</c:v>
                </c:pt>
                <c:pt idx="19">
                  <c:v>6</c:v>
                </c:pt>
                <c:pt idx="20">
                  <c:v>5</c:v>
                </c:pt>
                <c:pt idx="21">
                  <c:v>5</c:v>
                </c:pt>
                <c:pt idx="22">
                  <c:v>4</c:v>
                </c:pt>
                <c:pt idx="23">
                  <c:v>3</c:v>
                </c:pt>
                <c:pt idx="24">
                  <c:v>0</c:v>
                </c:pt>
                <c:pt idx="25">
                  <c:v>3</c:v>
                </c:pt>
                <c:pt idx="26">
                  <c:v>2</c:v>
                </c:pt>
                <c:pt idx="27">
                  <c:v>1</c:v>
                </c:pt>
                <c:pt idx="28">
                  <c:v>1</c:v>
                </c:pt>
                <c:pt idx="29">
                  <c:v>0</c:v>
                </c:pt>
                <c:pt idx="30">
                  <c:v>1</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numCache>
            </c:numRef>
          </c:val>
          <c:smooth val="0"/>
        </c:ser>
        <c:dLbls>
          <c:showLegendKey val="0"/>
          <c:showVal val="0"/>
          <c:showCatName val="0"/>
          <c:showSerName val="0"/>
          <c:showPercent val="0"/>
          <c:showBubbleSize val="0"/>
        </c:dLbls>
        <c:smooth val="0"/>
        <c:axId val="88470984"/>
        <c:axId val="88472160"/>
      </c:lineChart>
      <c:dateAx>
        <c:axId val="884709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400" b="1" dirty="0" smtClean="0"/>
                  <a:t>Date</a:t>
                </a:r>
                <a:endParaRPr lang="en-US" sz="2400" b="1" dirty="0"/>
              </a:p>
            </c:rich>
          </c:tx>
          <c:layout>
            <c:manualLayout>
              <c:xMode val="edge"/>
              <c:yMode val="edge"/>
              <c:x val="0.46803121279198062"/>
              <c:y val="0.9055101626141408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d\-mmm\-yy" sourceLinked="1"/>
        <c:majorTickMark val="out"/>
        <c:minorTickMark val="none"/>
        <c:tickLblPos val="nextTo"/>
        <c:spPr>
          <a:noFill/>
          <a:ln w="9525" cap="flat" cmpd="sng" algn="ctr">
            <a:solidFill>
              <a:schemeClr val="tx1">
                <a:lumMod val="15000"/>
                <a:lumOff val="85000"/>
              </a:schemeClr>
            </a:solidFill>
            <a:round/>
          </a:ln>
          <a:effectLst/>
        </c:spPr>
        <c:txPr>
          <a:bodyPr rot="-2580000" spcFirstLastPara="1" vertOverflow="ellipsis" wrap="square" anchor="ctr" anchorCtr="1"/>
          <a:lstStyle/>
          <a:p>
            <a:pPr>
              <a:defRPr sz="1400" b="1" i="0" u="none" strike="noStrike" kern="1200" baseline="0">
                <a:solidFill>
                  <a:schemeClr val="tx1">
                    <a:lumMod val="65000"/>
                    <a:lumOff val="35000"/>
                  </a:schemeClr>
                </a:solidFill>
                <a:latin typeface="Arial" pitchFamily="34" charset="0"/>
                <a:ea typeface="+mn-ea"/>
                <a:cs typeface="Arial" pitchFamily="34" charset="0"/>
              </a:defRPr>
            </a:pPr>
            <a:endParaRPr lang="en-US"/>
          </a:p>
        </c:txPr>
        <c:crossAx val="88472160"/>
        <c:crosses val="autoZero"/>
        <c:auto val="1"/>
        <c:lblOffset val="100"/>
        <c:baseTimeUnit val="days"/>
      </c:dateAx>
      <c:valAx>
        <c:axId val="8847216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b="1" dirty="0" smtClean="0"/>
                  <a:t>Number</a:t>
                </a:r>
                <a:r>
                  <a:rPr lang="en-US" sz="2000" b="1" baseline="0" dirty="0" smtClean="0"/>
                  <a:t> of cases</a:t>
                </a:r>
                <a:endParaRPr lang="en-US" sz="2000" b="1" dirty="0"/>
              </a:p>
            </c:rich>
          </c:tx>
          <c:layout>
            <c:manualLayout>
              <c:xMode val="edge"/>
              <c:yMode val="edge"/>
              <c:x val="1.4896243225762589E-2"/>
              <c:y val="0.2646094049633562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8470984"/>
        <c:crosses val="autoZero"/>
        <c:crossBetween val="between"/>
      </c:valAx>
      <c:spPr>
        <a:noFill/>
        <a:ln>
          <a:noFill/>
        </a:ln>
        <a:effectLst/>
      </c:spPr>
    </c:plotArea>
    <c:legend>
      <c:legendPos val="b"/>
      <c:layout>
        <c:manualLayout>
          <c:xMode val="edge"/>
          <c:yMode val="edge"/>
          <c:x val="1.9716998759630486E-2"/>
          <c:y val="2.2799246392314329E-2"/>
          <c:w val="0.98028300124036938"/>
          <c:h val="8.3607768972538812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Arial" pitchFamily="34" charset="0"/>
              <a:ea typeface="+mn-ea"/>
              <a:cs typeface="Arial"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333285-402A-0D40-BFCB-B031C3B4B967}" type="datetimeFigureOut">
              <a:rPr lang="en-US" smtClean="0"/>
              <a:t>8/23/2016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3703FD-BACF-474F-A405-B6302787F322}" type="slidenum">
              <a:rPr lang="en-US" smtClean="0"/>
              <a:t>‹#›</a:t>
            </a:fld>
            <a:endParaRPr lang="en-US"/>
          </a:p>
        </p:txBody>
      </p:sp>
    </p:spTree>
    <p:extLst>
      <p:ext uri="{BB962C8B-B14F-4D97-AF65-F5344CB8AC3E}">
        <p14:creationId xmlns:p14="http://schemas.microsoft.com/office/powerpoint/2010/main" val="38236219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EE6F8-B078-2248-B899-5DF2F6EAD473}" type="datetimeFigureOut">
              <a:rPr lang="en-US" smtClean="0"/>
              <a:t>8/23/2016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304F5-11D9-C349-B51C-79E541193C8A}" type="slidenum">
              <a:rPr lang="en-US" smtClean="0"/>
              <a:t>‹#›</a:t>
            </a:fld>
            <a:endParaRPr lang="en-US"/>
          </a:p>
        </p:txBody>
      </p:sp>
    </p:spTree>
    <p:extLst>
      <p:ext uri="{BB962C8B-B14F-4D97-AF65-F5344CB8AC3E}">
        <p14:creationId xmlns:p14="http://schemas.microsoft.com/office/powerpoint/2010/main" val="39900020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1</a:t>
            </a:fld>
            <a:endParaRPr lang="en-US"/>
          </a:p>
        </p:txBody>
      </p:sp>
    </p:spTree>
    <p:extLst>
      <p:ext uri="{BB962C8B-B14F-4D97-AF65-F5344CB8AC3E}">
        <p14:creationId xmlns:p14="http://schemas.microsoft.com/office/powerpoint/2010/main" val="2820783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16</a:t>
            </a:fld>
            <a:endParaRPr lang="en-US"/>
          </a:p>
        </p:txBody>
      </p:sp>
    </p:spTree>
    <p:extLst>
      <p:ext uri="{BB962C8B-B14F-4D97-AF65-F5344CB8AC3E}">
        <p14:creationId xmlns:p14="http://schemas.microsoft.com/office/powerpoint/2010/main" val="731219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early</a:t>
            </a:r>
            <a:r>
              <a:rPr lang="en-US" baseline="0" dirty="0" smtClean="0"/>
              <a:t> detection is made there is</a:t>
            </a:r>
          </a:p>
          <a:p>
            <a:r>
              <a:rPr lang="en-US" baseline="0" dirty="0" smtClean="0"/>
              <a:t>	Fewer cases of a disease observed</a:t>
            </a:r>
          </a:p>
          <a:p>
            <a:r>
              <a:rPr lang="en-US" baseline="0" dirty="0" smtClean="0"/>
              <a:t>	Less time taken to control the outbreak</a:t>
            </a:r>
          </a:p>
          <a:p>
            <a:r>
              <a:rPr lang="en-US" baseline="0" dirty="0" smtClean="0"/>
              <a:t>	Few resource deployed to respond to the event</a:t>
            </a:r>
          </a:p>
          <a:p>
            <a:r>
              <a:rPr lang="en-US" baseline="0" dirty="0" smtClean="0"/>
              <a:t>	Less social economical effect resulting from the outbreak</a:t>
            </a:r>
            <a:endParaRPr lang="en-US" dirty="0" smtClean="0"/>
          </a:p>
          <a:p>
            <a:endParaRPr lang="en-US" dirty="0" smtClean="0"/>
          </a:p>
          <a:p>
            <a:endParaRPr lang="en-US" dirty="0" smtClean="0"/>
          </a:p>
          <a:p>
            <a:endParaRPr lang="en-US" dirty="0" smtClean="0"/>
          </a:p>
          <a:p>
            <a:r>
              <a:rPr lang="en-US" dirty="0" smtClean="0"/>
              <a:t>Late detection, reporting and response to health event</a:t>
            </a:r>
          </a:p>
          <a:p>
            <a:pPr lvl="1"/>
            <a:r>
              <a:rPr lang="en-US" dirty="0" smtClean="0"/>
              <a:t>Devastating outbreaks</a:t>
            </a:r>
          </a:p>
          <a:p>
            <a:r>
              <a:rPr lang="en-US" dirty="0" smtClean="0"/>
              <a:t>Lack of effective emergency preparedness plan</a:t>
            </a:r>
          </a:p>
          <a:p>
            <a:pPr lvl="1"/>
            <a:r>
              <a:rPr lang="en-US" dirty="0" smtClean="0"/>
              <a:t>Emergency captures us by surprise</a:t>
            </a:r>
          </a:p>
          <a:p>
            <a:pPr lvl="1"/>
            <a:r>
              <a:rPr lang="en-US" dirty="0" smtClean="0"/>
              <a:t>Uncoordinated response at the beginning of outbreaks</a:t>
            </a:r>
          </a:p>
          <a:p>
            <a:r>
              <a:rPr lang="en-US" dirty="0" smtClean="0"/>
              <a:t>Weak or no cross border collaboration for joint detection and response</a:t>
            </a:r>
          </a:p>
          <a:p>
            <a:pPr lvl="1"/>
            <a:r>
              <a:rPr lang="en-US" dirty="0" smtClean="0"/>
              <a:t>Wide spreading of disease across the borders – Ebola &amp; yellow fever outbreak</a:t>
            </a:r>
          </a:p>
          <a:p>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5</a:t>
            </a:fld>
            <a:endParaRPr lang="en-US"/>
          </a:p>
        </p:txBody>
      </p:sp>
    </p:spTree>
    <p:extLst>
      <p:ext uri="{BB962C8B-B14F-4D97-AF65-F5344CB8AC3E}">
        <p14:creationId xmlns:p14="http://schemas.microsoft.com/office/powerpoint/2010/main" val="848887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International</a:t>
            </a:r>
            <a:r>
              <a:rPr lang="en-US" baseline="0" dirty="0" smtClean="0"/>
              <a:t> Health Regulation, has gone through several review and version, last one is IHR (2005) which came on force in 2007 as an agreement among 193 countries facilitated by WHO secretariat. </a:t>
            </a:r>
          </a:p>
          <a:p>
            <a:r>
              <a:rPr lang="en-US" baseline="0" dirty="0" smtClean="0"/>
              <a:t>Aims at maximizing health security while minimizing interference in international transport and trade</a:t>
            </a:r>
            <a:endParaRPr lang="en-US" dirty="0" smtClean="0"/>
          </a:p>
          <a:p>
            <a:pPr algn="just"/>
            <a:r>
              <a:rPr lang="en-US" dirty="0" smtClean="0"/>
              <a:t>IHR</a:t>
            </a:r>
            <a:r>
              <a:rPr lang="en-US" baseline="0" dirty="0" smtClean="0"/>
              <a:t> core capacities</a:t>
            </a:r>
          </a:p>
          <a:p>
            <a:pPr marL="171450" indent="-171450">
              <a:buFont typeface="Arial" panose="020B0604020202020204" pitchFamily="34" charset="0"/>
              <a:buChar char="•"/>
            </a:pPr>
            <a:r>
              <a:rPr lang="en-US" baseline="0" dirty="0" smtClean="0"/>
              <a:t>Legislation, policy and financing</a:t>
            </a:r>
          </a:p>
          <a:p>
            <a:pPr marL="171450" indent="-171450">
              <a:buFont typeface="Arial" panose="020B0604020202020204" pitchFamily="34" charset="0"/>
              <a:buChar char="•"/>
            </a:pPr>
            <a:r>
              <a:rPr lang="en-US" baseline="0" dirty="0" smtClean="0"/>
              <a:t>Coordination and communication</a:t>
            </a:r>
          </a:p>
          <a:p>
            <a:pPr marL="171450" indent="-171450">
              <a:buFont typeface="Arial" panose="020B0604020202020204" pitchFamily="34" charset="0"/>
              <a:buChar char="•"/>
            </a:pPr>
            <a:r>
              <a:rPr lang="en-US" baseline="0" dirty="0" smtClean="0"/>
              <a:t>Surveillance</a:t>
            </a:r>
          </a:p>
          <a:p>
            <a:pPr marL="171450" indent="-171450">
              <a:buFont typeface="Arial" panose="020B0604020202020204" pitchFamily="34" charset="0"/>
              <a:buChar char="•"/>
            </a:pPr>
            <a:r>
              <a:rPr lang="en-US" baseline="0" dirty="0" smtClean="0"/>
              <a:t>Response</a:t>
            </a:r>
          </a:p>
          <a:p>
            <a:pPr marL="171450" indent="-171450">
              <a:buFont typeface="Arial" panose="020B0604020202020204" pitchFamily="34" charset="0"/>
              <a:buChar char="•"/>
            </a:pPr>
            <a:r>
              <a:rPr lang="en-US" baseline="0" dirty="0" smtClean="0"/>
              <a:t>Preparedness</a:t>
            </a:r>
          </a:p>
          <a:p>
            <a:pPr marL="171450" indent="-171450">
              <a:buFont typeface="Arial" panose="020B0604020202020204" pitchFamily="34" charset="0"/>
              <a:buChar char="•"/>
            </a:pPr>
            <a:r>
              <a:rPr lang="en-US" baseline="0" dirty="0" smtClean="0"/>
              <a:t>Risk communication</a:t>
            </a:r>
          </a:p>
          <a:p>
            <a:pPr marL="171450" indent="-171450">
              <a:buFont typeface="Arial" panose="020B0604020202020204" pitchFamily="34" charset="0"/>
              <a:buChar char="•"/>
            </a:pPr>
            <a:r>
              <a:rPr lang="en-US" baseline="0" dirty="0" smtClean="0"/>
              <a:t>Human resource</a:t>
            </a:r>
          </a:p>
          <a:p>
            <a:pPr marL="171450" indent="-171450">
              <a:buFont typeface="Arial" panose="020B0604020202020204" pitchFamily="34" charset="0"/>
              <a:buChar char="•"/>
            </a:pPr>
            <a:r>
              <a:rPr lang="en-US" baseline="0" dirty="0" smtClean="0"/>
              <a:t>Laboratory</a:t>
            </a:r>
          </a:p>
          <a:p>
            <a:pPr marL="0" indent="0">
              <a:buFont typeface="Arial" panose="020B0604020202020204" pitchFamily="34" charset="0"/>
              <a:buNone/>
            </a:pPr>
            <a:r>
              <a:rPr lang="en-US" baseline="0" dirty="0" smtClean="0"/>
              <a:t>Potential hazards</a:t>
            </a:r>
          </a:p>
          <a:p>
            <a:pPr marL="171450" indent="-171450">
              <a:buFont typeface="Arial" panose="020B0604020202020204" pitchFamily="34" charset="0"/>
              <a:buChar char="•"/>
            </a:pPr>
            <a:r>
              <a:rPr lang="en-US" baseline="0" dirty="0" smtClean="0"/>
              <a:t>Infectious</a:t>
            </a:r>
          </a:p>
          <a:p>
            <a:pPr marL="171450" indent="-171450">
              <a:buFont typeface="Arial" panose="020B0604020202020204" pitchFamily="34" charset="0"/>
              <a:buChar char="•"/>
            </a:pPr>
            <a:r>
              <a:rPr lang="en-US" baseline="0" dirty="0" smtClean="0"/>
              <a:t>Chemical</a:t>
            </a:r>
          </a:p>
          <a:p>
            <a:pPr marL="171450" indent="-171450">
              <a:buFont typeface="Arial" panose="020B0604020202020204" pitchFamily="34" charset="0"/>
              <a:buChar char="•"/>
            </a:pPr>
            <a:r>
              <a:rPr lang="en-US" baseline="0" dirty="0" smtClean="0"/>
              <a:t>Radiation</a:t>
            </a:r>
          </a:p>
          <a:p>
            <a:pPr marL="171450" indent="-171450">
              <a:buFont typeface="Arial" panose="020B0604020202020204" pitchFamily="34" charset="0"/>
              <a:buChar char="•"/>
            </a:pPr>
            <a:r>
              <a:rPr lang="en-US" baseline="0" dirty="0" smtClean="0"/>
              <a:t>Food safety</a:t>
            </a:r>
          </a:p>
          <a:p>
            <a:pPr marL="171450" indent="-171450">
              <a:buFont typeface="Arial" panose="020B0604020202020204" pitchFamily="34" charset="0"/>
              <a:buChar char="•"/>
            </a:pPr>
            <a:r>
              <a:rPr lang="en-US" baseline="0" dirty="0" smtClean="0"/>
              <a:t>Zoonosis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7</a:t>
            </a:fld>
            <a:endParaRPr lang="en-US"/>
          </a:p>
        </p:txBody>
      </p:sp>
    </p:spTree>
    <p:extLst>
      <p:ext uri="{BB962C8B-B14F-4D97-AF65-F5344CB8AC3E}">
        <p14:creationId xmlns:p14="http://schemas.microsoft.com/office/powerpoint/2010/main" val="3604138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Africa Continent is still lag</a:t>
            </a:r>
            <a:r>
              <a:rPr lang="en-US" baseline="0" dirty="0" smtClean="0"/>
              <a:t> behind in the implementation of IHR core capacities</a:t>
            </a:r>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8</a:t>
            </a:fld>
            <a:endParaRPr lang="en-US"/>
          </a:p>
        </p:txBody>
      </p:sp>
    </p:spTree>
    <p:extLst>
      <p:ext uri="{BB962C8B-B14F-4D97-AF65-F5344CB8AC3E}">
        <p14:creationId xmlns:p14="http://schemas.microsoft.com/office/powerpoint/2010/main" val="222529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January 2014 – Assembly decision/AU/Dec.499(XXII) of the 22</a:t>
            </a:r>
            <a:r>
              <a:rPr lang="en-US" baseline="30000" dirty="0" smtClean="0"/>
              <a:t>nd</a:t>
            </a:r>
            <a:r>
              <a:rPr lang="en-US" dirty="0" smtClean="0"/>
              <a:t> Ordinary Session of the AU Assembly in Addis Ababa stressed an urgency to establish Africa</a:t>
            </a:r>
            <a:r>
              <a:rPr lang="en-US" baseline="0" dirty="0" smtClean="0"/>
              <a:t> </a:t>
            </a:r>
            <a:r>
              <a:rPr lang="en-US" baseline="0" dirty="0" err="1" smtClean="0"/>
              <a:t>centres</a:t>
            </a:r>
            <a:r>
              <a:rPr lang="en-US" baseline="0" dirty="0" smtClean="0"/>
              <a:t> for disease control and prevention – save as this platform for Member states</a:t>
            </a:r>
            <a:endParaRPr lang="en-US" dirty="0" smtClean="0"/>
          </a:p>
          <a:p>
            <a:r>
              <a:rPr lang="en-US" dirty="0" smtClean="0"/>
              <a:t>January 2015 – AU Heads of State and Government ratify Africa CDC concept</a:t>
            </a:r>
          </a:p>
          <a:p>
            <a:r>
              <a:rPr lang="en-US" dirty="0" smtClean="0"/>
              <a:t>January 2016 – AU Heads of States and Government endorse the governing statute</a:t>
            </a:r>
          </a:p>
          <a:p>
            <a:r>
              <a:rPr lang="en-US" dirty="0" smtClean="0"/>
              <a:t>May 2016 – Governing board appointed with first board meeting and Regional collaborating </a:t>
            </a:r>
            <a:r>
              <a:rPr lang="en-US" dirty="0" err="1" smtClean="0"/>
              <a:t>centres</a:t>
            </a:r>
            <a:r>
              <a:rPr lang="en-US" dirty="0" smtClean="0"/>
              <a:t> endorsed</a:t>
            </a:r>
          </a:p>
          <a:p>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10</a:t>
            </a:fld>
            <a:endParaRPr lang="en-US"/>
          </a:p>
        </p:txBody>
      </p:sp>
    </p:spTree>
    <p:extLst>
      <p:ext uri="{BB962C8B-B14F-4D97-AF65-F5344CB8AC3E}">
        <p14:creationId xmlns:p14="http://schemas.microsoft.com/office/powerpoint/2010/main" val="55204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a:p>
            <a:pPr marL="457200" marR="0" lvl="1" indent="0" algn="l" defTabSz="457200" rtl="0" eaLnBrk="1" fontAlgn="auto" latinLnBrk="0" hangingPunct="1">
              <a:lnSpc>
                <a:spcPct val="100000"/>
              </a:lnSpc>
              <a:spcBef>
                <a:spcPts val="0"/>
              </a:spcBef>
              <a:spcAft>
                <a:spcPts val="0"/>
              </a:spcAft>
              <a:buClrTx/>
              <a:buSzTx/>
              <a:buFontTx/>
              <a:buNone/>
              <a:tabLst/>
              <a:defRPr/>
            </a:pPr>
            <a:r>
              <a:rPr lang="en-US" dirty="0" smtClean="0"/>
              <a:t>AVOHC – proposed health volunteer corps to be launched by AUC within the Africa CDC</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African Union Heads of State and Government in Decision No. Assembly/AU/Dec.570(XXV) of June 2015, requested the Commission in collaboration with Member States and Development Partners to establish an African Volunteer Health Corps to be deployed during disease outbreaks and other health emergencies and to report regularly to the Assembly on progress made.</a:t>
            </a:r>
            <a:endParaRPr lang="en-US" dirty="0" smtClean="0"/>
          </a:p>
          <a:p>
            <a:pPr lvl="1"/>
            <a:endParaRPr lang="en-US" dirty="0" smtClean="0"/>
          </a:p>
          <a:p>
            <a:pPr marL="457200" marR="0" lvl="1" indent="0" algn="l" defTabSz="457200" rtl="0" eaLnBrk="1" fontAlgn="auto" latinLnBrk="0" hangingPunct="1">
              <a:lnSpc>
                <a:spcPct val="100000"/>
              </a:lnSpc>
              <a:spcBef>
                <a:spcPts val="0"/>
              </a:spcBef>
              <a:spcAft>
                <a:spcPts val="0"/>
              </a:spcAft>
              <a:buClrTx/>
              <a:buSzTx/>
              <a:buFontTx/>
              <a:buNone/>
              <a:tabLst/>
              <a:defRPr/>
            </a:pPr>
            <a:r>
              <a:rPr lang="en-US" dirty="0" smtClean="0"/>
              <a:t>Build on the ASEOWA legacy to roster and train public health professionals</a:t>
            </a:r>
          </a:p>
          <a:p>
            <a:pPr lvl="1"/>
            <a:r>
              <a:rPr lang="en-US" dirty="0" smtClean="0"/>
              <a:t>volunteer</a:t>
            </a:r>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12</a:t>
            </a:fld>
            <a:endParaRPr lang="en-US"/>
          </a:p>
        </p:txBody>
      </p:sp>
    </p:spTree>
    <p:extLst>
      <p:ext uri="{BB962C8B-B14F-4D97-AF65-F5344CB8AC3E}">
        <p14:creationId xmlns:p14="http://schemas.microsoft.com/office/powerpoint/2010/main" val="3485736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global strategy to optimize</a:t>
            </a:r>
            <a:r>
              <a:rPr lang="en-US" baseline="0" dirty="0" smtClean="0"/>
              <a:t> use of African’s resources for the benefits of all Africans. To achieve this Africa must do things very differently to take advantage of current momentum towards 2063, CHANGE IS INEVITABLE. W e should learn from past experience, exploit all possible opportunities available now or at medium term to bring changes in African’s health</a:t>
            </a:r>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13</a:t>
            </a:fld>
            <a:endParaRPr lang="en-US"/>
          </a:p>
        </p:txBody>
      </p:sp>
    </p:spTree>
    <p:extLst>
      <p:ext uri="{BB962C8B-B14F-4D97-AF65-F5344CB8AC3E}">
        <p14:creationId xmlns:p14="http://schemas.microsoft.com/office/powerpoint/2010/main" val="2493653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all share the same vision</a:t>
            </a:r>
            <a:r>
              <a:rPr lang="en-US" baseline="0" dirty="0" smtClean="0"/>
              <a:t> and mission however with different mandates, different strength and opportunities. A need to join our strength for a collective achievement of our goal.</a:t>
            </a:r>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14</a:t>
            </a:fld>
            <a:endParaRPr lang="en-US"/>
          </a:p>
        </p:txBody>
      </p:sp>
    </p:spTree>
    <p:extLst>
      <p:ext uri="{BB962C8B-B14F-4D97-AF65-F5344CB8AC3E}">
        <p14:creationId xmlns:p14="http://schemas.microsoft.com/office/powerpoint/2010/main" val="803966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Political will, Commitment and determination to push all these agenda forward</a:t>
            </a:r>
          </a:p>
          <a:p>
            <a:endParaRPr lang="en-US" dirty="0" smtClean="0"/>
          </a:p>
          <a:p>
            <a:r>
              <a:rPr lang="en-US" dirty="0" smtClean="0"/>
              <a:t>Collective efforts among member</a:t>
            </a:r>
            <a:r>
              <a:rPr lang="en-US" baseline="0" dirty="0" smtClean="0"/>
              <a:t> states to achieve a common goal</a:t>
            </a:r>
          </a:p>
          <a:p>
            <a:endParaRPr lang="en-US" dirty="0" smtClean="0"/>
          </a:p>
          <a:p>
            <a:r>
              <a:rPr lang="en-US" dirty="0" smtClean="0"/>
              <a:t>Collaboration and Partnership among all key players</a:t>
            </a:r>
          </a:p>
          <a:p>
            <a:endParaRPr lang="en-US" dirty="0" smtClean="0"/>
          </a:p>
          <a:p>
            <a:r>
              <a:rPr lang="en-US" dirty="0" smtClean="0"/>
              <a:t>Multi-disciplinary and multi-sectorial involvement in prevention, detection and response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Optimize resource utilization</a:t>
            </a:r>
            <a:r>
              <a:rPr lang="en-US" baseline="0" dirty="0" smtClean="0"/>
              <a:t> through </a:t>
            </a:r>
            <a:r>
              <a:rPr lang="en-US" dirty="0" smtClean="0"/>
              <a:t>Effective coordination and information sharing mechanism to o</a:t>
            </a:r>
            <a:endParaRPr lang="en-US" dirty="0"/>
          </a:p>
        </p:txBody>
      </p:sp>
      <p:sp>
        <p:nvSpPr>
          <p:cNvPr id="4" name="Slide Number Placeholder 3"/>
          <p:cNvSpPr>
            <a:spLocks noGrp="1"/>
          </p:cNvSpPr>
          <p:nvPr>
            <p:ph type="sldNum" sz="quarter" idx="10"/>
          </p:nvPr>
        </p:nvSpPr>
        <p:spPr/>
        <p:txBody>
          <a:bodyPr/>
          <a:lstStyle/>
          <a:p>
            <a:fld id="{501304F5-11D9-C349-B51C-79E541193C8A}" type="slidenum">
              <a:rPr lang="en-US" smtClean="0"/>
              <a:t>15</a:t>
            </a:fld>
            <a:endParaRPr lang="en-US"/>
          </a:p>
        </p:txBody>
      </p:sp>
    </p:spTree>
    <p:extLst>
      <p:ext uri="{BB962C8B-B14F-4D97-AF65-F5344CB8AC3E}">
        <p14:creationId xmlns:p14="http://schemas.microsoft.com/office/powerpoint/2010/main" val="221894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0" y="-1"/>
            <a:ext cx="9144000" cy="5816999"/>
          </a:xfrm>
          <a:prstGeom prst="rect">
            <a:avLst/>
          </a:prstGeom>
          <a:solidFill>
            <a:srgbClr val="C1A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17542" y="121186"/>
            <a:ext cx="8908918" cy="557462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685800" y="1827163"/>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82936"/>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9233A0C-67F1-C34B-AA86-B2F4F993B93E}" type="datetime1">
              <a:rPr lang="en-US" smtClean="0"/>
              <a:t>8/23/2016</a:t>
            </a:fld>
            <a:endParaRPr lang="en-US" dirty="0"/>
          </a:p>
        </p:txBody>
      </p:sp>
      <p:sp>
        <p:nvSpPr>
          <p:cNvPr id="5" name="Footer Placeholder 4"/>
          <p:cNvSpPr>
            <a:spLocks noGrp="1"/>
          </p:cNvSpPr>
          <p:nvPr>
            <p:ph type="ftr" sz="quarter" idx="11"/>
          </p:nvPr>
        </p:nvSpPr>
        <p:spPr/>
        <p:txBody>
          <a:body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p>
            <a:fld id="{E96E2A3F-75AB-B141-8435-C4A26E24A2B3}" type="slidenum">
              <a:rPr lang="en-US" smtClean="0"/>
              <a:t>‹#›</a:t>
            </a:fld>
            <a:endParaRPr lang="en-US"/>
          </a:p>
        </p:txBody>
      </p:sp>
      <p:sp>
        <p:nvSpPr>
          <p:cNvPr id="8" name="Rectangle 7"/>
          <p:cNvSpPr/>
          <p:nvPr userDrawn="1"/>
        </p:nvSpPr>
        <p:spPr>
          <a:xfrm>
            <a:off x="271110" y="273585"/>
            <a:ext cx="8601780" cy="5269826"/>
          </a:xfrm>
          <a:prstGeom prst="rect">
            <a:avLst/>
          </a:prstGeom>
          <a:noFill/>
          <a:ln w="38100" cmpd="sng">
            <a:solidFill>
              <a:srgbClr val="C1A46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w="76200" cmpd="sng">
                <a:solidFill>
                  <a:schemeClr val="tx1"/>
                </a:solidFill>
              </a:ln>
            </a:endParaRPr>
          </a:p>
        </p:txBody>
      </p:sp>
    </p:spTree>
    <p:extLst>
      <p:ext uri="{BB962C8B-B14F-4D97-AF65-F5344CB8AC3E}">
        <p14:creationId xmlns:p14="http://schemas.microsoft.com/office/powerpoint/2010/main" val="119381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1"/>
            <a:ext cx="9144000" cy="6858001"/>
          </a:xfrm>
          <a:prstGeom prst="rect">
            <a:avLst/>
          </a:prstGeom>
          <a:solidFill>
            <a:srgbClr val="C1A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76200" y="57149"/>
            <a:ext cx="8991600" cy="67437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rgbClr val="000000"/>
              </a:solidFill>
            </a:endParaRPr>
          </a:p>
        </p:txBody>
      </p:sp>
      <p:sp>
        <p:nvSpPr>
          <p:cNvPr id="8" name="Rectangle 7"/>
          <p:cNvSpPr/>
          <p:nvPr userDrawn="1"/>
        </p:nvSpPr>
        <p:spPr>
          <a:xfrm>
            <a:off x="171417" y="152398"/>
            <a:ext cx="8801166" cy="6553202"/>
          </a:xfrm>
          <a:prstGeom prst="rect">
            <a:avLst/>
          </a:prstGeom>
          <a:noFill/>
          <a:ln w="38100" cmpd="sng">
            <a:solidFill>
              <a:srgbClr val="C1A46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w="76200" cmpd="sng">
                <a:solidFill>
                  <a:schemeClr val="tx1"/>
                </a:solidFill>
              </a:ln>
            </a:endParaRPr>
          </a:p>
        </p:txBody>
      </p:sp>
      <p:sp>
        <p:nvSpPr>
          <p:cNvPr id="9" name="Rectangle 8"/>
          <p:cNvSpPr/>
          <p:nvPr userDrawn="1"/>
        </p:nvSpPr>
        <p:spPr>
          <a:xfrm>
            <a:off x="76200" y="81501"/>
            <a:ext cx="8991600" cy="669499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srgbClr val="000000"/>
                </a:solidFill>
              </a:defRPr>
            </a:lvl1pPr>
          </a:lstStyle>
          <a:p>
            <a:fld id="{A4AF00B6-87E6-B64E-9957-F8294F6BFD10}" type="datetime1">
              <a:rPr lang="en-US" smtClean="0"/>
              <a:t>8/23/2016</a:t>
            </a:fld>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E96E2A3F-75AB-B141-8435-C4A26E24A2B3}" type="slidenum">
              <a:rPr lang="en-US" smtClean="0"/>
              <a:pPr/>
              <a:t>‹#›</a:t>
            </a:fld>
            <a:endParaRPr lang="en-US" dirty="0"/>
          </a:p>
        </p:txBody>
      </p:sp>
    </p:spTree>
    <p:extLst>
      <p:ext uri="{BB962C8B-B14F-4D97-AF65-F5344CB8AC3E}">
        <p14:creationId xmlns:p14="http://schemas.microsoft.com/office/powerpoint/2010/main" val="709240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A55C5-3C5A-4D09-A7DE-5C67986CE0D5}" type="datetimeFigureOut">
              <a:rPr lang="en-US" smtClean="0"/>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86C86-157C-4A4E-9238-17A5111BA156}" type="slidenum">
              <a:rPr lang="en-US" smtClean="0"/>
              <a:t>‹#›</a:t>
            </a:fld>
            <a:endParaRPr lang="en-US"/>
          </a:p>
        </p:txBody>
      </p:sp>
    </p:spTree>
    <p:extLst>
      <p:ext uri="{BB962C8B-B14F-4D97-AF65-F5344CB8AC3E}">
        <p14:creationId xmlns:p14="http://schemas.microsoft.com/office/powerpoint/2010/main" val="70560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0" y="-1"/>
            <a:ext cx="9144000" cy="5816999"/>
          </a:xfrm>
          <a:prstGeom prst="rect">
            <a:avLst/>
          </a:prstGeom>
          <a:solidFill>
            <a:srgbClr val="C1A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userDrawn="1"/>
        </p:nvSpPr>
        <p:spPr>
          <a:xfrm>
            <a:off x="117542" y="121186"/>
            <a:ext cx="8908918" cy="557462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ctrTitle"/>
          </p:nvPr>
        </p:nvSpPr>
        <p:spPr>
          <a:xfrm>
            <a:off x="685800" y="1827163"/>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82936"/>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9233A0C-67F1-C34B-AA86-B2F4F993B93E}" type="datetime1">
              <a:rPr lang="en-US" smtClean="0">
                <a:solidFill>
                  <a:prstClr val="black">
                    <a:tint val="75000"/>
                  </a:prstClr>
                </a:solidFill>
              </a:rPr>
              <a:pPr/>
              <a:t>8/23/2016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Africa CDC | Safeguarding Africa's Health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6E2A3F-75AB-B141-8435-C4A26E24A2B3}"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userDrawn="1"/>
        </p:nvSpPr>
        <p:spPr>
          <a:xfrm>
            <a:off x="271110" y="273585"/>
            <a:ext cx="8601780" cy="5269826"/>
          </a:xfrm>
          <a:prstGeom prst="rect">
            <a:avLst/>
          </a:prstGeom>
          <a:noFill/>
          <a:ln w="38100" cmpd="sng">
            <a:solidFill>
              <a:srgbClr val="C1A46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w="76200" cmpd="sng">
                <a:solidFill>
                  <a:prstClr val="black"/>
                </a:solidFill>
              </a:ln>
              <a:solidFill>
                <a:prstClr val="white"/>
              </a:solidFill>
            </a:endParaRPr>
          </a:p>
        </p:txBody>
      </p:sp>
    </p:spTree>
    <p:extLst>
      <p:ext uri="{BB962C8B-B14F-4D97-AF65-F5344CB8AC3E}">
        <p14:creationId xmlns:p14="http://schemas.microsoft.com/office/powerpoint/2010/main" val="1625018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1"/>
            <a:ext cx="9144000" cy="6858001"/>
          </a:xfrm>
          <a:prstGeom prst="rect">
            <a:avLst/>
          </a:prstGeom>
          <a:solidFill>
            <a:srgbClr val="C1A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userDrawn="1"/>
        </p:nvSpPr>
        <p:spPr>
          <a:xfrm>
            <a:off x="76200" y="57149"/>
            <a:ext cx="8991600" cy="67437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rgbClr val="000000"/>
              </a:solidFill>
            </a:endParaRPr>
          </a:p>
        </p:txBody>
      </p:sp>
      <p:sp>
        <p:nvSpPr>
          <p:cNvPr id="8" name="Rectangle 7"/>
          <p:cNvSpPr/>
          <p:nvPr userDrawn="1"/>
        </p:nvSpPr>
        <p:spPr>
          <a:xfrm>
            <a:off x="171417" y="152398"/>
            <a:ext cx="8801166" cy="6553202"/>
          </a:xfrm>
          <a:prstGeom prst="rect">
            <a:avLst/>
          </a:prstGeom>
          <a:noFill/>
          <a:ln w="38100" cmpd="sng">
            <a:solidFill>
              <a:srgbClr val="C1A46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w="76200" cmpd="sng">
                <a:solidFill>
                  <a:prstClr val="black"/>
                </a:solidFill>
              </a:ln>
              <a:solidFill>
                <a:prstClr val="white"/>
              </a:solidFill>
            </a:endParaRPr>
          </a:p>
        </p:txBody>
      </p:sp>
      <p:sp>
        <p:nvSpPr>
          <p:cNvPr id="9" name="Rectangle 8"/>
          <p:cNvSpPr/>
          <p:nvPr userDrawn="1"/>
        </p:nvSpPr>
        <p:spPr>
          <a:xfrm>
            <a:off x="76200" y="81501"/>
            <a:ext cx="8991600" cy="669499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srgbClr val="000000"/>
                </a:solidFill>
              </a:defRPr>
            </a:lvl1pPr>
          </a:lstStyle>
          <a:p>
            <a:fld id="{A4AF00B6-87E6-B64E-9957-F8294F6BFD10}" type="datetime1">
              <a:rPr lang="en-US" smtClean="0"/>
              <a:pPr/>
              <a:t>8/23/2016</a:t>
            </a:fld>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E96E2A3F-75AB-B141-8435-C4A26E24A2B3}" type="slidenum">
              <a:rPr lang="en-US" smtClean="0"/>
              <a:pPr/>
              <a:t>‹#›</a:t>
            </a:fld>
            <a:endParaRPr lang="en-US" dirty="0"/>
          </a:p>
        </p:txBody>
      </p:sp>
    </p:spTree>
    <p:extLst>
      <p:ext uri="{BB962C8B-B14F-4D97-AF65-F5344CB8AC3E}">
        <p14:creationId xmlns:p14="http://schemas.microsoft.com/office/powerpoint/2010/main" val="282968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32CA4-9368-4C84-B786-593D28E34907}" type="datetimeFigureOut">
              <a:rPr lang="en-US" smtClean="0">
                <a:solidFill>
                  <a:prstClr val="black">
                    <a:tint val="75000"/>
                  </a:prstClr>
                </a:solidFill>
              </a:rPr>
              <a:pPr/>
              <a:t>8/23/2016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38DE8A8-FFE8-45E6-86E0-5775E55419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3010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F76FEFE-70F1-9641-81DB-14BCD50C099B}" type="datetime1">
              <a:rPr lang="en-US" smtClean="0"/>
              <a:t>8/23/2016</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Africa CDC | Safeguarding Africa's Health</a:t>
            </a:r>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6E2A3F-75AB-B141-8435-C4A26E24A2B3}" type="slidenum">
              <a:rPr lang="en-US" smtClean="0"/>
              <a:pPr/>
              <a:t>‹#›</a:t>
            </a:fld>
            <a:endParaRPr lang="en-US" dirty="0"/>
          </a:p>
        </p:txBody>
      </p:sp>
    </p:spTree>
    <p:extLst>
      <p:ext uri="{BB962C8B-B14F-4D97-AF65-F5344CB8AC3E}">
        <p14:creationId xmlns:p14="http://schemas.microsoft.com/office/powerpoint/2010/main" val="421246652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4" r:id="rId3"/>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F76FEFE-70F1-9641-81DB-14BCD50C099B}" type="datetime1">
              <a:rPr lang="en-US" smtClean="0">
                <a:solidFill>
                  <a:prstClr val="black">
                    <a:tint val="75000"/>
                  </a:prstClr>
                </a:solidFill>
              </a:rPr>
              <a:pPr/>
              <a:t>8/23/2016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Africa CDC | Safeguarding Africa's Health</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6E2A3F-75AB-B141-8435-C4A26E24A2B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206354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au.int/en/africacdc"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u.int/en/africacdc"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7400" y="867491"/>
            <a:ext cx="7772400" cy="1470025"/>
          </a:xfrm>
        </p:spPr>
        <p:txBody>
          <a:bodyPr>
            <a:normAutofit/>
          </a:bodyPr>
          <a:lstStyle/>
          <a:p>
            <a:r>
              <a:rPr lang="en-US" sz="3200" b="1" dirty="0">
                <a:solidFill>
                  <a:prstClr val="black"/>
                </a:solidFill>
              </a:rPr>
              <a:t>Heightening Efforts in Addressing Priority Public Health Problems in Africa</a:t>
            </a:r>
            <a:endParaRPr lang="en-US" dirty="0"/>
          </a:p>
        </p:txBody>
      </p:sp>
      <p:sp>
        <p:nvSpPr>
          <p:cNvPr id="3" name="Subtitle 2"/>
          <p:cNvSpPr>
            <a:spLocks noGrp="1"/>
          </p:cNvSpPr>
          <p:nvPr>
            <p:ph type="subTitle" idx="1"/>
          </p:nvPr>
        </p:nvSpPr>
        <p:spPr>
          <a:xfrm>
            <a:off x="1879599" y="2643588"/>
            <a:ext cx="6400800" cy="727807"/>
          </a:xfrm>
        </p:spPr>
        <p:txBody>
          <a:bodyPr>
            <a:normAutofit fontScale="92500" lnSpcReduction="20000"/>
          </a:bodyPr>
          <a:lstStyle/>
          <a:p>
            <a:pPr lvl="0" defTabSz="912788">
              <a:spcBef>
                <a:spcPts val="0"/>
              </a:spcBef>
            </a:pPr>
            <a:r>
              <a:rPr lang="en-US" sz="1800" b="1" dirty="0">
                <a:solidFill>
                  <a:srgbClr val="897037"/>
                </a:solidFill>
                <a:latin typeface="Arial"/>
                <a:cs typeface="Arial"/>
              </a:rPr>
              <a:t>PRC Briefing on Outbreaks and Communicable Diseases, </a:t>
            </a:r>
            <a:r>
              <a:rPr lang="en-US" sz="1800" b="1" dirty="0" smtClean="0">
                <a:solidFill>
                  <a:srgbClr val="897037"/>
                </a:solidFill>
                <a:latin typeface="Arial"/>
                <a:cs typeface="Arial"/>
              </a:rPr>
              <a:t>Humanitarian Week</a:t>
            </a:r>
          </a:p>
          <a:p>
            <a:pPr lvl="0" defTabSz="912788">
              <a:spcBef>
                <a:spcPts val="0"/>
              </a:spcBef>
            </a:pPr>
            <a:r>
              <a:rPr lang="en-US" sz="1800" b="1" dirty="0" smtClean="0">
                <a:solidFill>
                  <a:srgbClr val="897037"/>
                </a:solidFill>
                <a:latin typeface="Arial"/>
                <a:cs typeface="Arial"/>
              </a:rPr>
              <a:t>16 </a:t>
            </a:r>
            <a:r>
              <a:rPr lang="en-US" sz="1800" b="1" dirty="0">
                <a:solidFill>
                  <a:srgbClr val="897037"/>
                </a:solidFill>
                <a:latin typeface="Arial"/>
                <a:cs typeface="Arial"/>
              </a:rPr>
              <a:t>August 2016, Addis </a:t>
            </a:r>
            <a:r>
              <a:rPr lang="en-US" sz="1800" b="1" dirty="0" smtClean="0">
                <a:solidFill>
                  <a:srgbClr val="897037"/>
                </a:solidFill>
                <a:latin typeface="Arial"/>
                <a:cs typeface="Arial"/>
              </a:rPr>
              <a:t>Ababa</a:t>
            </a:r>
            <a:endParaRPr lang="en-US" sz="1800" b="1" dirty="0">
              <a:solidFill>
                <a:srgbClr val="897037"/>
              </a:solidFill>
              <a:latin typeface="Arial"/>
              <a:cs typeface="Arial"/>
            </a:endParaRPr>
          </a:p>
        </p:txBody>
      </p:sp>
      <p:grpSp>
        <p:nvGrpSpPr>
          <p:cNvPr id="4" name="Group 3"/>
          <p:cNvGrpSpPr/>
          <p:nvPr/>
        </p:nvGrpSpPr>
        <p:grpSpPr>
          <a:xfrm>
            <a:off x="787400" y="5090160"/>
            <a:ext cx="2098040" cy="960120"/>
            <a:chOff x="787400" y="5090160"/>
            <a:chExt cx="2098040" cy="960120"/>
          </a:xfrm>
        </p:grpSpPr>
        <p:sp>
          <p:nvSpPr>
            <p:cNvPr id="5" name="Rounded Rectangle 4"/>
            <p:cNvSpPr/>
            <p:nvPr/>
          </p:nvSpPr>
          <p:spPr>
            <a:xfrm>
              <a:off x="787400" y="5090160"/>
              <a:ext cx="2098040" cy="960120"/>
            </a:xfrm>
            <a:prstGeom prst="roundRect">
              <a:avLst/>
            </a:prstGeom>
            <a:solidFill>
              <a:srgbClr val="FFFFFF"/>
            </a:solidFill>
            <a:ln w="19050" cmpd="sng">
              <a:solidFill>
                <a:srgbClr val="C1A46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6" name="Picture 5" descr="Emblem_of_the_African_Union.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2881" y="5229854"/>
              <a:ext cx="762000" cy="683265"/>
            </a:xfrm>
            <a:prstGeom prst="rect">
              <a:avLst/>
            </a:prstGeom>
          </p:spPr>
        </p:pic>
      </p:grpSp>
      <p:grpSp>
        <p:nvGrpSpPr>
          <p:cNvPr id="7" name="Group 6"/>
          <p:cNvGrpSpPr/>
          <p:nvPr/>
        </p:nvGrpSpPr>
        <p:grpSpPr>
          <a:xfrm>
            <a:off x="6324600" y="5090160"/>
            <a:ext cx="2098040" cy="960120"/>
            <a:chOff x="787400" y="5090160"/>
            <a:chExt cx="2098040" cy="960120"/>
          </a:xfrm>
        </p:grpSpPr>
        <p:sp>
          <p:nvSpPr>
            <p:cNvPr id="8" name="Rounded Rectangle 7"/>
            <p:cNvSpPr/>
            <p:nvPr/>
          </p:nvSpPr>
          <p:spPr>
            <a:xfrm>
              <a:off x="787400" y="5090160"/>
              <a:ext cx="2098040" cy="960120"/>
            </a:xfrm>
            <a:prstGeom prst="roundRect">
              <a:avLst/>
            </a:prstGeom>
            <a:solidFill>
              <a:srgbClr val="FFFFFF"/>
            </a:solidFill>
            <a:ln w="19050" cmpd="sng">
              <a:solidFill>
                <a:srgbClr val="C1A46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566" y="5229854"/>
              <a:ext cx="1816633" cy="684020"/>
            </a:xfrm>
            <a:prstGeom prst="rect">
              <a:avLst/>
            </a:prstGeom>
          </p:spPr>
        </p:pic>
      </p:grpSp>
      <p:sp>
        <p:nvSpPr>
          <p:cNvPr id="10" name="Date Placeholder 9"/>
          <p:cNvSpPr>
            <a:spLocks noGrp="1"/>
          </p:cNvSpPr>
          <p:nvPr>
            <p:ph type="dt" sz="half" idx="10"/>
          </p:nvPr>
        </p:nvSpPr>
        <p:spPr/>
        <p:txBody>
          <a:bodyPr/>
          <a:lstStyle/>
          <a:p>
            <a:fld id="{085E3A76-ADCB-7E44-BD73-A9C47171CC3A}" type="datetime1">
              <a:rPr lang="en-US" smtClean="0">
                <a:solidFill>
                  <a:prstClr val="black">
                    <a:tint val="75000"/>
                  </a:prstClr>
                </a:solidFill>
              </a:rPr>
              <a:pPr/>
              <a:t>8/23/2016</a:t>
            </a:fld>
            <a:endParaRPr lang="en-US" dirty="0">
              <a:solidFill>
                <a:prstClr val="black">
                  <a:tint val="75000"/>
                </a:prstClr>
              </a:solidFill>
            </a:endParaRPr>
          </a:p>
        </p:txBody>
      </p:sp>
      <p:sp>
        <p:nvSpPr>
          <p:cNvPr id="11" name="Footer Placeholder 10"/>
          <p:cNvSpPr>
            <a:spLocks noGrp="1"/>
          </p:cNvSpPr>
          <p:nvPr>
            <p:ph type="ftr" sz="quarter" idx="11"/>
          </p:nvPr>
        </p:nvSpPr>
        <p:spPr/>
        <p:txBody>
          <a:bodyPr/>
          <a:lstStyle/>
          <a:p>
            <a:r>
              <a:rPr lang="en-US" smtClean="0">
                <a:solidFill>
                  <a:prstClr val="black">
                    <a:tint val="75000"/>
                  </a:prstClr>
                </a:solidFill>
              </a:rPr>
              <a:t>Africa CDC | Safeguarding Africa's Health</a:t>
            </a:r>
            <a:endParaRPr lang="en-US">
              <a:solidFill>
                <a:prstClr val="black">
                  <a:tint val="75000"/>
                </a:prstClr>
              </a:solidFill>
            </a:endParaRPr>
          </a:p>
        </p:txBody>
      </p:sp>
      <p:sp>
        <p:nvSpPr>
          <p:cNvPr id="12" name="Slide Number Placeholder 11"/>
          <p:cNvSpPr>
            <a:spLocks noGrp="1"/>
          </p:cNvSpPr>
          <p:nvPr>
            <p:ph type="sldNum" sz="quarter" idx="12"/>
          </p:nvPr>
        </p:nvSpPr>
        <p:spPr/>
        <p:txBody>
          <a:bodyPr/>
          <a:lstStyle/>
          <a:p>
            <a:fld id="{E96E2A3F-75AB-B141-8435-C4A26E24A2B3}" type="slidenum">
              <a:rPr lang="en-US" smtClean="0">
                <a:solidFill>
                  <a:prstClr val="black">
                    <a:tint val="75000"/>
                  </a:prstClr>
                </a:solidFill>
              </a:rPr>
              <a:pPr/>
              <a:t>1</a:t>
            </a:fld>
            <a:endParaRPr lang="en-US">
              <a:solidFill>
                <a:prstClr val="black">
                  <a:tint val="75000"/>
                </a:prstClr>
              </a:solidFill>
            </a:endParaRPr>
          </a:p>
        </p:txBody>
      </p:sp>
      <p:sp>
        <p:nvSpPr>
          <p:cNvPr id="13" name="TextBox 12"/>
          <p:cNvSpPr txBox="1"/>
          <p:nvPr/>
        </p:nvSpPr>
        <p:spPr>
          <a:xfrm>
            <a:off x="452015" y="3819984"/>
            <a:ext cx="3265715" cy="1200329"/>
          </a:xfrm>
          <a:prstGeom prst="rect">
            <a:avLst/>
          </a:prstGeom>
          <a:noFill/>
        </p:spPr>
        <p:txBody>
          <a:bodyPr wrap="square" rtlCol="0">
            <a:spAutoFit/>
          </a:bodyPr>
          <a:lstStyle/>
          <a:p>
            <a:r>
              <a:rPr lang="en-US" b="1" dirty="0" smtClean="0">
                <a:solidFill>
                  <a:srgbClr val="003300"/>
                </a:solidFill>
              </a:rPr>
              <a:t>Africa CDC</a:t>
            </a:r>
          </a:p>
          <a:p>
            <a:r>
              <a:rPr lang="en-US" b="1" dirty="0" smtClean="0">
                <a:solidFill>
                  <a:srgbClr val="003300"/>
                </a:solidFill>
              </a:rPr>
              <a:t>Department of Social Affairs</a:t>
            </a:r>
          </a:p>
          <a:p>
            <a:r>
              <a:rPr lang="en-US" b="1" dirty="0" smtClean="0">
                <a:solidFill>
                  <a:srgbClr val="003300"/>
                </a:solidFill>
              </a:rPr>
              <a:t>Africa Union Commission</a:t>
            </a:r>
          </a:p>
          <a:p>
            <a:r>
              <a:rPr lang="en-US" b="1" dirty="0" smtClean="0">
                <a:hlinkClick r:id="rId5"/>
              </a:rPr>
              <a:t>www.au.int/en/africacdc</a:t>
            </a:r>
            <a:r>
              <a:rPr lang="en-US" b="1" dirty="0" smtClean="0"/>
              <a:t> </a:t>
            </a:r>
            <a:endParaRPr lang="en-US" b="1" dirty="0"/>
          </a:p>
        </p:txBody>
      </p:sp>
    </p:spTree>
    <p:extLst>
      <p:ext uri="{BB962C8B-B14F-4D97-AF65-F5344CB8AC3E}">
        <p14:creationId xmlns:p14="http://schemas.microsoft.com/office/powerpoint/2010/main" val="970690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58577" y="900752"/>
            <a:ext cx="7777717" cy="5461410"/>
            <a:chOff x="85724" y="0"/>
            <a:chExt cx="7566207" cy="4267200"/>
          </a:xfrm>
        </p:grpSpPr>
        <p:sp>
          <p:nvSpPr>
            <p:cNvPr id="5" name="Rounded Rectangle 4"/>
            <p:cNvSpPr/>
            <p:nvPr/>
          </p:nvSpPr>
          <p:spPr>
            <a:xfrm>
              <a:off x="2566987" y="1816232"/>
              <a:ext cx="2562225" cy="898393"/>
            </a:xfrm>
            <a:prstGeom prst="round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400" b="1" dirty="0">
                  <a:solidFill>
                    <a:schemeClr val="tx1"/>
                  </a:solidFill>
                  <a:ea typeface="Calibri" panose="020F0502020204030204" pitchFamily="34" charset="0"/>
                  <a:cs typeface="Times New Roman" panose="02020603050405020304" pitchFamily="18" charset="0"/>
                </a:rPr>
                <a:t>COMMON PLATFORM </a:t>
              </a:r>
            </a:p>
            <a:p>
              <a:pPr marL="342900" indent="-342900">
                <a:lnSpc>
                  <a:spcPct val="107000"/>
                </a:lnSpc>
                <a:buFont typeface="Symbol" panose="05050102010706020507" pitchFamily="18" charset="2"/>
                <a:buChar char=""/>
              </a:pPr>
              <a:r>
                <a:rPr lang="en-US" sz="1400" b="1" dirty="0">
                  <a:solidFill>
                    <a:schemeClr val="tx1"/>
                  </a:solidFill>
                  <a:ea typeface="Calibri" panose="020F0502020204030204" pitchFamily="34" charset="0"/>
                  <a:cs typeface="Times New Roman" panose="02020603050405020304" pitchFamily="18" charset="0"/>
                </a:rPr>
                <a:t>INFORMATION EXCHANGE</a:t>
              </a:r>
            </a:p>
            <a:p>
              <a:pPr marL="342900" indent="-342900">
                <a:lnSpc>
                  <a:spcPct val="107000"/>
                </a:lnSpc>
                <a:spcAft>
                  <a:spcPts val="800"/>
                </a:spcAft>
                <a:buFont typeface="Symbol" panose="05050102010706020507" pitchFamily="18" charset="2"/>
                <a:buChar char=""/>
              </a:pPr>
              <a:r>
                <a:rPr lang="en-US" sz="1400" b="1" dirty="0">
                  <a:solidFill>
                    <a:schemeClr val="tx1"/>
                  </a:solidFill>
                  <a:ea typeface="Calibri" panose="020F0502020204030204" pitchFamily="34" charset="0"/>
                  <a:cs typeface="Times New Roman" panose="02020603050405020304" pitchFamily="18" charset="0"/>
                </a:rPr>
                <a:t>COORDINATION &amp; RESPONSE</a:t>
              </a:r>
            </a:p>
          </p:txBody>
        </p:sp>
        <p:sp>
          <p:nvSpPr>
            <p:cNvPr id="6" name="Donut 5"/>
            <p:cNvSpPr/>
            <p:nvPr/>
          </p:nvSpPr>
          <p:spPr>
            <a:xfrm>
              <a:off x="1705628" y="1028700"/>
              <a:ext cx="4324350" cy="2428875"/>
            </a:xfrm>
            <a:prstGeom prst="don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1100">
                  <a:solidFill>
                    <a:srgbClr val="000000"/>
                  </a:solidFill>
                  <a:ea typeface="Calibri" panose="020F0502020204030204" pitchFamily="34" charset="0"/>
                  <a:cs typeface="Times New Roman" panose="02020603050405020304" pitchFamily="18" charset="0"/>
                </a:rPr>
                <a:t> </a:t>
              </a:r>
              <a:endParaRPr lang="en-US" sz="1100">
                <a:ea typeface="Calibri" panose="020F0502020204030204" pitchFamily="34" charset="0"/>
                <a:cs typeface="Times New Roman" panose="02020603050405020304" pitchFamily="18" charset="0"/>
              </a:endParaRPr>
            </a:p>
          </p:txBody>
        </p:sp>
        <p:sp>
          <p:nvSpPr>
            <p:cNvPr id="7" name="Oval 6"/>
            <p:cNvSpPr/>
            <p:nvPr/>
          </p:nvSpPr>
          <p:spPr>
            <a:xfrm>
              <a:off x="4486275" y="3314700"/>
              <a:ext cx="1991997" cy="8667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dirty="0">
                  <a:ea typeface="Calibri" panose="020F0502020204030204" pitchFamily="34" charset="0"/>
                  <a:cs typeface="Times New Roman" panose="02020603050405020304" pitchFamily="18" charset="0"/>
                </a:rPr>
                <a:t>Laboratory Networks in Africa</a:t>
              </a:r>
            </a:p>
          </p:txBody>
        </p:sp>
        <p:sp>
          <p:nvSpPr>
            <p:cNvPr id="8" name="Oval 7"/>
            <p:cNvSpPr/>
            <p:nvPr/>
          </p:nvSpPr>
          <p:spPr>
            <a:xfrm>
              <a:off x="4953000" y="0"/>
              <a:ext cx="2032220"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dirty="0">
                  <a:ea typeface="Calibri" panose="020F0502020204030204" pitchFamily="34" charset="0"/>
                  <a:cs typeface="Times New Roman" panose="02020603050405020304" pitchFamily="18" charset="0"/>
                </a:rPr>
                <a:t>International Health Partners (WHO, US CDC….)</a:t>
              </a:r>
            </a:p>
          </p:txBody>
        </p:sp>
        <p:sp>
          <p:nvSpPr>
            <p:cNvPr id="9" name="Oval 8"/>
            <p:cNvSpPr/>
            <p:nvPr/>
          </p:nvSpPr>
          <p:spPr>
            <a:xfrm>
              <a:off x="85724" y="1714500"/>
              <a:ext cx="1590675" cy="1057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dirty="0">
                  <a:ea typeface="Calibri" panose="020F0502020204030204" pitchFamily="34" charset="0"/>
                  <a:cs typeface="Times New Roman" panose="02020603050405020304" pitchFamily="18" charset="0"/>
                </a:rPr>
                <a:t>Animal Health Networks</a:t>
              </a:r>
            </a:p>
          </p:txBody>
        </p:sp>
        <p:sp>
          <p:nvSpPr>
            <p:cNvPr id="10" name="Oval 9"/>
            <p:cNvSpPr/>
            <p:nvPr/>
          </p:nvSpPr>
          <p:spPr>
            <a:xfrm>
              <a:off x="6019800" y="1695450"/>
              <a:ext cx="1632131" cy="1019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1600" dirty="0">
                  <a:ea typeface="Calibri" panose="020F0502020204030204" pitchFamily="34" charset="0"/>
                  <a:cs typeface="Times New Roman" panose="02020603050405020304" pitchFamily="18" charset="0"/>
                </a:rPr>
                <a:t>Other non-health sector partners</a:t>
              </a:r>
            </a:p>
          </p:txBody>
        </p:sp>
        <p:sp>
          <p:nvSpPr>
            <p:cNvPr id="11" name="Oval 10"/>
            <p:cNvSpPr/>
            <p:nvPr/>
          </p:nvSpPr>
          <p:spPr>
            <a:xfrm>
              <a:off x="1190625" y="3209925"/>
              <a:ext cx="1828800" cy="1057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dirty="0">
                  <a:ea typeface="Calibri" panose="020F0502020204030204" pitchFamily="34" charset="0"/>
                  <a:cs typeface="Times New Roman" panose="02020603050405020304" pitchFamily="18" charset="0"/>
                </a:rPr>
                <a:t>Humanitarian Organizations</a:t>
              </a:r>
            </a:p>
          </p:txBody>
        </p:sp>
        <p:sp>
          <p:nvSpPr>
            <p:cNvPr id="12" name="Oval 11"/>
            <p:cNvSpPr/>
            <p:nvPr/>
          </p:nvSpPr>
          <p:spPr>
            <a:xfrm>
              <a:off x="1419225" y="28575"/>
              <a:ext cx="2038350" cy="1000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600" dirty="0">
                  <a:ea typeface="Calibri" panose="020F0502020204030204" pitchFamily="34" charset="0"/>
                  <a:cs typeface="Times New Roman" panose="02020603050405020304" pitchFamily="18" charset="0"/>
                </a:rPr>
                <a:t>National and Regional Public Health Institutes </a:t>
              </a:r>
            </a:p>
          </p:txBody>
        </p:sp>
        <p:sp>
          <p:nvSpPr>
            <p:cNvPr id="13" name="Up-Down Arrow 12"/>
            <p:cNvSpPr/>
            <p:nvPr/>
          </p:nvSpPr>
          <p:spPr>
            <a:xfrm rot="19034120">
              <a:off x="2987521" y="878508"/>
              <a:ext cx="365201" cy="948045"/>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Up-Down Arrow 13"/>
            <p:cNvSpPr/>
            <p:nvPr/>
          </p:nvSpPr>
          <p:spPr>
            <a:xfrm rot="19260810">
              <a:off x="4762022" y="2684355"/>
              <a:ext cx="352807" cy="697219"/>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Up-Down Arrow 14"/>
            <p:cNvSpPr/>
            <p:nvPr/>
          </p:nvSpPr>
          <p:spPr>
            <a:xfrm rot="16200000">
              <a:off x="1882298" y="1767998"/>
              <a:ext cx="336233" cy="905510"/>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Up-Down Arrow 15"/>
            <p:cNvSpPr/>
            <p:nvPr/>
          </p:nvSpPr>
          <p:spPr>
            <a:xfrm rot="3390395">
              <a:off x="2776089" y="2552055"/>
              <a:ext cx="281806" cy="981249"/>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Up-Down Arrow 16"/>
            <p:cNvSpPr/>
            <p:nvPr/>
          </p:nvSpPr>
          <p:spPr>
            <a:xfrm rot="2894099">
              <a:off x="4922688" y="910457"/>
              <a:ext cx="318434" cy="1144941"/>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Up-Down Arrow 17"/>
            <p:cNvSpPr/>
            <p:nvPr/>
          </p:nvSpPr>
          <p:spPr>
            <a:xfrm rot="16200000">
              <a:off x="5452278" y="1844524"/>
              <a:ext cx="336232" cy="752456"/>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Text Box 9"/>
            <p:cNvSpPr txBox="1"/>
            <p:nvPr/>
          </p:nvSpPr>
          <p:spPr>
            <a:xfrm>
              <a:off x="3276600" y="1123950"/>
              <a:ext cx="1428750" cy="3524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600" b="1">
                  <a:ea typeface="Calibri" panose="020F0502020204030204" pitchFamily="34" charset="0"/>
                  <a:cs typeface="Times New Roman" panose="02020603050405020304" pitchFamily="18" charset="0"/>
                </a:rPr>
                <a:t>AUC</a:t>
              </a:r>
              <a:endParaRPr lang="en-US" sz="1600">
                <a:ea typeface="Calibri" panose="020F0502020204030204" pitchFamily="34" charset="0"/>
                <a:cs typeface="Times New Roman" panose="02020603050405020304" pitchFamily="18" charset="0"/>
              </a:endParaRPr>
            </a:p>
          </p:txBody>
        </p:sp>
        <p:sp>
          <p:nvSpPr>
            <p:cNvPr id="20" name="Text Box 16"/>
            <p:cNvSpPr txBox="1"/>
            <p:nvPr/>
          </p:nvSpPr>
          <p:spPr>
            <a:xfrm>
              <a:off x="3305175" y="2886075"/>
              <a:ext cx="1362075" cy="381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US" sz="1600" b="1" dirty="0">
                  <a:ea typeface="Calibri" panose="020F0502020204030204" pitchFamily="34" charset="0"/>
                  <a:cs typeface="Times New Roman" panose="02020603050405020304" pitchFamily="18" charset="0"/>
                </a:rPr>
                <a:t>MEMBER STATES</a:t>
              </a:r>
              <a:endParaRPr lang="en-US" sz="1600" dirty="0">
                <a:ea typeface="Calibri" panose="020F0502020204030204" pitchFamily="34" charset="0"/>
                <a:cs typeface="Times New Roman" panose="02020603050405020304" pitchFamily="18" charset="0"/>
              </a:endParaRPr>
            </a:p>
          </p:txBody>
        </p:sp>
      </p:grpSp>
      <p:pic>
        <p:nvPicPr>
          <p:cNvPr id="21" name="Picture 2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2210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6522098" cy="1143000"/>
          </a:xfrm>
        </p:spPr>
        <p:txBody>
          <a:bodyPr>
            <a:normAutofit fontScale="90000"/>
          </a:bodyPr>
          <a:lstStyle/>
          <a:p>
            <a:pPr algn="l"/>
            <a:r>
              <a:rPr lang="en-US" b="1" dirty="0" smtClean="0"/>
              <a:t>Role of Africa CDC as the linkage platform</a:t>
            </a:r>
            <a:endParaRPr lang="en-US" b="1" dirty="0"/>
          </a:p>
        </p:txBody>
      </p:sp>
      <p:sp>
        <p:nvSpPr>
          <p:cNvPr id="3" name="Content Placeholder 2"/>
          <p:cNvSpPr>
            <a:spLocks noGrp="1"/>
          </p:cNvSpPr>
          <p:nvPr>
            <p:ph idx="1"/>
          </p:nvPr>
        </p:nvSpPr>
        <p:spPr>
          <a:xfrm>
            <a:off x="457200" y="1600202"/>
            <a:ext cx="8391590" cy="4756150"/>
          </a:xfrm>
        </p:spPr>
        <p:txBody>
          <a:bodyPr>
            <a:normAutofit lnSpcReduction="10000"/>
          </a:bodyPr>
          <a:lstStyle/>
          <a:p>
            <a:r>
              <a:rPr lang="en-US" dirty="0" smtClean="0"/>
              <a:t>Establish continental Event Based Surveillance Unit (EBS)</a:t>
            </a:r>
          </a:p>
          <a:p>
            <a:pPr lvl="1"/>
            <a:r>
              <a:rPr lang="en-US" dirty="0" smtClean="0"/>
              <a:t>Depends on focal points in Member States</a:t>
            </a:r>
          </a:p>
          <a:p>
            <a:pPr lvl="1"/>
            <a:r>
              <a:rPr lang="en-US" dirty="0" smtClean="0"/>
              <a:t>Building capacity of Member States</a:t>
            </a:r>
          </a:p>
          <a:p>
            <a:r>
              <a:rPr lang="en-US" dirty="0" smtClean="0"/>
              <a:t>Establish Continental Emergency Operation Centre (EOC)</a:t>
            </a:r>
          </a:p>
          <a:p>
            <a:pPr lvl="1"/>
            <a:r>
              <a:rPr lang="en-US" dirty="0" smtClean="0"/>
              <a:t>Help Member States establish EOC and Incidence Management System</a:t>
            </a:r>
          </a:p>
          <a:p>
            <a:r>
              <a:rPr lang="en-US" dirty="0" smtClean="0"/>
              <a:t>Regional Collaborating </a:t>
            </a:r>
            <a:r>
              <a:rPr lang="en-US" dirty="0" err="1" smtClean="0"/>
              <a:t>Centres</a:t>
            </a:r>
            <a:r>
              <a:rPr lang="en-US" dirty="0" smtClean="0"/>
              <a:t> (RCC) – Linkage to MS</a:t>
            </a:r>
          </a:p>
          <a:p>
            <a:pPr lvl="1"/>
            <a:endParaRPr lang="en-US" dirty="0"/>
          </a:p>
        </p:txBody>
      </p:sp>
      <p:sp>
        <p:nvSpPr>
          <p:cNvPr id="4" name="Date Placeholder 3"/>
          <p:cNvSpPr>
            <a:spLocks noGrp="1"/>
          </p:cNvSpPr>
          <p:nvPr>
            <p:ph type="dt" sz="half" idx="10"/>
          </p:nvPr>
        </p:nvSpPr>
        <p:spPr/>
        <p:txBody>
          <a:bodyPr/>
          <a:lstStyle/>
          <a:p>
            <a:fld id="{A4AF00B6-87E6-B64E-9957-F8294F6BFD10}" type="datetime1">
              <a:rPr lang="en-US" smtClean="0"/>
              <a:t>8/23/2016</a:t>
            </a:fld>
            <a:endParaRPr lang="en-US" dirty="0"/>
          </a:p>
        </p:txBody>
      </p:sp>
      <p:sp>
        <p:nvSpPr>
          <p:cNvPr id="5" name="Footer Placeholder 4"/>
          <p:cNvSpPr>
            <a:spLocks noGrp="1"/>
          </p:cNvSpPr>
          <p:nvPr>
            <p:ph type="ftr" sz="quarter" idx="11"/>
          </p:nvPr>
        </p:nvSpPr>
        <p:spPr/>
        <p:txBody>
          <a:body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p>
            <a:fld id="{E96E2A3F-75AB-B141-8435-C4A26E24A2B3}" type="slidenum">
              <a:rPr lang="en-US" smtClean="0"/>
              <a:pPr/>
              <a:t>11</a:t>
            </a:fld>
            <a:endParaRPr lang="en-US" dirty="0"/>
          </a:p>
        </p:txBody>
      </p:sp>
      <p:pic>
        <p:nvPicPr>
          <p:cNvPr id="7" name="Picture 6"/>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784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6522098" cy="1143000"/>
          </a:xfrm>
        </p:spPr>
        <p:txBody>
          <a:bodyPr>
            <a:normAutofit fontScale="90000"/>
          </a:bodyPr>
          <a:lstStyle/>
          <a:p>
            <a:pPr algn="l"/>
            <a:r>
              <a:rPr lang="en-US" b="1" dirty="0" smtClean="0"/>
              <a:t>Role of Africa CDC as the linkage platform</a:t>
            </a:r>
            <a:endParaRPr lang="en-US" b="1" dirty="0"/>
          </a:p>
        </p:txBody>
      </p:sp>
      <p:sp>
        <p:nvSpPr>
          <p:cNvPr id="3" name="Content Placeholder 2"/>
          <p:cNvSpPr>
            <a:spLocks noGrp="1"/>
          </p:cNvSpPr>
          <p:nvPr>
            <p:ph idx="1"/>
          </p:nvPr>
        </p:nvSpPr>
        <p:spPr>
          <a:xfrm>
            <a:off x="457200" y="1600202"/>
            <a:ext cx="8391590" cy="4756150"/>
          </a:xfrm>
        </p:spPr>
        <p:txBody>
          <a:bodyPr>
            <a:normAutofit/>
          </a:bodyPr>
          <a:lstStyle/>
          <a:p>
            <a:r>
              <a:rPr lang="en-US" dirty="0" smtClean="0"/>
              <a:t>Help Member States in achieving IHR core capacity implementation</a:t>
            </a:r>
          </a:p>
          <a:p>
            <a:pPr lvl="1"/>
            <a:r>
              <a:rPr lang="en-US" dirty="0" smtClean="0"/>
              <a:t>Mechanism for prevention, detection and response</a:t>
            </a:r>
          </a:p>
          <a:p>
            <a:pPr lvl="1"/>
            <a:r>
              <a:rPr lang="en-US" dirty="0" smtClean="0"/>
              <a:t>Member States joining hands in supporting each other</a:t>
            </a:r>
          </a:p>
          <a:p>
            <a:r>
              <a:rPr lang="en-US" dirty="0" smtClean="0"/>
              <a:t>Assist MS to develop surge capacity for emergency response</a:t>
            </a:r>
          </a:p>
          <a:p>
            <a:pPr lvl="1"/>
            <a:r>
              <a:rPr lang="en-US" dirty="0" smtClean="0"/>
              <a:t>African </a:t>
            </a:r>
            <a:r>
              <a:rPr lang="en-US" dirty="0"/>
              <a:t>Volunteer Health </a:t>
            </a:r>
            <a:r>
              <a:rPr lang="en-US" dirty="0" smtClean="0"/>
              <a:t>Corps – Build on </a:t>
            </a:r>
            <a:r>
              <a:rPr lang="en-US" dirty="0"/>
              <a:t>the ASEOWA </a:t>
            </a:r>
            <a:r>
              <a:rPr lang="en-US" dirty="0" smtClean="0"/>
              <a:t>legacy</a:t>
            </a:r>
          </a:p>
          <a:p>
            <a:endParaRPr lang="en-US" dirty="0"/>
          </a:p>
          <a:p>
            <a:endParaRPr lang="en-US" dirty="0" smtClean="0"/>
          </a:p>
        </p:txBody>
      </p:sp>
      <p:sp>
        <p:nvSpPr>
          <p:cNvPr id="4" name="Date Placeholder 3"/>
          <p:cNvSpPr>
            <a:spLocks noGrp="1"/>
          </p:cNvSpPr>
          <p:nvPr>
            <p:ph type="dt" sz="half" idx="10"/>
          </p:nvPr>
        </p:nvSpPr>
        <p:spPr/>
        <p:txBody>
          <a:bodyPr/>
          <a:lstStyle/>
          <a:p>
            <a:fld id="{A4AF00B6-87E6-B64E-9957-F8294F6BFD10}" type="datetime1">
              <a:rPr lang="en-US" smtClean="0"/>
              <a:t>8/23/2016</a:t>
            </a:fld>
            <a:endParaRPr lang="en-US" dirty="0"/>
          </a:p>
        </p:txBody>
      </p:sp>
      <p:sp>
        <p:nvSpPr>
          <p:cNvPr id="5" name="Footer Placeholder 4"/>
          <p:cNvSpPr>
            <a:spLocks noGrp="1"/>
          </p:cNvSpPr>
          <p:nvPr>
            <p:ph type="ftr" sz="quarter" idx="11"/>
          </p:nvPr>
        </p:nvSpPr>
        <p:spPr/>
        <p:txBody>
          <a:body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p>
            <a:fld id="{E96E2A3F-75AB-B141-8435-C4A26E24A2B3}" type="slidenum">
              <a:rPr lang="en-US" smtClean="0"/>
              <a:pPr/>
              <a:t>12</a:t>
            </a:fld>
            <a:endParaRPr lang="en-US" dirty="0"/>
          </a:p>
        </p:txBody>
      </p:sp>
      <p:pic>
        <p:nvPicPr>
          <p:cNvPr id="7" name="Picture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4802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74638"/>
            <a:ext cx="6475863" cy="1143000"/>
          </a:xfrm>
        </p:spPr>
        <p:txBody>
          <a:bodyPr>
            <a:normAutofit/>
          </a:bodyPr>
          <a:lstStyle/>
          <a:p>
            <a:pPr algn="l"/>
            <a:r>
              <a:rPr lang="en-US" b="1" dirty="0" smtClean="0"/>
              <a:t>Towards Agenda 2063</a:t>
            </a:r>
            <a:endParaRPr lang="en-US" b="1" dirty="0"/>
          </a:p>
        </p:txBody>
      </p:sp>
      <p:sp>
        <p:nvSpPr>
          <p:cNvPr id="3" name="Content Placeholder 2"/>
          <p:cNvSpPr>
            <a:spLocks noGrp="1"/>
          </p:cNvSpPr>
          <p:nvPr>
            <p:ph idx="1"/>
          </p:nvPr>
        </p:nvSpPr>
        <p:spPr>
          <a:xfrm>
            <a:off x="628650" y="1690689"/>
            <a:ext cx="7886700" cy="4748748"/>
          </a:xfrm>
        </p:spPr>
        <p:txBody>
          <a:bodyPr>
            <a:normAutofit fontScale="77500" lnSpcReduction="20000"/>
          </a:bodyPr>
          <a:lstStyle/>
          <a:p>
            <a:r>
              <a:rPr lang="en-US" dirty="0"/>
              <a:t>In order to achieve the African Union’s vision of “</a:t>
            </a:r>
            <a:r>
              <a:rPr lang="en-US" b="1" dirty="0"/>
              <a:t>An Integrated, prosperous and peaceful Africa, driven by its own citizens and representing a dynamic force in the global arena</a:t>
            </a:r>
            <a:r>
              <a:rPr lang="en-US" dirty="0"/>
              <a:t>”, significantly more action is still required on a number of fronts.</a:t>
            </a:r>
          </a:p>
          <a:p>
            <a:r>
              <a:rPr lang="en-US" dirty="0" smtClean="0"/>
              <a:t>Africa </a:t>
            </a:r>
            <a:r>
              <a:rPr lang="en-US" dirty="0"/>
              <a:t>must do things very differently to take advantage of the current momentum towards 2063</a:t>
            </a:r>
          </a:p>
          <a:p>
            <a:r>
              <a:rPr lang="en-US" dirty="0" smtClean="0"/>
              <a:t>Agenda </a:t>
            </a:r>
            <a:r>
              <a:rPr lang="en-US" dirty="0"/>
              <a:t>2063” is an approach </a:t>
            </a:r>
            <a:r>
              <a:rPr lang="en-US" dirty="0" smtClean="0"/>
              <a:t>on </a:t>
            </a:r>
            <a:r>
              <a:rPr lang="en-US" dirty="0"/>
              <a:t>how the continent should effectively learn from the lessons of the past, build on the progress now underway and strategically exploit all possible opportunities available in the immediate and medium term, so as to ensure positive socioeconomic transformation within the next 50 years</a:t>
            </a:r>
            <a:r>
              <a:rPr lang="en-US" dirty="0" smtClean="0"/>
              <a:t>.</a:t>
            </a:r>
            <a:endParaRPr lang="en-US" dirty="0"/>
          </a:p>
        </p:txBody>
      </p:sp>
      <p:pic>
        <p:nvPicPr>
          <p:cNvPr id="4"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7864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4AF00B6-87E6-B64E-9957-F8294F6BFD10}" type="datetime1">
              <a:rPr lang="en-US" smtClean="0"/>
              <a:pPr/>
              <a:t>8/23/2016</a:t>
            </a:fld>
            <a:endParaRPr lang="en-US" dirty="0"/>
          </a:p>
        </p:txBody>
      </p:sp>
      <p:sp>
        <p:nvSpPr>
          <p:cNvPr id="5" name="Footer Placeholder 4"/>
          <p:cNvSpPr>
            <a:spLocks noGrp="1"/>
          </p:cNvSpPr>
          <p:nvPr>
            <p:ph type="ftr" sz="quarter" idx="11"/>
          </p:nvPr>
        </p:nvSpPr>
        <p:spPr/>
        <p:txBody>
          <a:body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p>
            <a:fld id="{E96E2A3F-75AB-B141-8435-C4A26E24A2B3}" type="slidenum">
              <a:rPr lang="en-US" smtClean="0"/>
              <a:pPr/>
              <a:t>14</a:t>
            </a:fld>
            <a:endParaRPr lang="en-US" dirty="0"/>
          </a:p>
        </p:txBody>
      </p:sp>
      <p:sp>
        <p:nvSpPr>
          <p:cNvPr id="8" name="Title 1"/>
          <p:cNvSpPr>
            <a:spLocks noGrp="1"/>
          </p:cNvSpPr>
          <p:nvPr>
            <p:ph type="title"/>
          </p:nvPr>
        </p:nvSpPr>
        <p:spPr>
          <a:xfrm>
            <a:off x="204838" y="210581"/>
            <a:ext cx="6864702" cy="1154581"/>
          </a:xfrm>
        </p:spPr>
        <p:txBody>
          <a:bodyPr>
            <a:normAutofit fontScale="90000"/>
          </a:bodyPr>
          <a:lstStyle/>
          <a:p>
            <a:pPr algn="l"/>
            <a:r>
              <a:rPr lang="en-US" b="1" dirty="0" smtClean="0"/>
              <a:t>Shared Vision and Mission among different actors</a:t>
            </a:r>
            <a:endParaRPr lang="en-US" b="1" dirty="0"/>
          </a:p>
        </p:txBody>
      </p:sp>
      <p:sp>
        <p:nvSpPr>
          <p:cNvPr id="9" name="Text Placeholder 2"/>
          <p:cNvSpPr txBox="1">
            <a:spLocks/>
          </p:cNvSpPr>
          <p:nvPr/>
        </p:nvSpPr>
        <p:spPr>
          <a:xfrm>
            <a:off x="457200" y="1505201"/>
            <a:ext cx="3868340" cy="69512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800" dirty="0">
                <a:solidFill>
                  <a:sysClr val="windowText" lastClr="000000"/>
                </a:solidFill>
              </a:rPr>
              <a:t>Africa CDC under AUC</a:t>
            </a:r>
          </a:p>
        </p:txBody>
      </p:sp>
      <p:sp>
        <p:nvSpPr>
          <p:cNvPr id="10" name="Content Placeholder 3"/>
          <p:cNvSpPr txBox="1">
            <a:spLocks/>
          </p:cNvSpPr>
          <p:nvPr/>
        </p:nvSpPr>
        <p:spPr>
          <a:xfrm>
            <a:off x="656630" y="2577713"/>
            <a:ext cx="3868340" cy="36845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70000"/>
              </a:lnSpc>
            </a:pPr>
            <a:r>
              <a:rPr lang="en-US" sz="2000" b="1" dirty="0">
                <a:solidFill>
                  <a:srgbClr val="003300"/>
                </a:solidFill>
              </a:rPr>
              <a:t>Vision:</a:t>
            </a:r>
            <a:r>
              <a:rPr lang="en-US" sz="2000" dirty="0">
                <a:solidFill>
                  <a:srgbClr val="003300"/>
                </a:solidFill>
              </a:rPr>
              <a:t> </a:t>
            </a:r>
            <a:r>
              <a:rPr lang="en-US" sz="2000" dirty="0">
                <a:solidFill>
                  <a:sysClr val="windowText" lastClr="000000"/>
                </a:solidFill>
              </a:rPr>
              <a:t>A safer, healthier, integrated, and prosperous Africa, in which Member States can prevent disease, detect and respond together to crises of public health importance</a:t>
            </a:r>
          </a:p>
          <a:p>
            <a:pPr algn="just">
              <a:lnSpc>
                <a:spcPct val="70000"/>
              </a:lnSpc>
            </a:pPr>
            <a:r>
              <a:rPr lang="en-US" sz="2000" b="1" dirty="0">
                <a:solidFill>
                  <a:srgbClr val="003300"/>
                </a:solidFill>
              </a:rPr>
              <a:t>Mission: </a:t>
            </a:r>
            <a:r>
              <a:rPr lang="en-US" sz="2000" dirty="0">
                <a:solidFill>
                  <a:sysClr val="windowText" lastClr="000000"/>
                </a:solidFill>
              </a:rPr>
              <a:t>To address priority public health concerns in Africa first through prevention and where needed, through detection and response. The Africa CDC will also serve as a platform for Member States to share knowledge, exchange lessons learned, build capacity, and provide technical assistance to each other</a:t>
            </a:r>
          </a:p>
        </p:txBody>
      </p:sp>
      <p:sp>
        <p:nvSpPr>
          <p:cNvPr id="13" name="Text Placeholder 4"/>
          <p:cNvSpPr txBox="1">
            <a:spLocks/>
          </p:cNvSpPr>
          <p:nvPr/>
        </p:nvSpPr>
        <p:spPr>
          <a:xfrm>
            <a:off x="4906853" y="1505201"/>
            <a:ext cx="3779949" cy="69512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800" dirty="0" smtClean="0">
                <a:solidFill>
                  <a:sysClr val="windowText" lastClr="000000"/>
                </a:solidFill>
              </a:rPr>
              <a:t>WHO</a:t>
            </a:r>
            <a:endParaRPr lang="en-US" sz="2800" dirty="0">
              <a:solidFill>
                <a:sysClr val="windowText" lastClr="000000"/>
              </a:solidFill>
            </a:endParaRPr>
          </a:p>
        </p:txBody>
      </p:sp>
      <p:sp>
        <p:nvSpPr>
          <p:cNvPr id="14" name="Content Placeholder 5"/>
          <p:cNvSpPr txBox="1">
            <a:spLocks/>
          </p:cNvSpPr>
          <p:nvPr/>
        </p:nvSpPr>
        <p:spPr>
          <a:xfrm>
            <a:off x="4799411" y="2483662"/>
            <a:ext cx="3887391" cy="397618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900" b="1" dirty="0">
                <a:solidFill>
                  <a:srgbClr val="000066"/>
                </a:solidFill>
              </a:rPr>
              <a:t>Vision</a:t>
            </a:r>
            <a:r>
              <a:rPr lang="en-US" sz="2900" dirty="0">
                <a:solidFill>
                  <a:sysClr val="windowText" lastClr="000000"/>
                </a:solidFill>
              </a:rPr>
              <a:t>: A safer African region where outbreaks and disasters are no longer major causes of morbidity and mortality and socio-economic disruption </a:t>
            </a:r>
          </a:p>
          <a:p>
            <a:pPr marL="0" indent="0" algn="just">
              <a:buNone/>
            </a:pPr>
            <a:endParaRPr lang="en-US" sz="2900" dirty="0">
              <a:solidFill>
                <a:sysClr val="windowText" lastClr="000000"/>
              </a:solidFill>
            </a:endParaRPr>
          </a:p>
          <a:p>
            <a:pPr algn="just"/>
            <a:r>
              <a:rPr lang="en-US" sz="2900" b="1" dirty="0">
                <a:solidFill>
                  <a:srgbClr val="000066"/>
                </a:solidFill>
              </a:rPr>
              <a:t>Mission</a:t>
            </a:r>
            <a:r>
              <a:rPr lang="en-US" sz="2900" dirty="0">
                <a:solidFill>
                  <a:sysClr val="windowText" lastClr="000000"/>
                </a:solidFill>
              </a:rPr>
              <a:t>: Support MS to ensure health security through prevention, prediction, early warning, early detection, and, rapid and effective response emergencies and disasters including disease outbreaks, using an all-hazard approach linked to primary health care systems.</a:t>
            </a:r>
          </a:p>
        </p:txBody>
      </p:sp>
      <p:pic>
        <p:nvPicPr>
          <p:cNvPr id="11" name="Picture 1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68"/>
          <a:stretch/>
        </p:blipFill>
        <p:spPr bwMode="auto">
          <a:xfrm>
            <a:off x="7301552" y="244193"/>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6771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3634" y="299310"/>
            <a:ext cx="7137918" cy="1143000"/>
          </a:xfrm>
        </p:spPr>
        <p:txBody>
          <a:bodyPr>
            <a:normAutofit fontScale="90000"/>
          </a:bodyPr>
          <a:lstStyle/>
          <a:p>
            <a:pPr algn="l"/>
            <a:r>
              <a:rPr lang="en-US" b="1" dirty="0" smtClean="0"/>
              <a:t>What is needed to achieve joint continental health progress</a:t>
            </a:r>
            <a:endParaRPr lang="en-US" b="1" dirty="0"/>
          </a:p>
        </p:txBody>
      </p:sp>
      <p:sp>
        <p:nvSpPr>
          <p:cNvPr id="8" name="Content Placeholder 7"/>
          <p:cNvSpPr>
            <a:spLocks noGrp="1"/>
          </p:cNvSpPr>
          <p:nvPr>
            <p:ph idx="1"/>
          </p:nvPr>
        </p:nvSpPr>
        <p:spPr>
          <a:xfrm>
            <a:off x="628651" y="1825625"/>
            <a:ext cx="8051711" cy="4351338"/>
          </a:xfrm>
        </p:spPr>
        <p:txBody>
          <a:bodyPr>
            <a:noAutofit/>
          </a:bodyPr>
          <a:lstStyle/>
          <a:p>
            <a:r>
              <a:rPr lang="en-US" dirty="0" smtClean="0"/>
              <a:t>Political will, Commitment </a:t>
            </a:r>
            <a:r>
              <a:rPr lang="en-US" dirty="0"/>
              <a:t>and </a:t>
            </a:r>
            <a:r>
              <a:rPr lang="en-US" dirty="0" smtClean="0"/>
              <a:t>determination</a:t>
            </a:r>
          </a:p>
          <a:p>
            <a:r>
              <a:rPr lang="en-US" dirty="0" smtClean="0"/>
              <a:t>Collective efforts </a:t>
            </a:r>
          </a:p>
          <a:p>
            <a:r>
              <a:rPr lang="en-US" dirty="0" smtClean="0"/>
              <a:t>Collaboration and Partnership</a:t>
            </a:r>
          </a:p>
          <a:p>
            <a:r>
              <a:rPr lang="en-US" dirty="0" smtClean="0"/>
              <a:t>Multi-disciplinary and multi-sectorial involvement in prevention, detection and response</a:t>
            </a:r>
          </a:p>
          <a:p>
            <a:r>
              <a:rPr lang="en-US" dirty="0" smtClean="0"/>
              <a:t>Optimize resource utilization</a:t>
            </a:r>
          </a:p>
        </p:txBody>
      </p:sp>
      <p:pic>
        <p:nvPicPr>
          <p:cNvPr id="4"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68"/>
          <a:stretch/>
        </p:blipFill>
        <p:spPr bwMode="auto">
          <a:xfrm>
            <a:off x="7301552" y="244193"/>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0683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Next Step</a:t>
            </a:r>
            <a:endParaRPr lang="en-US" b="1" dirty="0"/>
          </a:p>
        </p:txBody>
      </p:sp>
      <p:sp>
        <p:nvSpPr>
          <p:cNvPr id="3" name="Content Placeholder 2"/>
          <p:cNvSpPr>
            <a:spLocks noGrp="1"/>
          </p:cNvSpPr>
          <p:nvPr>
            <p:ph idx="1"/>
          </p:nvPr>
        </p:nvSpPr>
        <p:spPr>
          <a:xfrm>
            <a:off x="457200" y="1417638"/>
            <a:ext cx="8229600" cy="4938714"/>
          </a:xfrm>
        </p:spPr>
        <p:txBody>
          <a:bodyPr>
            <a:normAutofit lnSpcReduction="10000"/>
          </a:bodyPr>
          <a:lstStyle/>
          <a:p>
            <a:pPr lvl="0"/>
            <a:r>
              <a:rPr lang="en-US" smtClean="0"/>
              <a:t>AUC </a:t>
            </a:r>
            <a:r>
              <a:rPr lang="en-US" dirty="0" smtClean="0"/>
              <a:t>– Engage Member </a:t>
            </a:r>
            <a:r>
              <a:rPr lang="en-US" dirty="0"/>
              <a:t>States to establish Africa CDC Focal Points</a:t>
            </a:r>
          </a:p>
          <a:p>
            <a:pPr lvl="0"/>
            <a:r>
              <a:rPr lang="en-US" dirty="0"/>
              <a:t>RCC </a:t>
            </a:r>
            <a:r>
              <a:rPr lang="en-US" dirty="0" smtClean="0"/>
              <a:t>– establish hosting </a:t>
            </a:r>
            <a:r>
              <a:rPr lang="en-US" dirty="0"/>
              <a:t>agreements with the Africa CDC Coordinating Office</a:t>
            </a:r>
          </a:p>
          <a:p>
            <a:pPr lvl="0"/>
            <a:r>
              <a:rPr lang="en-US" dirty="0"/>
              <a:t>RCC </a:t>
            </a:r>
            <a:r>
              <a:rPr lang="en-US" dirty="0" smtClean="0"/>
              <a:t>– contact Member </a:t>
            </a:r>
            <a:r>
              <a:rPr lang="en-US" dirty="0"/>
              <a:t>States to discuss regional emergency response coordination</a:t>
            </a:r>
          </a:p>
          <a:p>
            <a:r>
              <a:rPr lang="en-US" dirty="0"/>
              <a:t>Africa </a:t>
            </a:r>
            <a:r>
              <a:rPr lang="en-US" dirty="0" smtClean="0"/>
              <a:t>CDC – coordinate with </a:t>
            </a:r>
            <a:r>
              <a:rPr lang="en-US" dirty="0"/>
              <a:t>WHO </a:t>
            </a:r>
            <a:r>
              <a:rPr lang="en-US" dirty="0" smtClean="0"/>
              <a:t>Global Outbreak and Alert and Response Network (GOARN) to </a:t>
            </a:r>
            <a:r>
              <a:rPr lang="en-US" dirty="0"/>
              <a:t>support Member State requests for assistance</a:t>
            </a:r>
          </a:p>
        </p:txBody>
      </p:sp>
      <p:sp>
        <p:nvSpPr>
          <p:cNvPr id="4" name="Date Placeholder 3"/>
          <p:cNvSpPr>
            <a:spLocks noGrp="1"/>
          </p:cNvSpPr>
          <p:nvPr>
            <p:ph type="dt" sz="half" idx="10"/>
          </p:nvPr>
        </p:nvSpPr>
        <p:spPr/>
        <p:txBody>
          <a:bodyPr/>
          <a:lstStyle/>
          <a:p>
            <a:fld id="{A4AF00B6-87E6-B64E-9957-F8294F6BFD10}" type="datetime1">
              <a:rPr lang="en-US" smtClean="0"/>
              <a:t>8/23/2016</a:t>
            </a:fld>
            <a:endParaRPr lang="en-US" dirty="0"/>
          </a:p>
        </p:txBody>
      </p:sp>
      <p:sp>
        <p:nvSpPr>
          <p:cNvPr id="5" name="Footer Placeholder 4"/>
          <p:cNvSpPr>
            <a:spLocks noGrp="1"/>
          </p:cNvSpPr>
          <p:nvPr>
            <p:ph type="ftr" sz="quarter" idx="11"/>
          </p:nvPr>
        </p:nvSpPr>
        <p:spPr/>
        <p:txBody>
          <a:body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p>
            <a:fld id="{E96E2A3F-75AB-B141-8435-C4A26E24A2B3}" type="slidenum">
              <a:rPr lang="en-US" smtClean="0"/>
              <a:pPr/>
              <a:t>16</a:t>
            </a:fld>
            <a:endParaRPr lang="en-US" dirty="0"/>
          </a:p>
        </p:txBody>
      </p:sp>
      <p:pic>
        <p:nvPicPr>
          <p:cNvPr id="7" name="Picture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811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68780"/>
            <a:ext cx="7886700" cy="2212755"/>
          </a:xfrm>
        </p:spPr>
        <p:txBody>
          <a:bodyPr>
            <a:normAutofit/>
          </a:bodyPr>
          <a:lstStyle/>
          <a:p>
            <a:pPr algn="l"/>
            <a:r>
              <a:rPr lang="en-US" sz="5400" b="1" dirty="0"/>
              <a:t>Thank you</a:t>
            </a:r>
            <a:r>
              <a:rPr lang="en-US" sz="5400" b="1" dirty="0" smtClean="0"/>
              <a:t>!</a:t>
            </a:r>
            <a:br>
              <a:rPr lang="en-US" sz="5400" b="1" dirty="0" smtClean="0"/>
            </a:br>
            <a:r>
              <a:rPr lang="en-US" sz="5400" b="1" dirty="0" smtClean="0"/>
              <a:t>Merci beaucoup</a:t>
            </a:r>
            <a:endParaRPr lang="en-US" sz="5400" b="1" dirty="0"/>
          </a:p>
        </p:txBody>
      </p:sp>
      <p:pic>
        <p:nvPicPr>
          <p:cNvPr id="3"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24947" y="4442875"/>
            <a:ext cx="6985805" cy="2308324"/>
          </a:xfrm>
          <a:prstGeom prst="rect">
            <a:avLst/>
          </a:prstGeom>
          <a:noFill/>
        </p:spPr>
        <p:txBody>
          <a:bodyPr wrap="square" rtlCol="0">
            <a:spAutoFit/>
          </a:bodyPr>
          <a:lstStyle/>
          <a:p>
            <a:r>
              <a:rPr lang="en-US" sz="3600" b="1" dirty="0" smtClean="0">
                <a:solidFill>
                  <a:schemeClr val="accent6">
                    <a:lumMod val="75000"/>
                  </a:schemeClr>
                </a:solidFill>
              </a:rPr>
              <a:t>Website: </a:t>
            </a:r>
            <a:r>
              <a:rPr lang="en-US" sz="3600" b="1" dirty="0" smtClean="0">
                <a:solidFill>
                  <a:schemeClr val="accent6">
                    <a:lumMod val="75000"/>
                  </a:schemeClr>
                </a:solidFill>
                <a:hlinkClick r:id="rId3"/>
              </a:rPr>
              <a:t>www.au.int/en/africacdc</a:t>
            </a:r>
            <a:r>
              <a:rPr lang="en-US" sz="3600" b="1" dirty="0" smtClean="0">
                <a:solidFill>
                  <a:schemeClr val="accent6">
                    <a:lumMod val="75000"/>
                  </a:schemeClr>
                </a:solidFill>
              </a:rPr>
              <a:t/>
            </a:r>
            <a:br>
              <a:rPr lang="en-US" sz="3600" b="1" dirty="0" smtClean="0">
                <a:solidFill>
                  <a:schemeClr val="accent6">
                    <a:lumMod val="75000"/>
                  </a:schemeClr>
                </a:solidFill>
              </a:rPr>
            </a:br>
            <a:r>
              <a:rPr lang="en-US" sz="3600" b="1" dirty="0" smtClean="0">
                <a:solidFill>
                  <a:schemeClr val="accent6">
                    <a:lumMod val="75000"/>
                  </a:schemeClr>
                </a:solidFill>
              </a:rPr>
              <a:t>Twitter: @</a:t>
            </a:r>
            <a:r>
              <a:rPr lang="en-US" sz="3600" b="1" dirty="0" err="1" smtClean="0">
                <a:solidFill>
                  <a:schemeClr val="accent6">
                    <a:lumMod val="75000"/>
                  </a:schemeClr>
                </a:solidFill>
              </a:rPr>
              <a:t>africaCDC</a:t>
            </a:r>
            <a:endParaRPr lang="en-US" sz="3600" b="1" dirty="0" smtClean="0">
              <a:solidFill>
                <a:schemeClr val="accent6">
                  <a:lumMod val="75000"/>
                </a:schemeClr>
              </a:solidFill>
            </a:endParaRPr>
          </a:p>
          <a:p>
            <a:endParaRPr lang="en-US" sz="3600" b="1" dirty="0" smtClean="0">
              <a:solidFill>
                <a:schemeClr val="accent6">
                  <a:lumMod val="75000"/>
                </a:schemeClr>
              </a:solidFill>
            </a:endParaRPr>
          </a:p>
          <a:p>
            <a:endParaRPr lang="en-US" sz="3600" b="1" dirty="0">
              <a:solidFill>
                <a:schemeClr val="accent6">
                  <a:lumMod val="75000"/>
                </a:schemeClr>
              </a:solidFill>
            </a:endParaRPr>
          </a:p>
        </p:txBody>
      </p:sp>
    </p:spTree>
    <p:extLst>
      <p:ext uri="{BB962C8B-B14F-4D97-AF65-F5344CB8AC3E}">
        <p14:creationId xmlns:p14="http://schemas.microsoft.com/office/powerpoint/2010/main" val="464875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Outline</a:t>
            </a:r>
            <a:endParaRPr lang="en-US" b="1" dirty="0"/>
          </a:p>
        </p:txBody>
      </p:sp>
      <p:sp>
        <p:nvSpPr>
          <p:cNvPr id="3" name="Content Placeholder 2"/>
          <p:cNvSpPr>
            <a:spLocks noGrp="1"/>
          </p:cNvSpPr>
          <p:nvPr>
            <p:ph idx="1"/>
          </p:nvPr>
        </p:nvSpPr>
        <p:spPr>
          <a:xfrm>
            <a:off x="457200" y="1276350"/>
            <a:ext cx="8229600" cy="5080002"/>
          </a:xfrm>
        </p:spPr>
        <p:txBody>
          <a:bodyPr/>
          <a:lstStyle/>
          <a:p>
            <a:r>
              <a:rPr lang="en-US" dirty="0"/>
              <a:t>H</a:t>
            </a:r>
            <a:r>
              <a:rPr lang="en-US" dirty="0" smtClean="0"/>
              <a:t>ealth </a:t>
            </a:r>
            <a:r>
              <a:rPr lang="en-US" dirty="0"/>
              <a:t>challenges in </a:t>
            </a:r>
            <a:r>
              <a:rPr lang="en-US" dirty="0" smtClean="0"/>
              <a:t>Africa</a:t>
            </a:r>
          </a:p>
          <a:p>
            <a:r>
              <a:rPr lang="en-US" dirty="0"/>
              <a:t>Learning from previous </a:t>
            </a:r>
            <a:r>
              <a:rPr lang="en-US" dirty="0" smtClean="0"/>
              <a:t>experience</a:t>
            </a:r>
          </a:p>
          <a:p>
            <a:r>
              <a:rPr lang="en-US" dirty="0"/>
              <a:t>Shared mechanism for preparedness</a:t>
            </a:r>
            <a:endParaRPr lang="en-US" dirty="0" smtClean="0"/>
          </a:p>
          <a:p>
            <a:r>
              <a:rPr lang="en-US" dirty="0"/>
              <a:t>Role of Africa CDC </a:t>
            </a:r>
            <a:endParaRPr lang="en-US" dirty="0" smtClean="0"/>
          </a:p>
          <a:p>
            <a:r>
              <a:rPr lang="en-US" dirty="0" smtClean="0"/>
              <a:t>Towards Agenda 2063</a:t>
            </a:r>
          </a:p>
          <a:p>
            <a:r>
              <a:rPr lang="en-US" dirty="0" smtClean="0"/>
              <a:t>Achieving joint continental </a:t>
            </a:r>
            <a:r>
              <a:rPr lang="en-US" dirty="0"/>
              <a:t>health </a:t>
            </a:r>
            <a:r>
              <a:rPr lang="en-US" dirty="0" smtClean="0"/>
              <a:t>progress</a:t>
            </a:r>
          </a:p>
        </p:txBody>
      </p:sp>
      <p:sp>
        <p:nvSpPr>
          <p:cNvPr id="4" name="Date Placeholder 3"/>
          <p:cNvSpPr>
            <a:spLocks noGrp="1"/>
          </p:cNvSpPr>
          <p:nvPr>
            <p:ph type="dt" sz="half" idx="10"/>
          </p:nvPr>
        </p:nvSpPr>
        <p:spPr/>
        <p:txBody>
          <a:bodyPr/>
          <a:lstStyle/>
          <a:p>
            <a:fld id="{A4AF00B6-87E6-B64E-9957-F8294F6BFD10}" type="datetime1">
              <a:rPr lang="en-US" smtClean="0"/>
              <a:t>8/23/2016</a:t>
            </a:fld>
            <a:endParaRPr lang="en-US" dirty="0"/>
          </a:p>
        </p:txBody>
      </p:sp>
      <p:sp>
        <p:nvSpPr>
          <p:cNvPr id="5" name="Footer Placeholder 4"/>
          <p:cNvSpPr>
            <a:spLocks noGrp="1"/>
          </p:cNvSpPr>
          <p:nvPr>
            <p:ph type="ftr" sz="quarter" idx="11"/>
          </p:nvPr>
        </p:nvSpPr>
        <p:spPr/>
        <p:txBody>
          <a:body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p>
            <a:fld id="{E96E2A3F-75AB-B141-8435-C4A26E24A2B3}" type="slidenum">
              <a:rPr lang="en-US" smtClean="0"/>
              <a:pPr/>
              <a:t>2</a:t>
            </a:fld>
            <a:endParaRPr lang="en-US" dirty="0"/>
          </a:p>
        </p:txBody>
      </p:sp>
    </p:spTree>
    <p:extLst>
      <p:ext uri="{BB962C8B-B14F-4D97-AF65-F5344CB8AC3E}">
        <p14:creationId xmlns:p14="http://schemas.microsoft.com/office/powerpoint/2010/main" val="3005843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90" y="342324"/>
            <a:ext cx="6754107" cy="1131913"/>
          </a:xfrm>
        </p:spPr>
        <p:txBody>
          <a:bodyPr>
            <a:normAutofit/>
          </a:bodyPr>
          <a:lstStyle/>
          <a:p>
            <a:pPr algn="l"/>
            <a:r>
              <a:rPr lang="en-US" b="1" dirty="0"/>
              <a:t>H</a:t>
            </a:r>
            <a:r>
              <a:rPr lang="en-US" b="1" dirty="0" smtClean="0"/>
              <a:t>ealth challenges in Africa</a:t>
            </a:r>
            <a:endParaRPr lang="en-US" b="1" dirty="0"/>
          </a:p>
        </p:txBody>
      </p:sp>
      <p:sp>
        <p:nvSpPr>
          <p:cNvPr id="3" name="Content Placeholder 2"/>
          <p:cNvSpPr>
            <a:spLocks noGrp="1"/>
          </p:cNvSpPr>
          <p:nvPr>
            <p:ph idx="1"/>
          </p:nvPr>
        </p:nvSpPr>
        <p:spPr>
          <a:xfrm>
            <a:off x="457200" y="2023282"/>
            <a:ext cx="8229600" cy="4525963"/>
          </a:xfrm>
        </p:spPr>
        <p:txBody>
          <a:bodyPr>
            <a:normAutofit fontScale="92500" lnSpcReduction="20000"/>
          </a:bodyPr>
          <a:lstStyle/>
          <a:p>
            <a:r>
              <a:rPr lang="en-US" dirty="0" smtClean="0"/>
              <a:t>Africa has long fought its main health challenges</a:t>
            </a:r>
          </a:p>
          <a:p>
            <a:pPr lvl="1"/>
            <a:r>
              <a:rPr lang="en-US" dirty="0" smtClean="0"/>
              <a:t>Malaria</a:t>
            </a:r>
          </a:p>
          <a:p>
            <a:pPr lvl="1"/>
            <a:r>
              <a:rPr lang="en-US" dirty="0" smtClean="0"/>
              <a:t>HIV/AIDS and Tuberculosis</a:t>
            </a:r>
          </a:p>
          <a:p>
            <a:pPr lvl="1"/>
            <a:r>
              <a:rPr lang="en-US" dirty="0" smtClean="0"/>
              <a:t>High maternal and childhood death</a:t>
            </a:r>
          </a:p>
          <a:p>
            <a:r>
              <a:rPr lang="en-US" dirty="0" smtClean="0"/>
              <a:t>Frequently hit by emergencies and outbreaks requiring urgent humanitarian assistance</a:t>
            </a:r>
          </a:p>
          <a:p>
            <a:pPr lvl="1"/>
            <a:r>
              <a:rPr lang="en-US" dirty="0" smtClean="0"/>
              <a:t>Disease outbreaks – Ebola, Cholera, Yellow Fever</a:t>
            </a:r>
          </a:p>
          <a:p>
            <a:pPr lvl="1"/>
            <a:r>
              <a:rPr lang="en-US" dirty="0" smtClean="0"/>
              <a:t>Floods and conflict leading to displaced population</a:t>
            </a:r>
          </a:p>
          <a:p>
            <a:r>
              <a:rPr lang="en-US" dirty="0" smtClean="0"/>
              <a:t>Facing new challenges due to a changing world</a:t>
            </a:r>
          </a:p>
          <a:p>
            <a:pPr lvl="1"/>
            <a:r>
              <a:rPr lang="en-US" dirty="0" smtClean="0"/>
              <a:t>Rise of NCD – Diabetes, hypertension and cancers</a:t>
            </a:r>
            <a:endParaRPr lang="en-US" dirty="0"/>
          </a:p>
        </p:txBody>
      </p:sp>
      <p:pic>
        <p:nvPicPr>
          <p:cNvPr id="4" name="Picture 3"/>
          <p:cNvPicPr>
            <a:picLocks noChangeAspect="1"/>
          </p:cNvPicPr>
          <p:nvPr/>
        </p:nvPicPr>
        <p:blipFill>
          <a:blip r:embed="rId2"/>
          <a:stretch>
            <a:fillRect/>
          </a:stretch>
        </p:blipFill>
        <p:spPr>
          <a:xfrm>
            <a:off x="7181969" y="416859"/>
            <a:ext cx="1713124" cy="810838"/>
          </a:xfrm>
          <a:prstGeom prst="rect">
            <a:avLst/>
          </a:prstGeom>
        </p:spPr>
      </p:pic>
    </p:spTree>
    <p:extLst>
      <p:ext uri="{BB962C8B-B14F-4D97-AF65-F5344CB8AC3E}">
        <p14:creationId xmlns:p14="http://schemas.microsoft.com/office/powerpoint/2010/main" val="2729848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46" y="254768"/>
            <a:ext cx="6912591" cy="1143000"/>
          </a:xfrm>
        </p:spPr>
        <p:txBody>
          <a:bodyPr>
            <a:normAutofit/>
          </a:bodyPr>
          <a:lstStyle/>
          <a:p>
            <a:pPr algn="l"/>
            <a:r>
              <a:rPr lang="en-US" b="1" dirty="0"/>
              <a:t>Health challenges in </a:t>
            </a:r>
            <a:r>
              <a:rPr lang="en-US" b="1" dirty="0" smtClean="0"/>
              <a:t>Africa</a:t>
            </a:r>
            <a:endParaRPr lang="en-US" b="1" dirty="0"/>
          </a:p>
        </p:txBody>
      </p:sp>
      <p:sp>
        <p:nvSpPr>
          <p:cNvPr id="3" name="Content Placeholder 2"/>
          <p:cNvSpPr>
            <a:spLocks noGrp="1"/>
          </p:cNvSpPr>
          <p:nvPr>
            <p:ph idx="1"/>
          </p:nvPr>
        </p:nvSpPr>
        <p:spPr/>
        <p:txBody>
          <a:bodyPr>
            <a:normAutofit lnSpcReduction="10000"/>
          </a:bodyPr>
          <a:lstStyle/>
          <a:p>
            <a:r>
              <a:rPr lang="en-US" dirty="0" smtClean="0"/>
              <a:t>Significant diversity in addressing the challenges among Member </a:t>
            </a:r>
            <a:r>
              <a:rPr lang="en-US" dirty="0"/>
              <a:t>S</a:t>
            </a:r>
            <a:r>
              <a:rPr lang="en-US" dirty="0" smtClean="0"/>
              <a:t>tates</a:t>
            </a:r>
          </a:p>
          <a:p>
            <a:pPr lvl="1"/>
            <a:r>
              <a:rPr lang="en-US" dirty="0" smtClean="0"/>
              <a:t>Difference in capacities</a:t>
            </a:r>
          </a:p>
          <a:p>
            <a:pPr lvl="1"/>
            <a:r>
              <a:rPr lang="en-US" dirty="0" smtClean="0"/>
              <a:t>Different engagement time in implementation</a:t>
            </a:r>
          </a:p>
          <a:p>
            <a:r>
              <a:rPr lang="en-US" dirty="0" smtClean="0"/>
              <a:t>Absence of a unifying platform </a:t>
            </a:r>
            <a:r>
              <a:rPr lang="en-US" dirty="0"/>
              <a:t>among Member </a:t>
            </a:r>
            <a:r>
              <a:rPr lang="en-US" dirty="0" smtClean="0"/>
              <a:t>States for</a:t>
            </a:r>
            <a:endParaRPr lang="en-US" dirty="0"/>
          </a:p>
          <a:p>
            <a:pPr lvl="1"/>
            <a:r>
              <a:rPr lang="en-US" dirty="0"/>
              <a:t>Information sharing</a:t>
            </a:r>
          </a:p>
          <a:p>
            <a:pPr lvl="1"/>
            <a:r>
              <a:rPr lang="en-US" dirty="0"/>
              <a:t>Exchange of lesson </a:t>
            </a:r>
            <a:r>
              <a:rPr lang="en-US" dirty="0" smtClean="0"/>
              <a:t>learned</a:t>
            </a:r>
            <a:endParaRPr lang="en-US" dirty="0"/>
          </a:p>
          <a:p>
            <a:pPr lvl="1"/>
            <a:r>
              <a:rPr lang="en-US" dirty="0"/>
              <a:t>Joint capacity building among each </a:t>
            </a:r>
            <a:r>
              <a:rPr lang="en-US" dirty="0" smtClean="0"/>
              <a:t>other</a:t>
            </a:r>
            <a:endParaRPr lang="en-US" dirty="0"/>
          </a:p>
        </p:txBody>
      </p:sp>
      <p:pic>
        <p:nvPicPr>
          <p:cNvPr id="4" name="Picture 3"/>
          <p:cNvPicPr>
            <a:picLocks noChangeAspect="1"/>
          </p:cNvPicPr>
          <p:nvPr/>
        </p:nvPicPr>
        <p:blipFill>
          <a:blip r:embed="rId2"/>
          <a:stretch>
            <a:fillRect/>
          </a:stretch>
        </p:blipFill>
        <p:spPr>
          <a:xfrm>
            <a:off x="7209264" y="254768"/>
            <a:ext cx="1713124" cy="810838"/>
          </a:xfrm>
          <a:prstGeom prst="rect">
            <a:avLst/>
          </a:prstGeom>
        </p:spPr>
      </p:pic>
    </p:spTree>
    <p:extLst>
      <p:ext uri="{BB962C8B-B14F-4D97-AF65-F5344CB8AC3E}">
        <p14:creationId xmlns:p14="http://schemas.microsoft.com/office/powerpoint/2010/main" val="2108605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838" y="274638"/>
            <a:ext cx="6557749" cy="1143000"/>
          </a:xfrm>
        </p:spPr>
        <p:txBody>
          <a:bodyPr>
            <a:normAutofit fontScale="90000"/>
          </a:bodyPr>
          <a:lstStyle/>
          <a:p>
            <a:pPr algn="l"/>
            <a:r>
              <a:rPr lang="en-US" b="1" dirty="0"/>
              <a:t>Learning from previous </a:t>
            </a:r>
            <a:r>
              <a:rPr lang="en-US" b="1" dirty="0" smtClean="0"/>
              <a:t>experience</a:t>
            </a:r>
            <a:endParaRPr lang="en-US" b="1" dirty="0"/>
          </a:p>
        </p:txBody>
      </p:sp>
      <p:graphicFrame>
        <p:nvGraphicFramePr>
          <p:cNvPr id="4" name="Chart 3"/>
          <p:cNvGraphicFramePr>
            <a:graphicFrameLocks/>
          </p:cNvGraphicFramePr>
          <p:nvPr>
            <p:extLst>
              <p:ext uri="{D42A27DB-BD31-4B8C-83A1-F6EECF244321}">
                <p14:modId xmlns:p14="http://schemas.microsoft.com/office/powerpoint/2010/main" val="739880186"/>
              </p:ext>
            </p:extLst>
          </p:nvPr>
        </p:nvGraphicFramePr>
        <p:xfrm>
          <a:off x="360609" y="1268963"/>
          <a:ext cx="8284628" cy="558904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2068"/>
          <a:stretch/>
        </p:blipFill>
        <p:spPr bwMode="auto">
          <a:xfrm>
            <a:off x="7233766"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490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334" y="2247657"/>
            <a:ext cx="7886700" cy="2106325"/>
          </a:xfrm>
        </p:spPr>
        <p:txBody>
          <a:bodyPr>
            <a:noAutofit/>
          </a:bodyPr>
          <a:lstStyle/>
          <a:p>
            <a:pPr algn="ctr"/>
            <a:r>
              <a:rPr lang="en-US" sz="5400" b="1" dirty="0"/>
              <a:t>“It is extremely difficult to build or renovate a house while living </a:t>
            </a:r>
            <a:r>
              <a:rPr lang="en-US" sz="5400" b="1" dirty="0" smtClean="0"/>
              <a:t>in </a:t>
            </a:r>
            <a:r>
              <a:rPr lang="en-US" sz="5400" b="1" dirty="0"/>
              <a:t>it”</a:t>
            </a:r>
          </a:p>
        </p:txBody>
      </p:sp>
      <p:pic>
        <p:nvPicPr>
          <p:cNvPr id="3" name="Picture 2"/>
          <p:cNvPicPr>
            <a:picLocks noChangeAspect="1"/>
          </p:cNvPicPr>
          <p:nvPr/>
        </p:nvPicPr>
        <p:blipFill>
          <a:blip r:embed="rId2"/>
          <a:stretch>
            <a:fillRect/>
          </a:stretch>
        </p:blipFill>
        <p:spPr>
          <a:xfrm>
            <a:off x="7127378" y="246864"/>
            <a:ext cx="1713124" cy="810838"/>
          </a:xfrm>
          <a:prstGeom prst="rect">
            <a:avLst/>
          </a:prstGeom>
        </p:spPr>
      </p:pic>
    </p:spTree>
    <p:extLst>
      <p:ext uri="{BB962C8B-B14F-4D97-AF65-F5344CB8AC3E}">
        <p14:creationId xmlns:p14="http://schemas.microsoft.com/office/powerpoint/2010/main" val="3407562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67" y="160412"/>
            <a:ext cx="6522777" cy="1325563"/>
          </a:xfrm>
        </p:spPr>
        <p:txBody>
          <a:bodyPr>
            <a:normAutofit fontScale="90000"/>
          </a:bodyPr>
          <a:lstStyle/>
          <a:p>
            <a:pPr algn="l"/>
            <a:r>
              <a:rPr lang="en-US" b="1" dirty="0" smtClean="0"/>
              <a:t>Shared mechanism for preparedness and response</a:t>
            </a:r>
            <a:endParaRPr lang="en-US" b="1" dirty="0"/>
          </a:p>
        </p:txBody>
      </p:sp>
      <p:sp>
        <p:nvSpPr>
          <p:cNvPr id="3" name="Content Placeholder 2"/>
          <p:cNvSpPr>
            <a:spLocks noGrp="1"/>
          </p:cNvSpPr>
          <p:nvPr>
            <p:ph idx="1"/>
          </p:nvPr>
        </p:nvSpPr>
        <p:spPr/>
        <p:txBody>
          <a:bodyPr>
            <a:normAutofit lnSpcReduction="10000"/>
          </a:bodyPr>
          <a:lstStyle/>
          <a:p>
            <a:r>
              <a:rPr lang="en-US" dirty="0"/>
              <a:t>The </a:t>
            </a:r>
            <a:r>
              <a:rPr lang="en-US" dirty="0" smtClean="0"/>
              <a:t>61</a:t>
            </a:r>
            <a:r>
              <a:rPr lang="en-US" baseline="30000" dirty="0" smtClean="0"/>
              <a:t>st</a:t>
            </a:r>
            <a:r>
              <a:rPr lang="en-US" dirty="0" smtClean="0"/>
              <a:t> World </a:t>
            </a:r>
            <a:r>
              <a:rPr lang="en-US" dirty="0"/>
              <a:t>Health Assembly (WHA) in 2008 adopted a resolution </a:t>
            </a:r>
            <a:r>
              <a:rPr lang="en-US" dirty="0" smtClean="0"/>
              <a:t>- Article </a:t>
            </a:r>
            <a:r>
              <a:rPr lang="en-US" dirty="0"/>
              <a:t>54 of the IHR (</a:t>
            </a:r>
            <a:r>
              <a:rPr lang="en-US" dirty="0" smtClean="0"/>
              <a:t>2005)</a:t>
            </a:r>
          </a:p>
          <a:p>
            <a:pPr lvl="1"/>
            <a:r>
              <a:rPr lang="en-US" dirty="0" smtClean="0"/>
              <a:t>States </a:t>
            </a:r>
            <a:r>
              <a:rPr lang="en-US" dirty="0"/>
              <a:t>Parties </a:t>
            </a:r>
            <a:r>
              <a:rPr lang="en-US" dirty="0" smtClean="0"/>
              <a:t>and WHO - report </a:t>
            </a:r>
            <a:r>
              <a:rPr lang="en-US" dirty="0"/>
              <a:t>to </a:t>
            </a:r>
            <a:r>
              <a:rPr lang="en-US" dirty="0" smtClean="0"/>
              <a:t>WHA </a:t>
            </a:r>
            <a:r>
              <a:rPr lang="en-US" dirty="0"/>
              <a:t>on progress made in implementing the </a:t>
            </a:r>
            <a:r>
              <a:rPr lang="en-US" dirty="0" smtClean="0"/>
              <a:t>Regulations</a:t>
            </a:r>
          </a:p>
          <a:p>
            <a:pPr lvl="1"/>
            <a:r>
              <a:rPr lang="en-US" dirty="0" smtClean="0"/>
              <a:t>List </a:t>
            </a:r>
            <a:r>
              <a:rPr lang="en-US" dirty="0"/>
              <a:t>8 IHR core capacities and 5 hazards areas of focus for implementation</a:t>
            </a:r>
          </a:p>
          <a:p>
            <a:pPr lvl="1"/>
            <a:r>
              <a:rPr lang="en-US" dirty="0" smtClean="0"/>
              <a:t>A </a:t>
            </a:r>
            <a:r>
              <a:rPr lang="en-US" dirty="0"/>
              <a:t>monitoring framework was developed, which represents a consensus among technical experts from WHO Member </a:t>
            </a:r>
            <a:r>
              <a:rPr lang="en-US" dirty="0" smtClean="0"/>
              <a:t>States</a:t>
            </a:r>
          </a:p>
        </p:txBody>
      </p:sp>
      <p:pic>
        <p:nvPicPr>
          <p:cNvPr id="4"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365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4AF00B6-87E6-B64E-9957-F8294F6BFD10}" type="datetime1">
              <a:rPr lang="en-US" smtClean="0"/>
              <a:t>8/23/2016</a:t>
            </a:fld>
            <a:endParaRPr lang="en-US" dirty="0"/>
          </a:p>
        </p:txBody>
      </p:sp>
      <p:sp>
        <p:nvSpPr>
          <p:cNvPr id="5" name="Footer Placeholder 4"/>
          <p:cNvSpPr>
            <a:spLocks noGrp="1"/>
          </p:cNvSpPr>
          <p:nvPr>
            <p:ph type="ftr" sz="quarter" idx="11"/>
          </p:nvPr>
        </p:nvSpPr>
        <p:spPr/>
        <p:txBody>
          <a:bodyPr/>
          <a:lstStyle/>
          <a:p>
            <a:r>
              <a:rPr lang="en-US" smtClean="0"/>
              <a:t>Africa CDC | Safeguarding Africa's Health</a:t>
            </a:r>
            <a:endParaRPr lang="en-US"/>
          </a:p>
        </p:txBody>
      </p:sp>
      <p:sp>
        <p:nvSpPr>
          <p:cNvPr id="6" name="Slide Number Placeholder 5"/>
          <p:cNvSpPr>
            <a:spLocks noGrp="1"/>
          </p:cNvSpPr>
          <p:nvPr>
            <p:ph type="sldNum" sz="quarter" idx="12"/>
          </p:nvPr>
        </p:nvSpPr>
        <p:spPr/>
        <p:txBody>
          <a:bodyPr/>
          <a:lstStyle/>
          <a:p>
            <a:fld id="{E96E2A3F-75AB-B141-8435-C4A26E24A2B3}" type="slidenum">
              <a:rPr lang="en-US" smtClean="0"/>
              <a:pPr/>
              <a:t>8</a:t>
            </a:fld>
            <a:endParaRPr lang="en-US" dirty="0"/>
          </a:p>
        </p:txBody>
      </p:sp>
      <p:pic>
        <p:nvPicPr>
          <p:cNvPr id="7" name="Picture 6"/>
          <p:cNvPicPr>
            <a:picLocks noChangeAspect="1"/>
          </p:cNvPicPr>
          <p:nvPr/>
        </p:nvPicPr>
        <p:blipFill>
          <a:blip r:embed="rId3"/>
          <a:stretch>
            <a:fillRect/>
          </a:stretch>
        </p:blipFill>
        <p:spPr>
          <a:xfrm>
            <a:off x="176403" y="194793"/>
            <a:ext cx="8791194" cy="6468417"/>
          </a:xfrm>
          <a:prstGeom prst="rect">
            <a:avLst/>
          </a:prstGeom>
        </p:spPr>
      </p:pic>
      <p:pic>
        <p:nvPicPr>
          <p:cNvPr id="8" name="Picture 7"/>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0957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649874"/>
            <a:ext cx="7886700" cy="1458488"/>
          </a:xfrm>
        </p:spPr>
        <p:txBody>
          <a:bodyPr>
            <a:normAutofit fontScale="92500"/>
          </a:bodyPr>
          <a:lstStyle/>
          <a:p>
            <a:pPr marL="0" indent="0" algn="ctr">
              <a:buNone/>
            </a:pPr>
            <a:r>
              <a:rPr lang="en-US" sz="4800" b="1" dirty="0"/>
              <a:t>“When your neighbor's house is on fire, your house is not safe”</a:t>
            </a:r>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068"/>
          <a:stretch/>
        </p:blipFill>
        <p:spPr bwMode="auto">
          <a:xfrm>
            <a:off x="7138232" y="265398"/>
            <a:ext cx="1710558" cy="81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126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2155</TotalTime>
  <Words>1269</Words>
  <Application>Microsoft Office PowerPoint</Application>
  <PresentationFormat>On-screen Show (4:3)</PresentationFormat>
  <Paragraphs>179</Paragraphs>
  <Slides>17</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Symbol</vt:lpstr>
      <vt:lpstr>Times New Roman</vt:lpstr>
      <vt:lpstr>Office Theme</vt:lpstr>
      <vt:lpstr>1_Office Theme</vt:lpstr>
      <vt:lpstr>Heightening Efforts in Addressing Priority Public Health Problems in Africa</vt:lpstr>
      <vt:lpstr>Outline</vt:lpstr>
      <vt:lpstr>Health challenges in Africa</vt:lpstr>
      <vt:lpstr>Health challenges in Africa</vt:lpstr>
      <vt:lpstr>Learning from previous experience</vt:lpstr>
      <vt:lpstr>“It is extremely difficult to build or renovate a house while living in it”</vt:lpstr>
      <vt:lpstr>Shared mechanism for preparedness and response</vt:lpstr>
      <vt:lpstr>PowerPoint Presentation</vt:lpstr>
      <vt:lpstr>PowerPoint Presentation</vt:lpstr>
      <vt:lpstr>PowerPoint Presentation</vt:lpstr>
      <vt:lpstr>Role of Africa CDC as the linkage platform</vt:lpstr>
      <vt:lpstr>Role of Africa CDC as the linkage platform</vt:lpstr>
      <vt:lpstr>Towards Agenda 2063</vt:lpstr>
      <vt:lpstr>Shared Vision and Mission among different actors</vt:lpstr>
      <vt:lpstr>What is needed to achieve joint continental health progress</vt:lpstr>
      <vt:lpstr>Next Step</vt:lpstr>
      <vt:lpstr>Thank you! Merci beaucoup</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John Theurer</dc:creator>
  <cp:lastModifiedBy>Seblu Zenebe</cp:lastModifiedBy>
  <cp:revision>73</cp:revision>
  <dcterms:created xsi:type="dcterms:W3CDTF">2016-04-12T17:51:28Z</dcterms:created>
  <dcterms:modified xsi:type="dcterms:W3CDTF">2016-08-23T07:56:30Z</dcterms:modified>
</cp:coreProperties>
</file>