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8" r:id="rId2"/>
    <p:sldId id="325" r:id="rId3"/>
    <p:sldId id="269" r:id="rId4"/>
    <p:sldId id="304" r:id="rId5"/>
    <p:sldId id="318" r:id="rId6"/>
    <p:sldId id="305" r:id="rId7"/>
    <p:sldId id="306" r:id="rId8"/>
    <p:sldId id="308" r:id="rId9"/>
    <p:sldId id="311" r:id="rId10"/>
    <p:sldId id="312" r:id="rId11"/>
    <p:sldId id="313" r:id="rId12"/>
    <p:sldId id="314" r:id="rId13"/>
    <p:sldId id="315" r:id="rId14"/>
    <p:sldId id="326" r:id="rId15"/>
    <p:sldId id="274" r:id="rId16"/>
    <p:sldId id="275" r:id="rId17"/>
    <p:sldId id="276" r:id="rId18"/>
    <p:sldId id="277" r:id="rId19"/>
    <p:sldId id="284" r:id="rId20"/>
    <p:sldId id="288" r:id="rId21"/>
    <p:sldId id="279" r:id="rId22"/>
    <p:sldId id="281" r:id="rId23"/>
    <p:sldId id="280" r:id="rId24"/>
    <p:sldId id="299" r:id="rId25"/>
    <p:sldId id="300" r:id="rId26"/>
    <p:sldId id="301" r:id="rId27"/>
    <p:sldId id="302" r:id="rId28"/>
    <p:sldId id="298" r:id="rId29"/>
    <p:sldId id="327" r:id="rId30"/>
    <p:sldId id="324" r:id="rId31"/>
  </p:sldIdLst>
  <p:sldSz cx="9144000" cy="6858000" type="screen4x3"/>
  <p:notesSz cx="6805613" cy="9939338"/>
  <p:defaultTextStyle>
    <a:defPPr>
      <a:defRPr lang="en-US"/>
    </a:defPPr>
    <a:lvl1pPr marL="0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4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88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182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577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969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365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758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149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119" autoAdjust="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1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7F27-FEEB-4A5C-BAEB-AF260C24B7A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A26F-E4BD-4254-B248-142A215C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1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7B857-620D-411F-A9C4-63A44A3BCDEC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D6D01-EAB7-41B9-938B-EB132FF9F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4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88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82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77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69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65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58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49" algn="l" defTabSz="9127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72615" y="5340670"/>
            <a:ext cx="5866689" cy="246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260664" y="9557720"/>
            <a:ext cx="78640" cy="184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727" indent="-28566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657" indent="-22853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720" indent="-22853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783" indent="-22853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FE15C5-2831-44AA-A6F6-CAABEF117C2C}" type="slidenum">
              <a:rPr lang="en-GB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613" y="5340803"/>
            <a:ext cx="5866798" cy="2470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3672" y="9558131"/>
            <a:ext cx="85739" cy="185288"/>
          </a:xfrm>
        </p:spPr>
        <p:txBody>
          <a:bodyPr/>
          <a:lstStyle/>
          <a:p>
            <a:fld id="{E9A362B4-EFE9-43FE-AACE-3307007D002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9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8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F7757B-F04F-4364-A497-F73ADB92FC9F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324600"/>
            <a:ext cx="2133600" cy="36512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F2F585-B692-4616-AE69-C89C5CCD5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993228"/>
            <a:ext cx="8291512" cy="5286991"/>
          </a:xfrm>
        </p:spPr>
        <p:txBody>
          <a:bodyPr/>
          <a:lstStyle>
            <a:lvl1pPr marL="342900" indent="-342900">
              <a:buSzPct val="75000"/>
              <a:buFont typeface="Wingdings" pitchFamily="2" charset="2"/>
              <a:buChar char="S"/>
              <a:defRPr/>
            </a:lvl1pPr>
            <a:lvl2pPr marL="866775" indent="-342900">
              <a:buSzPct val="75000"/>
              <a:buFont typeface="Wingdings" pitchFamily="2" charset="2"/>
              <a:buChar char="S"/>
              <a:defRPr/>
            </a:lvl2pPr>
            <a:lvl3pPr marL="1327150" indent="-342900">
              <a:buSzPct val="75000"/>
              <a:buFont typeface="Wingdings" pitchFamily="2" charset="2"/>
              <a:buChar char="S"/>
              <a:defRPr/>
            </a:lvl3pPr>
            <a:lvl4pPr marL="1778000" indent="-342900">
              <a:buSzPct val="75000"/>
              <a:buFont typeface="Wingdings" pitchFamily="2" charset="2"/>
              <a:buChar char="S"/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993228"/>
            <a:ext cx="8291512" cy="5286991"/>
          </a:xfrm>
        </p:spPr>
        <p:txBody>
          <a:bodyPr/>
          <a:lstStyle>
            <a:lvl1pPr marL="342900" indent="-342900">
              <a:buSzPct val="75000"/>
              <a:buFont typeface="Wingdings" pitchFamily="2" charset="2"/>
              <a:buChar char="S"/>
              <a:defRPr/>
            </a:lvl1pPr>
            <a:lvl2pPr marL="866775" indent="-342900">
              <a:buSzPct val="75000"/>
              <a:buFont typeface="Wingdings" pitchFamily="2" charset="2"/>
              <a:buChar char="S"/>
              <a:defRPr/>
            </a:lvl2pPr>
            <a:lvl3pPr marL="1327150" indent="-342900">
              <a:buSzPct val="75000"/>
              <a:buFont typeface="Wingdings" pitchFamily="2" charset="2"/>
              <a:buChar char="S"/>
              <a:defRPr/>
            </a:lvl3pPr>
            <a:lvl4pPr marL="1778000" indent="-342900">
              <a:buSzPct val="75000"/>
              <a:buFont typeface="Wingdings" pitchFamily="2" charset="2"/>
              <a:buChar char="S"/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46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2543CC-5459-4441-8994-8140C1A6564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1F23F-3883-48D3-9DFA-795C2F59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549"/>
            <a:ext cx="8291501" cy="3921667"/>
          </a:xfrm>
        </p:spPr>
        <p:txBody>
          <a:bodyPr/>
          <a:lstStyle>
            <a:lvl1pPr marL="331472" indent="-331472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8539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9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63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8039" indent="0">
              <a:buNone/>
              <a:defRPr sz="1600"/>
            </a:lvl2pPr>
            <a:lvl3pPr marL="776130" indent="0">
              <a:buNone/>
              <a:defRPr sz="1400"/>
            </a:lvl3pPr>
            <a:lvl4pPr marL="1164209" indent="0">
              <a:buNone/>
              <a:defRPr sz="1200"/>
            </a:lvl4pPr>
            <a:lvl5pPr marL="1552277" indent="0">
              <a:buNone/>
              <a:defRPr sz="1200"/>
            </a:lvl5pPr>
            <a:lvl6pPr marL="1940354" indent="0">
              <a:buNone/>
              <a:defRPr sz="1200"/>
            </a:lvl6pPr>
            <a:lvl7pPr marL="2328422" indent="0">
              <a:buNone/>
              <a:defRPr sz="1200"/>
            </a:lvl7pPr>
            <a:lvl8pPr marL="2716488" indent="0">
              <a:buNone/>
              <a:defRPr sz="1200"/>
            </a:lvl8pPr>
            <a:lvl9pPr marL="3104562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4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204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204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039" indent="0">
              <a:buNone/>
              <a:defRPr sz="1800" b="1"/>
            </a:lvl2pPr>
            <a:lvl3pPr marL="776130" indent="0">
              <a:buNone/>
              <a:defRPr sz="1600" b="1"/>
            </a:lvl3pPr>
            <a:lvl4pPr marL="1164209" indent="0">
              <a:buNone/>
              <a:defRPr sz="1400" b="1"/>
            </a:lvl4pPr>
            <a:lvl5pPr marL="1552277" indent="0">
              <a:buNone/>
              <a:defRPr sz="1400" b="1"/>
            </a:lvl5pPr>
            <a:lvl6pPr marL="1940354" indent="0">
              <a:buNone/>
              <a:defRPr sz="1400" b="1"/>
            </a:lvl6pPr>
            <a:lvl7pPr marL="2328422" indent="0">
              <a:buNone/>
              <a:defRPr sz="1400" b="1"/>
            </a:lvl7pPr>
            <a:lvl8pPr marL="2716488" indent="0">
              <a:buNone/>
              <a:defRPr sz="1400" b="1"/>
            </a:lvl8pPr>
            <a:lvl9pPr marL="3104562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5"/>
            <a:ext cx="4039867" cy="34870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039" indent="0">
              <a:buNone/>
              <a:defRPr sz="1800" b="1"/>
            </a:lvl2pPr>
            <a:lvl3pPr marL="776130" indent="0">
              <a:buNone/>
              <a:defRPr sz="1600" b="1"/>
            </a:lvl3pPr>
            <a:lvl4pPr marL="1164209" indent="0">
              <a:buNone/>
              <a:defRPr sz="1400" b="1"/>
            </a:lvl4pPr>
            <a:lvl5pPr marL="1552277" indent="0">
              <a:buNone/>
              <a:defRPr sz="1400" b="1"/>
            </a:lvl5pPr>
            <a:lvl6pPr marL="1940354" indent="0">
              <a:buNone/>
              <a:defRPr sz="1400" b="1"/>
            </a:lvl6pPr>
            <a:lvl7pPr marL="2328422" indent="0">
              <a:buNone/>
              <a:defRPr sz="1400" b="1"/>
            </a:lvl7pPr>
            <a:lvl8pPr marL="2716488" indent="0">
              <a:buNone/>
              <a:defRPr sz="1400" b="1"/>
            </a:lvl8pPr>
            <a:lvl9pPr marL="310456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5"/>
            <a:ext cx="4041225" cy="34870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" y="6019720"/>
            <a:ext cx="4065931" cy="838280"/>
          </a:xfrm>
          <a:prstGeom prst="rect">
            <a:avLst/>
          </a:prstGeom>
          <a:solidFill>
            <a:srgbClr val="1E7F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868" tIns="38934" rIns="77868" bIns="38934" numCol="1" spcCol="0" rtlCol="0" anchor="t" anchorCtr="0" compatLnSpc="1">
            <a:prstTxWarp prst="textNoShape">
              <a:avLst/>
            </a:prstTxWarp>
          </a:bodyPr>
          <a:lstStyle/>
          <a:p>
            <a:pPr defTabSz="888264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59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59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8039" indent="0">
              <a:buNone/>
              <a:defRPr sz="2500"/>
            </a:lvl2pPr>
            <a:lvl3pPr marL="776130" indent="0">
              <a:buNone/>
              <a:defRPr sz="2100"/>
            </a:lvl3pPr>
            <a:lvl4pPr marL="1164209" indent="0">
              <a:buNone/>
              <a:defRPr sz="1800"/>
            </a:lvl4pPr>
            <a:lvl5pPr marL="1552277" indent="0">
              <a:buNone/>
              <a:defRPr sz="1800"/>
            </a:lvl5pPr>
            <a:lvl6pPr marL="1940354" indent="0">
              <a:buNone/>
              <a:defRPr sz="1800"/>
            </a:lvl6pPr>
            <a:lvl7pPr marL="2328422" indent="0">
              <a:buNone/>
              <a:defRPr sz="1800"/>
            </a:lvl7pPr>
            <a:lvl8pPr marL="2716488" indent="0">
              <a:buNone/>
              <a:defRPr sz="1800"/>
            </a:lvl8pPr>
            <a:lvl9pPr marL="310456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336" y="6155388"/>
            <a:ext cx="1778559" cy="70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5856" y="6165436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2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" y="6165304"/>
            <a:ext cx="5652117" cy="720080"/>
          </a:xfrm>
          <a:prstGeom prst="rect">
            <a:avLst/>
          </a:prstGeom>
          <a:solidFill>
            <a:srgbClr val="1E7F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868" tIns="38934" rIns="77868" bIns="38934" numCol="1" spcCol="0" rtlCol="0" anchor="t" anchorCtr="0" compatLnSpc="1">
            <a:prstTxWarp prst="textNoShape">
              <a:avLst/>
            </a:prstTxWarp>
          </a:bodyPr>
          <a:lstStyle/>
          <a:p>
            <a:pPr defTabSz="888264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 Narrow" panose="020B0606020202030204" pitchFamily="34" charset="0"/>
                <a:cs typeface="Arial Bold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79512" y="6414789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7698B45C-09C7-497B-9261-07F290CB2D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309320"/>
            <a:ext cx="1113120" cy="44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46509" r="50834" b="26746"/>
          <a:stretch/>
        </p:blipFill>
        <p:spPr>
          <a:xfrm>
            <a:off x="5652121" y="5949280"/>
            <a:ext cx="3491879" cy="9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6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17" r:id="rId10"/>
    <p:sldLayoutId id="2147483719" r:id="rId11"/>
    <p:sldLayoutId id="2147483720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8801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70C0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801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801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801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801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8039" algn="ctr" defTabSz="885297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76130" algn="ctr" defTabSz="885297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64209" algn="ctr" defTabSz="885297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52277" algn="ctr" defTabSz="885297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4497" indent="-324497" algn="l" defTabSz="880152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70C0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74692" indent="-266344" algn="l" defTabSz="8801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70C0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12730" indent="-254174" algn="l" defTabSz="8801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70C0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07523" indent="-212266" algn="l" defTabSz="8801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70C0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21176" indent="-132495" algn="r" defTabSz="880152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13599" indent="-140140" algn="r" defTabSz="885297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01667" indent="-140140" algn="r" defTabSz="885297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89733" indent="-140140" algn="r" defTabSz="885297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77811" indent="-140140" algn="r" defTabSz="885297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039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6130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4209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2277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0354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8422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6488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4562" algn="l" defTabSz="776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Public health events in the WHO </a:t>
            </a:r>
            <a:r>
              <a:rPr lang="en-US" sz="3200" b="1" dirty="0">
                <a:solidFill>
                  <a:schemeClr val="bg1"/>
                </a:solidFill>
              </a:rPr>
              <a:t>Africa </a:t>
            </a:r>
            <a:r>
              <a:rPr lang="en-US" sz="3200" b="1" dirty="0" smtClean="0">
                <a:solidFill>
                  <a:schemeClr val="bg1"/>
                </a:solidFill>
              </a:rPr>
              <a:t>Region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08088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WHO Emergency Programme, WHO Regional Office for Africa, Brazzaville, Congo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1297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PRC Briefing on Outbreaks and Communicable Diseases, 16 August 2016, Addis Ababa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116632"/>
            <a:ext cx="8307791" cy="648072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Cholera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828676"/>
            <a:ext cx="8953500" cy="5451544"/>
          </a:xfrm>
        </p:spPr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WHO and partners provide support to Ministries of Health in areas of;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including laboratory service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 management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and supplies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WASH and social mobilization</a:t>
            </a:r>
          </a:p>
          <a:p>
            <a:pPr marL="342900" lvl="1">
              <a:spcBef>
                <a:spcPct val="80000"/>
              </a:spcBef>
            </a:pP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Emphasis on multi-</a:t>
            </a:r>
            <a:r>
              <a:rPr lang="en-US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sectoral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multi-agency approach to effectively address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causes of cholera outbreaks, often linked to;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Unsafe water, Poor food hygiene, Poor sanitation</a:t>
            </a:r>
          </a:p>
          <a:p>
            <a:pPr marL="342900" lvl="1">
              <a:spcBef>
                <a:spcPct val="80000"/>
              </a:spcBef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decline in trends in a number of countries including Mozambique, Malawi, Zambia, Tanzania. These gains need to be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sustained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12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7791" cy="576064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in cholera response</a:t>
            </a:r>
            <a:endParaRPr lang="en-US" sz="32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4896544"/>
          </a:xfrm>
        </p:spPr>
        <p:txBody>
          <a:bodyPr/>
          <a:lstStyle/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multi-sectoral and multi-agency involvement to effectively address root causes of cholera and other water borne diseases outside mandate of Health</a:t>
            </a:r>
          </a:p>
          <a:p>
            <a:pPr marL="892001" lvl="2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and sanitation</a:t>
            </a:r>
          </a:p>
          <a:p>
            <a:pPr marL="892001" lvl="2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>
              <a:spcBef>
                <a:spcPct val="80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Weak surveillance systems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early detection, confirmation and effective response to cholera outbreaks</a:t>
            </a:r>
          </a:p>
          <a:p>
            <a:pPr marL="342900" lvl="2">
              <a:spcBef>
                <a:spcPct val="8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Weak monitoring and evaluation system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7791" cy="648072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Actions </a:t>
            </a: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-Cholera-1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33425"/>
            <a:ext cx="8640960" cy="5359871"/>
          </a:xfrm>
        </p:spPr>
        <p:txBody>
          <a:bodyPr/>
          <a:lstStyle/>
          <a:p>
            <a:pPr marL="342900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Strengthen and sustain capacity of member states through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Regional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strategy;</a:t>
            </a:r>
          </a:p>
          <a:p>
            <a:pPr marL="419456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 outbreaks and other health emergencies</a:t>
            </a:r>
          </a:p>
          <a:p>
            <a:pPr marL="419456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morbidity, mortality, disability and socio-economic disruptions due to PHEs including cholera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prompt;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6794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outbreaks</a:t>
            </a:r>
          </a:p>
          <a:p>
            <a:pPr marL="1286794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negative effects of PHEs </a:t>
            </a:r>
          </a:p>
          <a:p>
            <a:pPr marL="419456" lvl="1" indent="-342900">
              <a:spcBef>
                <a:spcPct val="8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level advocacy for strong multi-sectoral and multi-agency strategy to effectively address root causes of cholera and other water borne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(water &amp; sanitation, Food hygiene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188640"/>
            <a:ext cx="8307791" cy="648072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Actions </a:t>
            </a:r>
            <a: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-Cholera-2</a:t>
            </a:r>
            <a:endParaRPr lang="en-US" sz="32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836713"/>
            <a:ext cx="8291501" cy="4536504"/>
          </a:xfrm>
        </p:spPr>
        <p:txBody>
          <a:bodyPr/>
          <a:lstStyle/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Conduct joint process reviews to assess bottlenecks to cholera outbreak response</a:t>
            </a:r>
          </a:p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Countries where cholera outbreaks have been controlled, need to conduct after-outbreak response review to identify lessons learnt and best practices, risk profiling using the all hazard approach and review contingency plans accordingly</a:t>
            </a:r>
          </a:p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Maintain cholera as standing item on the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Multi-sectoral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national and provincial/district outbreak response committees monthly meetings</a:t>
            </a:r>
          </a:p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Cholera preparedness plans should be implemented 1-2 months before onset of another season</a:t>
            </a:r>
          </a:p>
          <a:p>
            <a:pPr marL="419456" lvl="1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Need for strong monitoring and evaluation system and use of data for action</a:t>
            </a:r>
          </a:p>
          <a:p>
            <a:pPr marL="342900" lvl="1">
              <a:spcBef>
                <a:spcPct val="80000"/>
              </a:spcBef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58922" cy="123827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en-U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Chikungunya-Kenya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1st week of May  2016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MOH  reported to WHO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 May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14 June 2016,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1,394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cases with 0 death had been reported from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Mandera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County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82 samples tested, 25 were positive for Chikungunya virus by KEMRI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Arboviral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laboratory in Nairobi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Title of the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268760"/>
            <a:ext cx="40814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4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20080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a regional strategy to guide member states &amp; partners</a:t>
            </a:r>
            <a:endParaRPr lang="en-GB" sz="32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501" cy="4569739"/>
          </a:xfrm>
        </p:spPr>
        <p:txBody>
          <a:bodyPr/>
          <a:lstStyle/>
          <a:p>
            <a:r>
              <a:rPr lang="en-US" sz="2400" b="1" dirty="0">
                <a:solidFill>
                  <a:srgbClr val="000066"/>
                </a:solidFill>
                <a:effectLst/>
                <a:latin typeface="+mn-lt"/>
              </a:rPr>
              <a:t>Vision</a:t>
            </a:r>
            <a:r>
              <a:rPr lang="en-US" sz="2400" dirty="0" smtClean="0">
                <a:effectLst/>
                <a:latin typeface="+mn-lt"/>
              </a:rPr>
              <a:t>: A safer African region where outbreaks and disasters are no longer major causes of morbidity and mortality and socio-economic disruption </a:t>
            </a:r>
          </a:p>
          <a:p>
            <a:r>
              <a:rPr lang="en-US" sz="2400" b="1" dirty="0" smtClean="0">
                <a:solidFill>
                  <a:srgbClr val="000066"/>
                </a:solidFill>
                <a:effectLst/>
                <a:latin typeface="+mn-lt"/>
              </a:rPr>
              <a:t>Mission</a:t>
            </a:r>
            <a:r>
              <a:rPr lang="en-US" sz="2400" dirty="0" smtClean="0">
                <a:effectLst/>
                <a:latin typeface="+mn-lt"/>
              </a:rPr>
              <a:t>: Support MS to ensure health security through prevention, prediction, early warning, early detection, and, rapid and effective response emergencies and disasters including disease outbreaks, using an all-hazard approach linked to primary health care systems</a:t>
            </a:r>
            <a:r>
              <a:rPr lang="en-US" dirty="0" smtClean="0">
                <a:effectLst/>
                <a:latin typeface="+mn-lt"/>
              </a:rPr>
              <a:t>.</a:t>
            </a:r>
          </a:p>
          <a:p>
            <a:r>
              <a:rPr lang="en-US" sz="2400" b="1" dirty="0">
                <a:solidFill>
                  <a:srgbClr val="000066"/>
                </a:solidFill>
                <a:effectLst/>
                <a:latin typeface="+mn-lt"/>
              </a:rPr>
              <a:t>Goal</a:t>
            </a:r>
            <a:r>
              <a:rPr lang="en-US" sz="2400" dirty="0" smtClean="0">
                <a:effectLst/>
                <a:latin typeface="+mn-lt"/>
              </a:rPr>
              <a:t>: To minimize the public health and socio-economic impact of outbreaks, emergencies and disasters, in the African Region</a:t>
            </a:r>
          </a:p>
          <a:p>
            <a:endParaRPr lang="en-GB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55" y="-99392"/>
            <a:ext cx="9144000" cy="8449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489030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strengthen and sustain the capacity of all the Member States health systems to prevent outbreaks and other health emergencies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strengthen and sustain the capacity of all the Member States health systems to promptly detect and confirm outbreaks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strengthen and sustain the capacity of all the Member States health systems to promptly respond to and recover from the negative effects of outbreaks and health emergencies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75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-1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118903"/>
          </a:xfrm>
        </p:spPr>
        <p:txBody>
          <a:bodyPr/>
          <a:lstStyle/>
          <a:p>
            <a:pPr lvl="0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least 80%,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Member States have organized a joint external evaluation (JEE) of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IHR core capacities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2018.</a:t>
            </a:r>
          </a:p>
          <a:p>
            <a:pPr lvl="0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least 80%,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Member States have all hazards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preparedness plans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that are reviewed and tested, by 2018.</a:t>
            </a:r>
          </a:p>
          <a:p>
            <a:pPr lvl="0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least, 80%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the Member States will have the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minimum IHR core capacities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by 2020.</a:t>
            </a:r>
          </a:p>
          <a:p>
            <a:pPr lvl="0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Over 90%,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Member States are implementing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IDSR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including event-based surveillance systems with at least 90% country coverage, by 2020.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At least 80%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Member States have a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functional national laboratory system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network by 2020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0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449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Targets-2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55576" y="977097"/>
            <a:ext cx="7920880" cy="489030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 90%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Member States have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multi-level and multi-faced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risk communication strategy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real time exchange of information, by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Over 80%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Member States will have 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work force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respond to outbreaks and health emergencies as stipulated in the JEE tool by 2020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7791" cy="57606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Strategic Approaches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99"/>
                </a:solidFill>
                <a:effectLst/>
                <a:latin typeface="+mn-lt"/>
              </a:rPr>
              <a:t>All-hazard approach – one operational platform , One Health, new WHE</a:t>
            </a:r>
          </a:p>
          <a:p>
            <a:pPr marL="0" indent="0">
              <a:buNone/>
            </a:pPr>
            <a:r>
              <a:rPr lang="en-US" sz="2400" dirty="0" smtClean="0">
                <a:effectLst/>
                <a:latin typeface="+mn-lt"/>
              </a:rPr>
              <a:t>The </a:t>
            </a:r>
            <a:r>
              <a:rPr lang="en-US" sz="2400" dirty="0">
                <a:solidFill>
                  <a:srgbClr val="000099"/>
                </a:solidFill>
                <a:effectLst/>
                <a:latin typeface="+mn-lt"/>
              </a:rPr>
              <a:t>RAPID concept</a:t>
            </a:r>
            <a:r>
              <a:rPr lang="en-US" sz="2400" dirty="0" smtClean="0">
                <a:solidFill>
                  <a:srgbClr val="000099"/>
                </a:solidFill>
                <a:effectLst/>
                <a:latin typeface="+mn-lt"/>
              </a:rPr>
              <a:t>:</a:t>
            </a:r>
            <a:endParaRPr lang="en-GB" sz="2400" dirty="0">
              <a:solidFill>
                <a:srgbClr val="000099"/>
              </a:solidFill>
              <a:effectLst/>
              <a:latin typeface="+mn-lt"/>
            </a:endParaRP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+mn-lt"/>
              </a:rPr>
              <a:t>R</a:t>
            </a:r>
            <a:r>
              <a:rPr lang="en-US" sz="2400" dirty="0">
                <a:latin typeface="+mn-lt"/>
              </a:rPr>
              <a:t>apid</a:t>
            </a:r>
            <a:r>
              <a:rPr lang="en-US" sz="2400" dirty="0">
                <a:effectLst/>
                <a:latin typeface="+mn-lt"/>
              </a:rPr>
              <a:t> response for rapid impact</a:t>
            </a:r>
            <a:endParaRPr lang="en-GB" sz="2400" dirty="0">
              <a:effectLst/>
              <a:latin typeface="+mn-lt"/>
            </a:endParaRP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+mn-lt"/>
              </a:rPr>
              <a:t>A</a:t>
            </a:r>
            <a:r>
              <a:rPr lang="en-US" sz="2400" dirty="0">
                <a:latin typeface="+mn-lt"/>
              </a:rPr>
              <a:t>ctions</a:t>
            </a:r>
            <a:r>
              <a:rPr lang="en-US" sz="2400" dirty="0">
                <a:effectLst/>
                <a:latin typeface="+mn-lt"/>
              </a:rPr>
              <a:t> and results oriented</a:t>
            </a:r>
            <a:endParaRPr lang="en-GB" sz="2400" dirty="0">
              <a:effectLst/>
              <a:latin typeface="+mn-lt"/>
            </a:endParaRP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+mn-lt"/>
              </a:rPr>
              <a:t>P</a:t>
            </a:r>
            <a:r>
              <a:rPr lang="en-US" sz="2400" dirty="0">
                <a:latin typeface="+mn-lt"/>
              </a:rPr>
              <a:t>roactive</a:t>
            </a:r>
            <a:r>
              <a:rPr lang="en-US" sz="2400" dirty="0">
                <a:effectLst/>
                <a:latin typeface="+mn-lt"/>
              </a:rPr>
              <a:t> Preparedness and Prevention </a:t>
            </a:r>
            <a:endParaRPr lang="en-GB" sz="2400" dirty="0">
              <a:effectLst/>
              <a:latin typeface="+mn-lt"/>
            </a:endParaRP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+mn-lt"/>
              </a:rPr>
              <a:t>I</a:t>
            </a:r>
            <a:r>
              <a:rPr lang="en-US" sz="2400" dirty="0">
                <a:latin typeface="+mn-lt"/>
              </a:rPr>
              <a:t>ntelligence</a:t>
            </a:r>
            <a:r>
              <a:rPr lang="en-US" sz="2400" dirty="0">
                <a:effectLst/>
                <a:latin typeface="+mn-lt"/>
              </a:rPr>
              <a:t> and real-time </a:t>
            </a:r>
            <a:r>
              <a:rPr lang="en-US" sz="2400" dirty="0" smtClean="0">
                <a:effectLst/>
                <a:latin typeface="+mn-lt"/>
              </a:rPr>
              <a:t>information, risk mapping and communication for </a:t>
            </a:r>
            <a:r>
              <a:rPr lang="en-US" sz="2400" dirty="0">
                <a:effectLst/>
                <a:latin typeface="+mn-lt"/>
              </a:rPr>
              <a:t>rapid decision making  </a:t>
            </a:r>
            <a:endParaRPr lang="en-GB" sz="2400" dirty="0">
              <a:effectLst/>
              <a:latin typeface="+mn-lt"/>
            </a:endParaRPr>
          </a:p>
          <a:p>
            <a:r>
              <a:rPr lang="en-US" sz="2400" b="1" dirty="0">
                <a:solidFill>
                  <a:srgbClr val="000099"/>
                </a:solidFill>
                <a:effectLst/>
                <a:latin typeface="+mn-lt"/>
              </a:rPr>
              <a:t>D</a:t>
            </a:r>
            <a:r>
              <a:rPr lang="en-US" sz="2400" dirty="0">
                <a:latin typeface="+mn-lt"/>
              </a:rPr>
              <a:t>edicated</a:t>
            </a:r>
            <a:r>
              <a:rPr lang="en-US" sz="2400" dirty="0">
                <a:effectLst/>
                <a:latin typeface="+mn-lt"/>
              </a:rPr>
              <a:t> staff and </a:t>
            </a:r>
            <a:r>
              <a:rPr lang="en-US" sz="2400" dirty="0" smtClean="0">
                <a:effectLst/>
                <a:latin typeface="+mn-lt"/>
              </a:rPr>
              <a:t>team including across clusters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885825"/>
            <a:ext cx="8654355" cy="4415383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utbreaks &amp; other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emergencies </a:t>
            </a:r>
            <a:r>
              <a:rPr lang="en-GB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frequent in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African region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PHEs e.g. Ebola, YF, Polio,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cholera… threaten regional and global health security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Disrupts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societies and </a:t>
            </a:r>
            <a:r>
              <a:rPr lang="en-GB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100 acute public health events occur annually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African Region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2015, 105 Public health events were reported.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60 emergencies reported from 30 countries this year alone 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14" y="188640"/>
            <a:ext cx="874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5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Overview of reported PHEs in WHO African region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99392"/>
            <a:ext cx="9144000" cy="8449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7776864" cy="5307957"/>
          </a:xfrm>
        </p:spPr>
        <p:txBody>
          <a:bodyPr/>
          <a:lstStyle/>
          <a:p>
            <a:pPr marL="523875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pic>
        <p:nvPicPr>
          <p:cNvPr id="1026" name="Picture 2" descr="C:\Users\socef\AppData\Local\Microsoft\Windows\Temporary Internet Files\Content.Outlook\G5G11BMV\IMG_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16632"/>
            <a:ext cx="7632848" cy="43581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880152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70C0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algn="l" defTabSz="880152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defTabSz="880152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defTabSz="880152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defTabSz="880152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388039" algn="ctr" defTabSz="885297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776130" algn="ctr" defTabSz="885297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164209" algn="ctr" defTabSz="885297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552277" algn="ctr" defTabSz="885297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work force at all levels</a:t>
            </a:r>
          </a:p>
        </p:txBody>
      </p:sp>
    </p:spTree>
    <p:extLst>
      <p:ext uri="{BB962C8B-B14F-4D97-AF65-F5344CB8AC3E}">
        <p14:creationId xmlns:p14="http://schemas.microsoft.com/office/powerpoint/2010/main" val="29010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6984776" cy="55692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Strategic actions-1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0405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Conduct regional </a:t>
            </a: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effectLst/>
                <a:latin typeface="+mn-lt"/>
              </a:rPr>
              <a:t>isk-mapping </a:t>
            </a:r>
            <a:r>
              <a:rPr lang="en-US" sz="2400" dirty="0">
                <a:effectLst/>
                <a:latin typeface="+mn-lt"/>
              </a:rPr>
              <a:t>for PHEs </a:t>
            </a:r>
            <a:r>
              <a:rPr lang="en-US" sz="2400" dirty="0" smtClean="0">
                <a:effectLst/>
                <a:latin typeface="+mn-lt"/>
              </a:rPr>
              <a:t>to build </a:t>
            </a:r>
            <a:r>
              <a:rPr lang="en-US" sz="2400" dirty="0">
                <a:effectLst/>
                <a:latin typeface="+mn-lt"/>
              </a:rPr>
              <a:t>early warning </a:t>
            </a:r>
            <a:r>
              <a:rPr lang="en-US" sz="2400" dirty="0" smtClean="0">
                <a:effectLst/>
                <a:latin typeface="+mn-lt"/>
              </a:rPr>
              <a:t>and response systems </a:t>
            </a:r>
            <a:endParaRPr lang="en-US" sz="2400" dirty="0">
              <a:effectLst/>
              <a:latin typeface="+mn-lt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  <a:cs typeface="Times New Roman" pitchFamily="18" charset="0"/>
              </a:rPr>
              <a:t>Establish regional capacity for strategic information management for decision making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AMR surveillance and mitigation </a:t>
            </a:r>
            <a:endParaRPr lang="en-US" sz="2400" dirty="0" smtClean="0">
              <a:effectLst/>
              <a:latin typeface="+mn-lt"/>
              <a:cs typeface="Times New Roman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  <a:cs typeface="Times New Roman" pitchFamily="18" charset="0"/>
              </a:rPr>
              <a:t>High level advocacy meetings for IHR including other sectors in collaboration with RECs</a:t>
            </a:r>
            <a:endParaRPr lang="en-US" sz="2400" dirty="0">
              <a:effectLst/>
              <a:latin typeface="+mn-lt"/>
              <a:cs typeface="Times New Roman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</a:rPr>
              <a:t>Revitalize A</a:t>
            </a:r>
            <a:r>
              <a:rPr lang="fr-FR" sz="2400" dirty="0" smtClean="0">
                <a:effectLst/>
                <a:latin typeface="+mn-lt"/>
              </a:rPr>
              <a:t>f</a:t>
            </a:r>
            <a:r>
              <a:rPr lang="en-US" sz="2400" dirty="0" err="1" smtClean="0">
                <a:effectLst/>
                <a:latin typeface="+mn-lt"/>
              </a:rPr>
              <a:t>rican</a:t>
            </a:r>
            <a:r>
              <a:rPr lang="en-US" sz="2400" dirty="0" smtClean="0">
                <a:effectLst/>
                <a:latin typeface="+mn-lt"/>
              </a:rPr>
              <a:t> Public Health Fund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+mn-lt"/>
              </a:rPr>
              <a:t>Build country IHR core capacities in </a:t>
            </a:r>
            <a:r>
              <a:rPr lang="en-GB" sz="2400" dirty="0">
                <a:effectLst/>
                <a:latin typeface="+mn-lt"/>
              </a:rPr>
              <a:t>a </a:t>
            </a:r>
            <a:r>
              <a:rPr lang="en-GB" sz="2400" dirty="0" smtClean="0">
                <a:effectLst/>
                <a:latin typeface="+mn-lt"/>
              </a:rPr>
              <a:t>coordinated manner </a:t>
            </a:r>
            <a:r>
              <a:rPr lang="en-GB" sz="2400" dirty="0">
                <a:effectLst/>
                <a:latin typeface="+mn-lt"/>
              </a:rPr>
              <a:t>in the context of </a:t>
            </a:r>
            <a:r>
              <a:rPr lang="en-GB" sz="2400" dirty="0" smtClean="0">
                <a:effectLst/>
                <a:latin typeface="+mn-lt"/>
              </a:rPr>
              <a:t>GHS-better partners 'coordination </a:t>
            </a:r>
          </a:p>
          <a:p>
            <a:pPr marL="0" indent="0">
              <a:buNone/>
            </a:pPr>
            <a:endParaRPr lang="en-GB" sz="2400" dirty="0">
              <a:effectLst/>
              <a:latin typeface="Calibri" pitchFamily="34" charset="0"/>
            </a:endParaRPr>
          </a:p>
          <a:p>
            <a:pPr marL="523875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7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632848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</a:rPr>
              <a:t>Priority Strategic actions-2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112568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Implementation of the “one health approach” and AMR; advocacy for improved stock pile of vaccines-YF, meningitis, OCV</a:t>
            </a:r>
            <a:endParaRPr lang="en-US" sz="2400" dirty="0" smtClean="0">
              <a:effectLst/>
              <a:latin typeface="+mn-lt"/>
              <a:cs typeface="Times New Roman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  <a:cs typeface="Times New Roman" pitchFamily="18" charset="0"/>
              </a:rPr>
              <a:t>Strengthening IHR core capacities in low and middle income countries linked to district health system strengthening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Early </a:t>
            </a:r>
            <a:r>
              <a:rPr lang="en-US" sz="2400" dirty="0">
                <a:latin typeface="+mn-lt"/>
                <a:cs typeface="Times New Roman" pitchFamily="18" charset="0"/>
              </a:rPr>
              <a:t>warning system, district and community surveillance using </a:t>
            </a:r>
            <a:r>
              <a:rPr lang="en-US" sz="2400" dirty="0" err="1">
                <a:latin typeface="+mn-lt"/>
                <a:cs typeface="Times New Roman" pitchFamily="18" charset="0"/>
              </a:rPr>
              <a:t>eSurveillance</a:t>
            </a:r>
            <a:r>
              <a:rPr lang="en-US" sz="2400" dirty="0">
                <a:latin typeface="+mn-lt"/>
                <a:cs typeface="Times New Roman" pitchFamily="18" charset="0"/>
              </a:rPr>
              <a:t> and real-time information </a:t>
            </a:r>
            <a:endParaRPr lang="en-US" sz="2400" dirty="0" smtClean="0">
              <a:effectLst/>
              <a:latin typeface="+mn-lt"/>
              <a:cs typeface="Times New Roman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+mn-lt"/>
                <a:cs typeface="Times New Roman" pitchFamily="18" charset="0"/>
              </a:rPr>
              <a:t>Building  </a:t>
            </a:r>
            <a:r>
              <a:rPr lang="en-US" sz="2400" dirty="0">
                <a:effectLst/>
                <a:latin typeface="+mn-lt"/>
                <a:cs typeface="Times New Roman" pitchFamily="18" charset="0"/>
              </a:rPr>
              <a:t>laboratory </a:t>
            </a:r>
            <a:r>
              <a:rPr lang="en-US" sz="2400" dirty="0" smtClean="0">
                <a:effectLst/>
                <a:latin typeface="+mn-lt"/>
                <a:cs typeface="Times New Roman" pitchFamily="18" charset="0"/>
              </a:rPr>
              <a:t>capacities, biosafety and strengthening of Infection Prevention and Control (IPC) - </a:t>
            </a:r>
            <a:r>
              <a:rPr lang="en-US" sz="2400" dirty="0" smtClean="0">
                <a:latin typeface="+mn-lt"/>
              </a:rPr>
              <a:t>Experts </a:t>
            </a:r>
            <a:r>
              <a:rPr lang="en-US" sz="2400" dirty="0">
                <a:latin typeface="+mn-lt"/>
              </a:rPr>
              <a:t>deployment during emergencies </a:t>
            </a:r>
          </a:p>
          <a:p>
            <a:pPr lvl="0"/>
            <a:endParaRPr lang="en-US" sz="2400" dirty="0">
              <a:effectLst/>
              <a:latin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marL="523875" lvl="1" indent="0">
              <a:buNone/>
            </a:pPr>
            <a:endParaRPr lang="en-GB" sz="2000" dirty="0" smtClean="0">
              <a:latin typeface="Calibri" pitchFamily="34" charset="0"/>
            </a:endParaRPr>
          </a:p>
          <a:p>
            <a:pPr lvl="1"/>
            <a:endParaRPr lang="en-GB" sz="2000" dirty="0"/>
          </a:p>
          <a:p>
            <a:pPr marL="523875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03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7056784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Partnerships, Collaboration </a:t>
            </a:r>
            <a:r>
              <a:rPr lang="en-US" sz="3200" dirty="0">
                <a:solidFill>
                  <a:schemeClr val="tx2"/>
                </a:solidFill>
              </a:rPr>
              <a:t>&amp; </a:t>
            </a:r>
            <a:r>
              <a:rPr lang="en-US" sz="3200" dirty="0" smtClean="0">
                <a:solidFill>
                  <a:schemeClr val="tx2"/>
                </a:solidFill>
              </a:rPr>
              <a:t>Advocacy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61662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itchFamily="18" charset="0"/>
              </a:rPr>
              <a:t>Enhanced advocacy for </a:t>
            </a:r>
            <a:r>
              <a:rPr lang="en-US" sz="2000" b="1" dirty="0">
                <a:latin typeface="+mn-lt"/>
                <a:cs typeface="Times New Roman" pitchFamily="18" charset="0"/>
              </a:rPr>
              <a:t>IHR &amp; GHS capacity building </a:t>
            </a:r>
            <a:r>
              <a:rPr lang="en-US" sz="2000" dirty="0">
                <a:latin typeface="+mn-lt"/>
                <a:cs typeface="Times New Roman" pitchFamily="18" charset="0"/>
              </a:rPr>
              <a:t>in context of WHO emergency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reform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Establish </a:t>
            </a:r>
            <a:r>
              <a:rPr lang="en-GB" sz="2000" dirty="0">
                <a:latin typeface="+mn-lt"/>
              </a:rPr>
              <a:t>a </a:t>
            </a:r>
            <a:r>
              <a:rPr lang="en-GB" sz="2000" b="1" dirty="0">
                <a:latin typeface="+mn-lt"/>
              </a:rPr>
              <a:t>regional partnership forum for “One health” </a:t>
            </a:r>
            <a:r>
              <a:rPr lang="en-GB" sz="2000" dirty="0">
                <a:latin typeface="+mn-lt"/>
              </a:rPr>
              <a:t>to serve as a platform for coordinated action, mobilizing resources and forging consensus among partners and Member </a:t>
            </a:r>
            <a:r>
              <a:rPr lang="en-GB" sz="2000" dirty="0" smtClean="0">
                <a:latin typeface="+mn-lt"/>
              </a:rPr>
              <a:t>States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Facilitate </a:t>
            </a:r>
            <a:r>
              <a:rPr lang="en-GB" sz="2000" dirty="0">
                <a:latin typeface="+mn-lt"/>
              </a:rPr>
              <a:t>partnerships to improve preparedness, alert and response and strengthen </a:t>
            </a:r>
            <a:r>
              <a:rPr lang="en-GB" sz="2000" b="1" dirty="0">
                <a:latin typeface="+mn-lt"/>
              </a:rPr>
              <a:t>cross-country and cross-institutional collaboration</a:t>
            </a:r>
            <a:r>
              <a:rPr lang="en-GB" sz="2000" dirty="0" smtClean="0">
                <a:latin typeface="+mn-l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Strengthen </a:t>
            </a:r>
            <a:r>
              <a:rPr lang="en-GB" sz="2000" dirty="0">
                <a:latin typeface="+mn-lt"/>
              </a:rPr>
              <a:t>national and regional </a:t>
            </a:r>
            <a:r>
              <a:rPr lang="en-GB" sz="2000" b="1" dirty="0">
                <a:latin typeface="+mn-lt"/>
              </a:rPr>
              <a:t>networks of Research Institutes </a:t>
            </a:r>
            <a:r>
              <a:rPr lang="en-GB" sz="2000" dirty="0">
                <a:latin typeface="+mn-lt"/>
              </a:rPr>
              <a:t>to support Member States to conduct </a:t>
            </a:r>
            <a:r>
              <a:rPr lang="en-GB" sz="2000" dirty="0" smtClean="0">
                <a:latin typeface="+mn-lt"/>
              </a:rPr>
              <a:t>research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Establish </a:t>
            </a:r>
            <a:r>
              <a:rPr lang="en-GB" sz="2000" dirty="0">
                <a:latin typeface="+mn-lt"/>
              </a:rPr>
              <a:t>a </a:t>
            </a:r>
            <a:r>
              <a:rPr lang="en-GB" sz="2000" b="1" dirty="0">
                <a:latin typeface="+mn-lt"/>
              </a:rPr>
              <a:t>regional health workforce </a:t>
            </a:r>
            <a:r>
              <a:rPr lang="en-GB" sz="2000" dirty="0">
                <a:latin typeface="+mn-lt"/>
              </a:rPr>
              <a:t>to promptly respond to outbreaks and health </a:t>
            </a:r>
            <a:r>
              <a:rPr lang="en-GB" sz="2000" dirty="0" smtClean="0">
                <a:latin typeface="+mn-lt"/>
              </a:rPr>
              <a:t>emergencies.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Collaboration with the  Africa CDC </a:t>
            </a:r>
            <a:r>
              <a:rPr lang="fr-FR" sz="2000" dirty="0" smtClean="0">
                <a:latin typeface="+mn-lt"/>
              </a:rPr>
              <a:t>and coordination of new initiatives </a:t>
            </a:r>
            <a:endParaRPr lang="en-GB" sz="2000" dirty="0">
              <a:latin typeface="+mn-lt"/>
            </a:endParaRPr>
          </a:p>
          <a:p>
            <a:pPr lvl="0"/>
            <a:endParaRPr lang="en-GB" sz="2400" dirty="0"/>
          </a:p>
          <a:p>
            <a:pPr marL="523875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98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626975" cy="32544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world expects of WHO in emergencies?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018" y="1303662"/>
            <a:ext cx="80515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lvl="1" defTabSz="913526">
              <a:lnSpc>
                <a:spcPct val="150000"/>
              </a:lnSpc>
              <a:buClr>
                <a:srgbClr val="72645D"/>
              </a:buClr>
              <a:buSzPct val="125000"/>
              <a:defRPr/>
            </a:pP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Single approach </a:t>
            </a: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GB" sz="20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all </a:t>
            </a: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emergencies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(outbreaks, disasters, etc)</a:t>
            </a:r>
            <a:endParaRPr lang="en-GB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7966" y="1157358"/>
            <a:ext cx="433388" cy="857250"/>
            <a:chOff x="315912" y="731838"/>
            <a:chExt cx="433388" cy="857250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 flipH="1">
              <a:off x="315912" y="731838"/>
              <a:ext cx="433388" cy="857250"/>
            </a:xfrm>
            <a:prstGeom prst="rect">
              <a:avLst/>
            </a:prstGeom>
            <a:solidFill>
              <a:srgbClr val="C7E0FB"/>
            </a:solidFill>
            <a:ln w="19050">
              <a:solidFill>
                <a:srgbClr val="C7E0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gray">
            <a:xfrm>
              <a:off x="447675" y="957263"/>
              <a:ext cx="168275" cy="4191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10">
                  <a:solidFill>
                    <a:srgbClr val="00296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7966" y="4527771"/>
            <a:ext cx="433388" cy="857250"/>
            <a:chOff x="315912" y="3465513"/>
            <a:chExt cx="433388" cy="857250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gray">
            <a:xfrm flipH="1">
              <a:off x="315912" y="3465513"/>
              <a:ext cx="433388" cy="857250"/>
            </a:xfrm>
            <a:prstGeom prst="rect">
              <a:avLst/>
            </a:prstGeom>
            <a:solidFill>
              <a:srgbClr val="C7E0FB"/>
            </a:solidFill>
            <a:ln w="19050">
              <a:solidFill>
                <a:srgbClr val="C7E0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WordArt 19"/>
            <p:cNvSpPr>
              <a:spLocks noChangeArrowheads="1" noChangeShapeType="1" noTextEdit="1"/>
            </p:cNvSpPr>
            <p:nvPr/>
          </p:nvSpPr>
          <p:spPr bwMode="gray">
            <a:xfrm>
              <a:off x="409575" y="3686175"/>
              <a:ext cx="244475" cy="4175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10" dirty="0">
                  <a:solidFill>
                    <a:srgbClr val="002960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7966" y="3404300"/>
            <a:ext cx="433388" cy="857250"/>
            <a:chOff x="315912" y="2554288"/>
            <a:chExt cx="433388" cy="857250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gray">
            <a:xfrm flipH="1">
              <a:off x="315912" y="2554288"/>
              <a:ext cx="433388" cy="857250"/>
            </a:xfrm>
            <a:prstGeom prst="rect">
              <a:avLst/>
            </a:prstGeom>
            <a:solidFill>
              <a:srgbClr val="C7E0FB"/>
            </a:solidFill>
            <a:ln w="19050">
              <a:solidFill>
                <a:srgbClr val="C7E0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WordArt 32"/>
            <p:cNvSpPr>
              <a:spLocks noChangeArrowheads="1" noChangeShapeType="1" noTextEdit="1"/>
            </p:cNvSpPr>
            <p:nvPr/>
          </p:nvSpPr>
          <p:spPr bwMode="gray">
            <a:xfrm>
              <a:off x="409575" y="2773363"/>
              <a:ext cx="244475" cy="417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10" dirty="0">
                  <a:solidFill>
                    <a:srgbClr val="002960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7966" y="2280829"/>
            <a:ext cx="433388" cy="857250"/>
            <a:chOff x="315912" y="1643063"/>
            <a:chExt cx="433388" cy="857250"/>
          </a:xfrm>
        </p:grpSpPr>
        <p:sp>
          <p:nvSpPr>
            <p:cNvPr id="26" name="Rectangle 36"/>
            <p:cNvSpPr>
              <a:spLocks noChangeArrowheads="1"/>
            </p:cNvSpPr>
            <p:nvPr/>
          </p:nvSpPr>
          <p:spPr bwMode="gray">
            <a:xfrm flipH="1">
              <a:off x="315912" y="1643063"/>
              <a:ext cx="433388" cy="857250"/>
            </a:xfrm>
            <a:prstGeom prst="rect">
              <a:avLst/>
            </a:prstGeom>
            <a:solidFill>
              <a:srgbClr val="C7E0FB"/>
            </a:solidFill>
            <a:ln w="19050">
              <a:solidFill>
                <a:srgbClr val="C7E0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WordArt 37"/>
            <p:cNvSpPr>
              <a:spLocks noChangeArrowheads="1" noChangeShapeType="1" noTextEdit="1"/>
            </p:cNvSpPr>
            <p:nvPr/>
          </p:nvSpPr>
          <p:spPr bwMode="gray">
            <a:xfrm>
              <a:off x="409575" y="1863725"/>
              <a:ext cx="244475" cy="4175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10" dirty="0">
                  <a:solidFill>
                    <a:srgbClr val="002960"/>
                  </a:solidFill>
                  <a:latin typeface="Arial Black"/>
                </a:rPr>
                <a:t>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66018" y="2436277"/>
            <a:ext cx="7874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lvl="1" defTabSz="913526">
              <a:lnSpc>
                <a:spcPct val="150000"/>
              </a:lnSpc>
              <a:buClr>
                <a:srgbClr val="72645D"/>
              </a:buClr>
              <a:buSzPct val="125000"/>
              <a:defRPr/>
            </a:pP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Standardized </a:t>
            </a: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across all 3 levels &amp; all 7 major offices</a:t>
            </a: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66018" y="4684046"/>
            <a:ext cx="797446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lvl="1" defTabSz="913526">
              <a:lnSpc>
                <a:spcPct val="150000"/>
              </a:lnSpc>
              <a:buClr>
                <a:srgbClr val="72645D"/>
              </a:buClr>
              <a:buSzPct val="125000"/>
              <a:defRPr/>
            </a:pP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Optimize WHO political access &amp; technical expertise</a:t>
            </a:r>
            <a:endParaRPr lang="en-GB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75162" y="3566410"/>
            <a:ext cx="787452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lvl="1" defTabSz="913526">
              <a:lnSpc>
                <a:spcPct val="150000"/>
              </a:lnSpc>
              <a:buClr>
                <a:srgbClr val="72645D"/>
              </a:buClr>
              <a:buSzPct val="125000"/>
              <a:defRPr/>
            </a:pP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Leverage &amp; facilitate </a:t>
            </a: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UN, partners &amp; disaster </a:t>
            </a:r>
            <a:r>
              <a:rPr lang="en-GB" sz="20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mgmt</a:t>
            </a: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systems</a:t>
            </a:r>
            <a:endParaRPr lang="en-GB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6021" y="2155565"/>
            <a:ext cx="7475511" cy="2239342"/>
            <a:chOff x="936969" y="2013269"/>
            <a:chExt cx="7874522" cy="2239342"/>
          </a:xfrm>
        </p:grpSpPr>
        <p:sp>
          <p:nvSpPr>
            <p:cNvPr id="54" name="Line 22"/>
            <p:cNvSpPr>
              <a:spLocks noChangeShapeType="1"/>
            </p:cNvSpPr>
            <p:nvPr/>
          </p:nvSpPr>
          <p:spPr bwMode="gray">
            <a:xfrm flipV="1">
              <a:off x="936969" y="2013269"/>
              <a:ext cx="7874522" cy="56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gray">
            <a:xfrm flipV="1">
              <a:off x="936969" y="3130131"/>
              <a:ext cx="7874522" cy="56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gray">
            <a:xfrm flipV="1">
              <a:off x="936969" y="4246946"/>
              <a:ext cx="7874522" cy="56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7966" y="5568248"/>
            <a:ext cx="433388" cy="857250"/>
            <a:chOff x="4835957" y="1218262"/>
            <a:chExt cx="433388" cy="857250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 flipH="1">
              <a:off x="4835957" y="1218262"/>
              <a:ext cx="433388" cy="857250"/>
            </a:xfrm>
            <a:prstGeom prst="rect">
              <a:avLst/>
            </a:prstGeom>
            <a:solidFill>
              <a:srgbClr val="C7E0FB"/>
            </a:solidFill>
            <a:ln w="19050">
              <a:solidFill>
                <a:srgbClr val="C7E0F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WordArt 13"/>
            <p:cNvSpPr>
              <a:spLocks noChangeArrowheads="1" noChangeShapeType="1" noTextEdit="1"/>
            </p:cNvSpPr>
            <p:nvPr/>
          </p:nvSpPr>
          <p:spPr bwMode="gray">
            <a:xfrm>
              <a:off x="4929620" y="1443687"/>
              <a:ext cx="206375" cy="4191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10" dirty="0">
                  <a:solidFill>
                    <a:srgbClr val="002960"/>
                  </a:solidFill>
                  <a:latin typeface="Arial Black"/>
                </a:rPr>
                <a:t>5</a:t>
              </a:r>
            </a:p>
          </p:txBody>
        </p:sp>
      </p:grpSp>
      <p:sp>
        <p:nvSpPr>
          <p:cNvPr id="37" name="Line 22"/>
          <p:cNvSpPr>
            <a:spLocks noChangeShapeType="1"/>
          </p:cNvSpPr>
          <p:nvPr/>
        </p:nvSpPr>
        <p:spPr bwMode="gray">
          <a:xfrm flipV="1">
            <a:off x="1071779" y="5499128"/>
            <a:ext cx="7475511" cy="566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6049" y="5543837"/>
            <a:ext cx="7974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lvl="1" defTabSz="913526">
              <a:lnSpc>
                <a:spcPct val="150000"/>
              </a:lnSpc>
              <a:buClr>
                <a:srgbClr val="72645D"/>
              </a:buClr>
              <a:buSzPct val="125000"/>
              <a:defRPr/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Operate across the </a:t>
            </a:r>
            <a:r>
              <a:rPr lang="en-GB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emergency management cycle</a:t>
            </a:r>
            <a:endParaRPr lang="en-GB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6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82" y="286254"/>
            <a:ext cx="8794113" cy="3693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</a:rPr>
              <a:t>WHO’s new Health Emergencies </a:t>
            </a:r>
            <a:r>
              <a:rPr lang="en-US" sz="3600" dirty="0" err="1" smtClean="0">
                <a:solidFill>
                  <a:srgbClr val="002060"/>
                </a:solidFill>
              </a:rPr>
              <a:t>Programme</a:t>
            </a:r>
            <a:endParaRPr lang="en-GB" sz="3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7"/>
          <p:cNvSpPr txBox="1">
            <a:spLocks noChangeArrowheads="1"/>
          </p:cNvSpPr>
          <p:nvPr/>
        </p:nvSpPr>
        <p:spPr bwMode="gray">
          <a:xfrm>
            <a:off x="6620488" y="1284895"/>
            <a:ext cx="1965727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20000"/>
              </a:lnSpc>
              <a:buClr>
                <a:srgbClr val="72645D"/>
              </a:buClr>
            </a:pPr>
            <a:r>
              <a:rPr lang="en-US" sz="2400" i="1" dirty="0">
                <a:solidFill>
                  <a:srgbClr val="004A99"/>
                </a:solidFill>
              </a:rPr>
              <a:t>'</a:t>
            </a:r>
            <a:r>
              <a:rPr lang="en-US" sz="2400" i="1" dirty="0" smtClean="0">
                <a:solidFill>
                  <a:srgbClr val="004A99"/>
                </a:solidFill>
              </a:rPr>
              <a:t>A </a:t>
            </a:r>
            <a:r>
              <a:rPr lang="en-US" sz="2400" i="1" dirty="0">
                <a:solidFill>
                  <a:srgbClr val="004A99"/>
                </a:solidFill>
              </a:rPr>
              <a:t>quicker, </a:t>
            </a:r>
            <a:r>
              <a:rPr lang="en-US" sz="2400" i="1" dirty="0" smtClean="0">
                <a:solidFill>
                  <a:srgbClr val="004A99"/>
                </a:solidFill>
              </a:rPr>
              <a:t>predictable</a:t>
            </a:r>
            <a:r>
              <a:rPr lang="en-US" sz="2400" i="1" dirty="0">
                <a:solidFill>
                  <a:srgbClr val="004A99"/>
                </a:solidFill>
              </a:rPr>
              <a:t>, dependable, </a:t>
            </a:r>
            <a:r>
              <a:rPr lang="en-US" sz="2400" i="1" dirty="0" smtClean="0">
                <a:solidFill>
                  <a:srgbClr val="004A99"/>
                </a:solidFill>
              </a:rPr>
              <a:t>&amp; capable WHO </a:t>
            </a:r>
            <a:r>
              <a:rPr lang="en-US" sz="2400" i="1" dirty="0">
                <a:solidFill>
                  <a:srgbClr val="004A99"/>
                </a:solidFill>
              </a:rPr>
              <a:t>in support of people at </a:t>
            </a:r>
            <a:endParaRPr lang="en-US" sz="2400" i="1" dirty="0" smtClean="0">
              <a:solidFill>
                <a:srgbClr val="004A99"/>
              </a:solidFill>
            </a:endParaRPr>
          </a:p>
          <a:p>
            <a:pPr algn="ctr">
              <a:lnSpc>
                <a:spcPct val="120000"/>
              </a:lnSpc>
              <a:buClr>
                <a:srgbClr val="72645D"/>
              </a:buClr>
            </a:pPr>
            <a:r>
              <a:rPr lang="en-US" sz="2400" i="1" dirty="0" smtClean="0">
                <a:solidFill>
                  <a:srgbClr val="004A99"/>
                </a:solidFill>
              </a:rPr>
              <a:t>risk </a:t>
            </a:r>
            <a:r>
              <a:rPr lang="en-US" sz="2400" i="1" dirty="0">
                <a:solidFill>
                  <a:srgbClr val="004A99"/>
                </a:solidFill>
              </a:rPr>
              <a:t>of, or affected by, </a:t>
            </a:r>
            <a:r>
              <a:rPr lang="en-US" sz="2400" i="1" dirty="0" smtClean="0">
                <a:solidFill>
                  <a:srgbClr val="004A99"/>
                </a:solidFill>
              </a:rPr>
              <a:t>emergencies'</a:t>
            </a:r>
            <a:endParaRPr lang="en-US" sz="2400" i="1" dirty="0">
              <a:solidFill>
                <a:srgbClr val="004A99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79559" y="4723994"/>
            <a:ext cx="846138" cy="844550"/>
            <a:chOff x="2015667" y="4782157"/>
            <a:chExt cx="846138" cy="844550"/>
          </a:xfrm>
        </p:grpSpPr>
        <p:sp>
          <p:nvSpPr>
            <p:cNvPr id="20" name="Oval 16"/>
            <p:cNvSpPr>
              <a:spLocks noChangeAspect="1" noChangeArrowheads="1"/>
            </p:cNvSpPr>
            <p:nvPr/>
          </p:nvSpPr>
          <p:spPr bwMode="gray">
            <a:xfrm>
              <a:off x="2015667" y="4782157"/>
              <a:ext cx="846138" cy="844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 sz="2000">
                <a:solidFill>
                  <a:srgbClr val="E37222"/>
                </a:solidFill>
                <a:latin typeface="Arial"/>
              </a:endParaRPr>
            </a:p>
          </p:txBody>
        </p:sp>
        <p:pic>
          <p:nvPicPr>
            <p:cNvPr id="11" name="Picture 80" descr="Untitled-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137905" y="4902050"/>
              <a:ext cx="608013" cy="603250"/>
            </a:xfrm>
            <a:prstGeom prst="rect">
              <a:avLst/>
            </a:prstGeom>
            <a:solidFill>
              <a:schemeClr val="accent2"/>
            </a:solidFill>
            <a:ex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3890170" y="3904827"/>
            <a:ext cx="15182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line of accountability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>
            <a:off x="3914964" y="2970330"/>
            <a:ext cx="12792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budget</a:t>
            </a: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gray">
          <a:xfrm>
            <a:off x="2968814" y="2699000"/>
            <a:ext cx="846138" cy="844550"/>
          </a:xfrm>
          <a:prstGeom prst="ellipse">
            <a:avLst/>
          </a:prstGeom>
          <a:solidFill>
            <a:srgbClr val="759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solidFill>
                <a:srgbClr val="E37222"/>
              </a:solidFill>
              <a:latin typeface="Arial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gray">
          <a:xfrm>
            <a:off x="3441929" y="4869270"/>
            <a:ext cx="21720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set of processes/systems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3513022" y="1925331"/>
            <a:ext cx="11886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workforce</a:t>
            </a:r>
          </a:p>
        </p:txBody>
      </p:sp>
      <p:sp>
        <p:nvSpPr>
          <p:cNvPr id="23" name="Oval 13"/>
          <p:cNvSpPr>
            <a:spLocks noChangeAspect="1" noChangeArrowheads="1"/>
          </p:cNvSpPr>
          <p:nvPr/>
        </p:nvSpPr>
        <p:spPr bwMode="gray">
          <a:xfrm>
            <a:off x="2565285" y="1780056"/>
            <a:ext cx="846137" cy="844550"/>
          </a:xfrm>
          <a:prstGeom prst="ellipse">
            <a:avLst/>
          </a:prstGeom>
          <a:solidFill>
            <a:srgbClr val="A3B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solidFill>
                <a:srgbClr val="E37222"/>
              </a:solidFill>
              <a:latin typeface="Arial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2611690" y="1284895"/>
            <a:ext cx="21736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emergency programme</a:t>
            </a:r>
          </a:p>
        </p:txBody>
      </p:sp>
      <p:sp>
        <p:nvSpPr>
          <p:cNvPr id="26" name="Oval 14"/>
          <p:cNvSpPr>
            <a:spLocks noChangeAspect="1" noChangeArrowheads="1"/>
          </p:cNvSpPr>
          <p:nvPr/>
        </p:nvSpPr>
        <p:spPr bwMode="gray">
          <a:xfrm>
            <a:off x="1635053" y="1008530"/>
            <a:ext cx="846138" cy="844550"/>
          </a:xfrm>
          <a:prstGeom prst="ellipse">
            <a:avLst/>
          </a:prstGeom>
          <a:solidFill>
            <a:srgbClr val="B0D3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solidFill>
                <a:srgbClr val="E37222"/>
              </a:solidFill>
              <a:latin typeface="Arial"/>
            </a:endParaRPr>
          </a:p>
        </p:txBody>
      </p:sp>
      <p:pic>
        <p:nvPicPr>
          <p:cNvPr id="27" name="Picture 30" descr="Untitled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87441" y="1230780"/>
            <a:ext cx="7239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3" descr="communicatio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51786" y="817963"/>
            <a:ext cx="546100" cy="477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4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0" t="13955" r="20369" b="30878"/>
          <a:stretch/>
        </p:blipFill>
        <p:spPr bwMode="auto">
          <a:xfrm>
            <a:off x="-36512" y="1672086"/>
            <a:ext cx="2861805" cy="36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McK DirArrow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851831" y="3316804"/>
            <a:ext cx="2462115" cy="347664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78296" y="3759551"/>
            <a:ext cx="846137" cy="844550"/>
            <a:chOff x="2631470" y="3937607"/>
            <a:chExt cx="846137" cy="844550"/>
          </a:xfrm>
        </p:grpSpPr>
        <p:sp>
          <p:nvSpPr>
            <p:cNvPr id="36" name="Oval 15"/>
            <p:cNvSpPr>
              <a:spLocks noChangeAspect="1" noChangeArrowheads="1"/>
            </p:cNvSpPr>
            <p:nvPr/>
          </p:nvSpPr>
          <p:spPr bwMode="gray">
            <a:xfrm>
              <a:off x="2631470" y="3937607"/>
              <a:ext cx="846137" cy="844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 sz="2000">
                <a:solidFill>
                  <a:srgbClr val="E37222"/>
                </a:solidFill>
                <a:latin typeface="Arial"/>
              </a:endParaRPr>
            </a:p>
          </p:txBody>
        </p:sp>
        <p:pic>
          <p:nvPicPr>
            <p:cNvPr id="37" name="Picture 23" descr="communication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80695" y="4120963"/>
              <a:ext cx="546100" cy="4778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4" descr="handshak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51009" y="2057966"/>
            <a:ext cx="674688" cy="403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Untitled-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25977" y="2902200"/>
            <a:ext cx="531812" cy="438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0"/>
          <p:cNvSpPr>
            <a:spLocks noChangeArrowheads="1"/>
          </p:cNvSpPr>
          <p:nvPr/>
        </p:nvSpPr>
        <p:spPr bwMode="gray">
          <a:xfrm>
            <a:off x="2481191" y="5747965"/>
            <a:ext cx="24898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One set of </a:t>
            </a:r>
            <a:r>
              <a:rPr lang="en-US" sz="1800" dirty="0" smtClean="0">
                <a:solidFill>
                  <a:srgbClr val="000000"/>
                </a:solidFill>
              </a:rPr>
              <a:t>benchmarks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9" name="Oval 16"/>
          <p:cNvSpPr>
            <a:spLocks noChangeAspect="1" noChangeArrowheads="1"/>
          </p:cNvSpPr>
          <p:nvPr/>
        </p:nvSpPr>
        <p:spPr bwMode="gray">
          <a:xfrm>
            <a:off x="1565203" y="5296830"/>
            <a:ext cx="846138" cy="8445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sz="2000">
              <a:solidFill>
                <a:srgbClr val="E37222"/>
              </a:solidFill>
              <a:latin typeface="Arial"/>
            </a:endParaRP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4757" r="20793" b="12996"/>
          <a:stretch/>
        </p:blipFill>
        <p:spPr>
          <a:xfrm>
            <a:off x="1662803" y="5401571"/>
            <a:ext cx="650938" cy="623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8453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6850" y="201613"/>
            <a:ext cx="8335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0152" eaLnBrk="0" hangingPunct="0">
              <a:spcBef>
                <a:spcPct val="0"/>
              </a:spcBef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All hazards approach</a:t>
            </a:r>
          </a:p>
        </p:txBody>
      </p:sp>
      <p:grpSp>
        <p:nvGrpSpPr>
          <p:cNvPr id="62" name="ACET 2"/>
          <p:cNvGrpSpPr>
            <a:grpSpLocks/>
          </p:cNvGrpSpPr>
          <p:nvPr/>
        </p:nvGrpSpPr>
        <p:grpSpPr bwMode="auto">
          <a:xfrm>
            <a:off x="107503" y="1391186"/>
            <a:ext cx="4392487" cy="325378"/>
            <a:chOff x="915" y="861"/>
            <a:chExt cx="2686" cy="169"/>
          </a:xfrm>
        </p:grpSpPr>
        <p:cxnSp>
          <p:nvCxnSpPr>
            <p:cNvPr id="81" name="AutoShape 249"/>
            <p:cNvCxnSpPr>
              <a:cxnSpLocks noChangeShapeType="1"/>
              <a:stCxn id="82" idx="4"/>
              <a:endCxn id="8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AutoShape 250"/>
            <p:cNvSpPr>
              <a:spLocks noChangeArrowheads="1"/>
            </p:cNvSpPr>
            <p:nvPr/>
          </p:nvSpPr>
          <p:spPr bwMode="auto">
            <a:xfrm>
              <a:off x="915" y="861"/>
              <a:ext cx="2686" cy="16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Hazard</a:t>
              </a:r>
              <a:endParaRPr lang="en-US" sz="2000" dirty="0">
                <a:solidFill>
                  <a:srgbClr val="808080"/>
                </a:solidFill>
                <a:latin typeface="Calibri"/>
              </a:endParaRPr>
            </a:p>
          </p:txBody>
        </p:sp>
      </p:grpSp>
      <p:grpSp>
        <p:nvGrpSpPr>
          <p:cNvPr id="83" name="ACET 2"/>
          <p:cNvGrpSpPr>
            <a:grpSpLocks/>
          </p:cNvGrpSpPr>
          <p:nvPr/>
        </p:nvGrpSpPr>
        <p:grpSpPr bwMode="auto">
          <a:xfrm>
            <a:off x="4644008" y="1387065"/>
            <a:ext cx="4392488" cy="327324"/>
            <a:chOff x="915" y="883"/>
            <a:chExt cx="2686" cy="147"/>
          </a:xfrm>
        </p:grpSpPr>
        <p:cxnSp>
          <p:nvCxnSpPr>
            <p:cNvPr id="84" name="AutoShape 249"/>
            <p:cNvCxnSpPr>
              <a:cxnSpLocks noChangeShapeType="1"/>
              <a:stCxn id="85" idx="4"/>
              <a:endCxn id="8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250"/>
            <p:cNvSpPr>
              <a:spLocks noChangeArrowheads="1"/>
            </p:cNvSpPr>
            <p:nvPr/>
          </p:nvSpPr>
          <p:spPr bwMode="auto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Event</a:t>
              </a:r>
              <a:endParaRPr lang="en-US" sz="2000" dirty="0">
                <a:solidFill>
                  <a:srgbClr val="808080"/>
                </a:solidFill>
                <a:latin typeface="Calibri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335046" y="2719665"/>
            <a:ext cx="1164946" cy="641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Radiation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335046" y="3488744"/>
            <a:ext cx="1164946" cy="641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Infectious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335046" y="4208189"/>
            <a:ext cx="1164946" cy="641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Natural disaster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335046" y="1975403"/>
            <a:ext cx="1164946" cy="641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Chemical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35046" y="4952450"/>
            <a:ext cx="1164946" cy="641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Conflict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79441" y="2196964"/>
            <a:ext cx="8239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Spill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79441" y="2941226"/>
            <a:ext cx="8239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Leak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679441" y="3685488"/>
            <a:ext cx="8239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Outbreak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79441" y="4429750"/>
            <a:ext cx="8239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Event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79441" y="5174011"/>
            <a:ext cx="8239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War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00192" y="3300854"/>
            <a:ext cx="1018763" cy="967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79646">
                    <a:lumMod val="50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/>
              <a:t>Event Grading </a:t>
            </a:r>
            <a:r>
              <a:rPr lang="en-GB" sz="1400" dirty="0" smtClean="0"/>
              <a:t>&amp; Response</a:t>
            </a:r>
            <a:endParaRPr lang="en-US" sz="1400" dirty="0"/>
          </a:p>
        </p:txBody>
      </p:sp>
      <p:sp>
        <p:nvSpPr>
          <p:cNvPr id="125" name="Bracket 3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562015" y="1975403"/>
            <a:ext cx="180989" cy="361868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0" fmla="*/ 0 w 115"/>
              <a:gd name="connsiteY0" fmla="*/ 0 h 624"/>
              <a:gd name="connsiteX1" fmla="*/ 65 w 115"/>
              <a:gd name="connsiteY1" fmla="*/ 0 h 624"/>
              <a:gd name="connsiteX2" fmla="*/ 65 w 115"/>
              <a:gd name="connsiteY2" fmla="*/ 528 h 624"/>
              <a:gd name="connsiteX3" fmla="*/ 115 w 115"/>
              <a:gd name="connsiteY3" fmla="*/ 576 h 624"/>
              <a:gd name="connsiteX4" fmla="*/ 65 w 115"/>
              <a:gd name="connsiteY4" fmla="*/ 624 h 624"/>
              <a:gd name="connsiteX0" fmla="*/ 0 w 115"/>
              <a:gd name="connsiteY0" fmla="*/ 0 h 576"/>
              <a:gd name="connsiteX1" fmla="*/ 65 w 115"/>
              <a:gd name="connsiteY1" fmla="*/ 0 h 576"/>
              <a:gd name="connsiteX2" fmla="*/ 65 w 115"/>
              <a:gd name="connsiteY2" fmla="*/ 528 h 576"/>
              <a:gd name="connsiteX3" fmla="*/ 115 w 115"/>
              <a:gd name="connsiteY3" fmla="*/ 576 h 576"/>
              <a:gd name="connsiteX0" fmla="*/ 0 w 65"/>
              <a:gd name="connsiteY0" fmla="*/ 0 h 528"/>
              <a:gd name="connsiteX1" fmla="*/ 65 w 65"/>
              <a:gd name="connsiteY1" fmla="*/ 0 h 528"/>
              <a:gd name="connsiteX2" fmla="*/ 65 w 65"/>
              <a:gd name="connsiteY2" fmla="*/ 528 h 528"/>
              <a:gd name="connsiteX0" fmla="*/ 0 w 65"/>
              <a:gd name="connsiteY0" fmla="*/ 0 h 0"/>
              <a:gd name="connsiteX1" fmla="*/ 65 w 65"/>
              <a:gd name="connsiteY1" fmla="*/ 0 h 0"/>
              <a:gd name="connsiteX0" fmla="*/ 0 w 2379"/>
              <a:gd name="connsiteY0" fmla="*/ 3674132 h 3674132"/>
              <a:gd name="connsiteX1" fmla="*/ 2379 w 2379"/>
              <a:gd name="connsiteY1" fmla="*/ 0 h 3674132"/>
              <a:gd name="connsiteX0" fmla="*/ 0 w 2379"/>
              <a:gd name="connsiteY0" fmla="*/ 3674132 h 3674132"/>
              <a:gd name="connsiteX1" fmla="*/ 2379 w 2379"/>
              <a:gd name="connsiteY1" fmla="*/ 0 h 3674132"/>
              <a:gd name="connsiteX2" fmla="*/ 65 w 2379"/>
              <a:gd name="connsiteY2" fmla="*/ 3674132 h 3674132"/>
              <a:gd name="connsiteX0" fmla="*/ 0 w 2379"/>
              <a:gd name="connsiteY0" fmla="*/ 3674132 h 4512332"/>
              <a:gd name="connsiteX1" fmla="*/ 2379 w 2379"/>
              <a:gd name="connsiteY1" fmla="*/ 0 h 4512332"/>
              <a:gd name="connsiteX2" fmla="*/ 65 w 2379"/>
              <a:gd name="connsiteY2" fmla="*/ 3674132 h 4512332"/>
              <a:gd name="connsiteX3" fmla="*/ 65 w 2379"/>
              <a:gd name="connsiteY3" fmla="*/ 4512332 h 4512332"/>
              <a:gd name="connsiteX0" fmla="*/ 0 w 2379"/>
              <a:gd name="connsiteY0" fmla="*/ 3674132 h 4588532"/>
              <a:gd name="connsiteX1" fmla="*/ 2379 w 2379"/>
              <a:gd name="connsiteY1" fmla="*/ 0 h 4588532"/>
              <a:gd name="connsiteX2" fmla="*/ 65 w 2379"/>
              <a:gd name="connsiteY2" fmla="*/ 3674132 h 4588532"/>
              <a:gd name="connsiteX3" fmla="*/ 65 w 2379"/>
              <a:gd name="connsiteY3" fmla="*/ 4512332 h 4588532"/>
              <a:gd name="connsiteX4" fmla="*/ 115 w 2379"/>
              <a:gd name="connsiteY4" fmla="*/ 4588532 h 4588532"/>
              <a:gd name="connsiteX0" fmla="*/ 0 w 2379"/>
              <a:gd name="connsiteY0" fmla="*/ 3674132 h 4664732"/>
              <a:gd name="connsiteX1" fmla="*/ 2379 w 2379"/>
              <a:gd name="connsiteY1" fmla="*/ 0 h 4664732"/>
              <a:gd name="connsiteX2" fmla="*/ 65 w 2379"/>
              <a:gd name="connsiteY2" fmla="*/ 3674132 h 4664732"/>
              <a:gd name="connsiteX3" fmla="*/ 65 w 2379"/>
              <a:gd name="connsiteY3" fmla="*/ 4512332 h 4664732"/>
              <a:gd name="connsiteX4" fmla="*/ 115 w 2379"/>
              <a:gd name="connsiteY4" fmla="*/ 4588532 h 4664732"/>
              <a:gd name="connsiteX5" fmla="*/ 65 w 2379"/>
              <a:gd name="connsiteY5" fmla="*/ 4664732 h 4664732"/>
              <a:gd name="connsiteX0" fmla="*/ 0 w 2379"/>
              <a:gd name="connsiteY0" fmla="*/ 3674132 h 5502932"/>
              <a:gd name="connsiteX1" fmla="*/ 2379 w 2379"/>
              <a:gd name="connsiteY1" fmla="*/ 0 h 5502932"/>
              <a:gd name="connsiteX2" fmla="*/ 65 w 2379"/>
              <a:gd name="connsiteY2" fmla="*/ 3674132 h 5502932"/>
              <a:gd name="connsiteX3" fmla="*/ 65 w 2379"/>
              <a:gd name="connsiteY3" fmla="*/ 4512332 h 5502932"/>
              <a:gd name="connsiteX4" fmla="*/ 115 w 2379"/>
              <a:gd name="connsiteY4" fmla="*/ 4588532 h 5502932"/>
              <a:gd name="connsiteX5" fmla="*/ 65 w 2379"/>
              <a:gd name="connsiteY5" fmla="*/ 4664732 h 5502932"/>
              <a:gd name="connsiteX6" fmla="*/ 65 w 2379"/>
              <a:gd name="connsiteY6" fmla="*/ 5502932 h 5502932"/>
              <a:gd name="connsiteX0" fmla="*/ 0 w 2379"/>
              <a:gd name="connsiteY0" fmla="*/ 3674132 h 5502932"/>
              <a:gd name="connsiteX1" fmla="*/ 2379 w 2379"/>
              <a:gd name="connsiteY1" fmla="*/ 0 h 5502932"/>
              <a:gd name="connsiteX2" fmla="*/ 65 w 2379"/>
              <a:gd name="connsiteY2" fmla="*/ 3674132 h 5502932"/>
              <a:gd name="connsiteX3" fmla="*/ 65 w 2379"/>
              <a:gd name="connsiteY3" fmla="*/ 4512332 h 5502932"/>
              <a:gd name="connsiteX4" fmla="*/ 115 w 2379"/>
              <a:gd name="connsiteY4" fmla="*/ 4588532 h 5502932"/>
              <a:gd name="connsiteX5" fmla="*/ 65 w 2379"/>
              <a:gd name="connsiteY5" fmla="*/ 4664732 h 5502932"/>
              <a:gd name="connsiteX6" fmla="*/ 65 w 2379"/>
              <a:gd name="connsiteY6" fmla="*/ 5502932 h 5502932"/>
              <a:gd name="connsiteX7" fmla="*/ 0 w 2379"/>
              <a:gd name="connsiteY7" fmla="*/ 5502932 h 5502932"/>
              <a:gd name="connsiteX0" fmla="*/ 0 w 2379"/>
              <a:gd name="connsiteY0" fmla="*/ 3674132 h 5502932"/>
              <a:gd name="connsiteX1" fmla="*/ 2379 w 2379"/>
              <a:gd name="connsiteY1" fmla="*/ 0 h 5502932"/>
              <a:gd name="connsiteX2" fmla="*/ 65 w 2379"/>
              <a:gd name="connsiteY2" fmla="*/ 3674132 h 5502932"/>
              <a:gd name="connsiteX3" fmla="*/ 65 w 2379"/>
              <a:gd name="connsiteY3" fmla="*/ 4512332 h 5502932"/>
              <a:gd name="connsiteX4" fmla="*/ 115 w 2379"/>
              <a:gd name="connsiteY4" fmla="*/ 4588532 h 5502932"/>
              <a:gd name="connsiteX5" fmla="*/ 65 w 2379"/>
              <a:gd name="connsiteY5" fmla="*/ 4664732 h 5502932"/>
              <a:gd name="connsiteX6" fmla="*/ 65 w 2379"/>
              <a:gd name="connsiteY6" fmla="*/ 5502932 h 5502932"/>
              <a:gd name="connsiteX7" fmla="*/ 0 w 2379"/>
              <a:gd name="connsiteY7" fmla="*/ 5502932 h 5502932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65 w 115"/>
              <a:gd name="connsiteY3" fmla="*/ 8382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115 w 115"/>
              <a:gd name="connsiteY4" fmla="*/ 9144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9906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1828800 h 1828800"/>
              <a:gd name="connsiteX6" fmla="*/ 65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1828800 h 1828800"/>
              <a:gd name="connsiteX6" fmla="*/ 0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65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1828800 h 1828800"/>
              <a:gd name="connsiteX6" fmla="*/ 0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34 w 115"/>
              <a:gd name="connsiteY1" fmla="*/ 0 h 1828800"/>
              <a:gd name="connsiteX2" fmla="*/ 65 w 115"/>
              <a:gd name="connsiteY2" fmla="*/ 838200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1828800 h 1828800"/>
              <a:gd name="connsiteX6" fmla="*/ 0 w 115"/>
              <a:gd name="connsiteY6" fmla="*/ 1828800 h 1828800"/>
              <a:gd name="connsiteX7" fmla="*/ 0 w 115"/>
              <a:gd name="connsiteY7" fmla="*/ 1828800 h 1828800"/>
              <a:gd name="connsiteX0" fmla="*/ 0 w 115"/>
              <a:gd name="connsiteY0" fmla="*/ 0 h 1828800"/>
              <a:gd name="connsiteX1" fmla="*/ 34 w 115"/>
              <a:gd name="connsiteY1" fmla="*/ 0 h 1828800"/>
              <a:gd name="connsiteX2" fmla="*/ 34 w 115"/>
              <a:gd name="connsiteY2" fmla="*/ 876332 h 1828800"/>
              <a:gd name="connsiteX3" fmla="*/ 115 w 115"/>
              <a:gd name="connsiteY3" fmla="*/ 914400 h 1828800"/>
              <a:gd name="connsiteX4" fmla="*/ 65 w 115"/>
              <a:gd name="connsiteY4" fmla="*/ 990600 h 1828800"/>
              <a:gd name="connsiteX5" fmla="*/ 65 w 115"/>
              <a:gd name="connsiteY5" fmla="*/ 1828800 h 1828800"/>
              <a:gd name="connsiteX6" fmla="*/ 0 w 115"/>
              <a:gd name="connsiteY6" fmla="*/ 1828800 h 1828800"/>
              <a:gd name="connsiteX7" fmla="*/ 0 w 115"/>
              <a:gd name="connsiteY7" fmla="*/ 1828800 h 1828800"/>
              <a:gd name="connsiteX0" fmla="*/ 0 w 65"/>
              <a:gd name="connsiteY0" fmla="*/ 0 h 1828800"/>
              <a:gd name="connsiteX1" fmla="*/ 34 w 65"/>
              <a:gd name="connsiteY1" fmla="*/ 0 h 1828800"/>
              <a:gd name="connsiteX2" fmla="*/ 34 w 65"/>
              <a:gd name="connsiteY2" fmla="*/ 876332 h 1828800"/>
              <a:gd name="connsiteX3" fmla="*/ 59 w 65"/>
              <a:gd name="connsiteY3" fmla="*/ 914400 h 1828800"/>
              <a:gd name="connsiteX4" fmla="*/ 65 w 65"/>
              <a:gd name="connsiteY4" fmla="*/ 990600 h 1828800"/>
              <a:gd name="connsiteX5" fmla="*/ 65 w 65"/>
              <a:gd name="connsiteY5" fmla="*/ 1828800 h 1828800"/>
              <a:gd name="connsiteX6" fmla="*/ 0 w 65"/>
              <a:gd name="connsiteY6" fmla="*/ 1828800 h 1828800"/>
              <a:gd name="connsiteX7" fmla="*/ 0 w 65"/>
              <a:gd name="connsiteY7" fmla="*/ 1828800 h 1828800"/>
              <a:gd name="connsiteX0" fmla="*/ 0 w 65"/>
              <a:gd name="connsiteY0" fmla="*/ 0 h 1828800"/>
              <a:gd name="connsiteX1" fmla="*/ 34 w 65"/>
              <a:gd name="connsiteY1" fmla="*/ 0 h 1828800"/>
              <a:gd name="connsiteX2" fmla="*/ 34 w 65"/>
              <a:gd name="connsiteY2" fmla="*/ 876332 h 1828800"/>
              <a:gd name="connsiteX3" fmla="*/ 59 w 65"/>
              <a:gd name="connsiteY3" fmla="*/ 914400 h 1828800"/>
              <a:gd name="connsiteX4" fmla="*/ 34 w 65"/>
              <a:gd name="connsiteY4" fmla="*/ 952468 h 1828800"/>
              <a:gd name="connsiteX5" fmla="*/ 65 w 65"/>
              <a:gd name="connsiteY5" fmla="*/ 1828800 h 1828800"/>
              <a:gd name="connsiteX6" fmla="*/ 0 w 65"/>
              <a:gd name="connsiteY6" fmla="*/ 1828800 h 1828800"/>
              <a:gd name="connsiteX7" fmla="*/ 0 w 65"/>
              <a:gd name="connsiteY7" fmla="*/ 1828800 h 1828800"/>
              <a:gd name="connsiteX0" fmla="*/ 0 w 59"/>
              <a:gd name="connsiteY0" fmla="*/ 0 h 1828800"/>
              <a:gd name="connsiteX1" fmla="*/ 34 w 59"/>
              <a:gd name="connsiteY1" fmla="*/ 0 h 1828800"/>
              <a:gd name="connsiteX2" fmla="*/ 34 w 59"/>
              <a:gd name="connsiteY2" fmla="*/ 876332 h 1828800"/>
              <a:gd name="connsiteX3" fmla="*/ 59 w 59"/>
              <a:gd name="connsiteY3" fmla="*/ 914400 h 1828800"/>
              <a:gd name="connsiteX4" fmla="*/ 34 w 59"/>
              <a:gd name="connsiteY4" fmla="*/ 952468 h 1828800"/>
              <a:gd name="connsiteX5" fmla="*/ 34 w 59"/>
              <a:gd name="connsiteY5" fmla="*/ 1828800 h 1828800"/>
              <a:gd name="connsiteX6" fmla="*/ 0 w 59"/>
              <a:gd name="connsiteY6" fmla="*/ 1828800 h 1828800"/>
              <a:gd name="connsiteX7" fmla="*/ 0 w 59"/>
              <a:gd name="connsiteY7" fmla="*/ 1828800 h 1828800"/>
              <a:gd name="connsiteX0" fmla="*/ 0 w 59"/>
              <a:gd name="connsiteY0" fmla="*/ 0 h 1828800"/>
              <a:gd name="connsiteX1" fmla="*/ 34 w 59"/>
              <a:gd name="connsiteY1" fmla="*/ 0 h 1828800"/>
              <a:gd name="connsiteX2" fmla="*/ 34 w 59"/>
              <a:gd name="connsiteY2" fmla="*/ 876332 h 1828800"/>
              <a:gd name="connsiteX3" fmla="*/ 59 w 59"/>
              <a:gd name="connsiteY3" fmla="*/ 914400 h 1828800"/>
              <a:gd name="connsiteX4" fmla="*/ 34 w 59"/>
              <a:gd name="connsiteY4" fmla="*/ 952468 h 1828800"/>
              <a:gd name="connsiteX5" fmla="*/ 34 w 59"/>
              <a:gd name="connsiteY5" fmla="*/ 1828800 h 1828800"/>
              <a:gd name="connsiteX6" fmla="*/ 0 w 59"/>
              <a:gd name="connsiteY6" fmla="*/ 1828800 h 1828800"/>
              <a:gd name="connsiteX7" fmla="*/ 0 w 59"/>
              <a:gd name="connsiteY7" fmla="*/ 1828800 h 1828800"/>
              <a:gd name="connsiteX0" fmla="*/ 0 w 59"/>
              <a:gd name="connsiteY0" fmla="*/ 0 h 1828800"/>
              <a:gd name="connsiteX1" fmla="*/ 34 w 59"/>
              <a:gd name="connsiteY1" fmla="*/ 0 h 1828800"/>
              <a:gd name="connsiteX2" fmla="*/ 34 w 59"/>
              <a:gd name="connsiteY2" fmla="*/ 876332 h 1828800"/>
              <a:gd name="connsiteX3" fmla="*/ 59 w 59"/>
              <a:gd name="connsiteY3" fmla="*/ 914400 h 1828800"/>
              <a:gd name="connsiteX4" fmla="*/ 34 w 59"/>
              <a:gd name="connsiteY4" fmla="*/ 952468 h 1828800"/>
              <a:gd name="connsiteX5" fmla="*/ 34 w 59"/>
              <a:gd name="connsiteY5" fmla="*/ 1828800 h 1828800"/>
              <a:gd name="connsiteX6" fmla="*/ 0 w 59"/>
              <a:gd name="connsiteY6" fmla="*/ 1828800 h 1828800"/>
              <a:gd name="connsiteX0" fmla="*/ 0 w 59"/>
              <a:gd name="connsiteY0" fmla="*/ 0 h 1828800"/>
              <a:gd name="connsiteX1" fmla="*/ 34 w 59"/>
              <a:gd name="connsiteY1" fmla="*/ 0 h 1828800"/>
              <a:gd name="connsiteX2" fmla="*/ 34 w 59"/>
              <a:gd name="connsiteY2" fmla="*/ 876332 h 1828800"/>
              <a:gd name="connsiteX3" fmla="*/ 59 w 59"/>
              <a:gd name="connsiteY3" fmla="*/ 914400 h 1828800"/>
              <a:gd name="connsiteX4" fmla="*/ 34 w 59"/>
              <a:gd name="connsiteY4" fmla="*/ 952468 h 1828800"/>
              <a:gd name="connsiteX5" fmla="*/ 0 w 59"/>
              <a:gd name="connsiteY5" fmla="*/ 1828800 h 1828800"/>
              <a:gd name="connsiteX0" fmla="*/ 0 w 59"/>
              <a:gd name="connsiteY0" fmla="*/ 0 h 1828800"/>
              <a:gd name="connsiteX1" fmla="*/ 34 w 59"/>
              <a:gd name="connsiteY1" fmla="*/ 0 h 1828800"/>
              <a:gd name="connsiteX2" fmla="*/ 34 w 59"/>
              <a:gd name="connsiteY2" fmla="*/ 876332 h 1828800"/>
              <a:gd name="connsiteX3" fmla="*/ 59 w 59"/>
              <a:gd name="connsiteY3" fmla="*/ 914400 h 1828800"/>
              <a:gd name="connsiteX4" fmla="*/ 0 w 59"/>
              <a:gd name="connsiteY4" fmla="*/ 1828800 h 1828800"/>
              <a:gd name="connsiteX0" fmla="*/ 0 w 34"/>
              <a:gd name="connsiteY0" fmla="*/ 0 h 1828800"/>
              <a:gd name="connsiteX1" fmla="*/ 34 w 34"/>
              <a:gd name="connsiteY1" fmla="*/ 0 h 1828800"/>
              <a:gd name="connsiteX2" fmla="*/ 34 w 34"/>
              <a:gd name="connsiteY2" fmla="*/ 876332 h 1828800"/>
              <a:gd name="connsiteX3" fmla="*/ 0 w 34"/>
              <a:gd name="connsiteY3" fmla="*/ 1828800 h 1828800"/>
              <a:gd name="connsiteX0" fmla="*/ 0 w 34"/>
              <a:gd name="connsiteY0" fmla="*/ 0 h 1828800"/>
              <a:gd name="connsiteX1" fmla="*/ 34 w 34"/>
              <a:gd name="connsiteY1" fmla="*/ 0 h 1828800"/>
              <a:gd name="connsiteX2" fmla="*/ 0 w 34"/>
              <a:gd name="connsiteY2" fmla="*/ 1828800 h 1828800"/>
              <a:gd name="connsiteX0" fmla="*/ 0 w 0"/>
              <a:gd name="connsiteY0" fmla="*/ 0 h 1828800"/>
              <a:gd name="connsiteX1" fmla="*/ 0 w 0"/>
              <a:gd name="connsiteY1" fmla="*/ 1828800 h 1828800"/>
              <a:gd name="connsiteX0" fmla="*/ 0 w 3601986"/>
              <a:gd name="connsiteY0" fmla="*/ 0 h 8440"/>
              <a:gd name="connsiteX1" fmla="*/ 3601986 w 3601986"/>
              <a:gd name="connsiteY1" fmla="*/ 8440 h 8440"/>
              <a:gd name="connsiteX0" fmla="*/ 0 w 3601986"/>
              <a:gd name="connsiteY0" fmla="*/ 0 h 8440"/>
              <a:gd name="connsiteX1" fmla="*/ 3601986 w 3601986"/>
              <a:gd name="connsiteY1" fmla="*/ 8440 h 8440"/>
              <a:gd name="connsiteX2" fmla="*/ 103188 w 3601986"/>
              <a:gd name="connsiteY2" fmla="*/ 0 h 8440"/>
              <a:gd name="connsiteX0" fmla="*/ 0 w 3601986"/>
              <a:gd name="connsiteY0" fmla="*/ 0 h 423617"/>
              <a:gd name="connsiteX1" fmla="*/ 3601986 w 3601986"/>
              <a:gd name="connsiteY1" fmla="*/ 8440 h 423617"/>
              <a:gd name="connsiteX2" fmla="*/ 103188 w 3601986"/>
              <a:gd name="connsiteY2" fmla="*/ 0 h 423617"/>
              <a:gd name="connsiteX3" fmla="*/ 103188 w 3601986"/>
              <a:gd name="connsiteY3" fmla="*/ 423617 h 423617"/>
              <a:gd name="connsiteX0" fmla="*/ 0 w 3601986"/>
              <a:gd name="connsiteY0" fmla="*/ 0 h 462128"/>
              <a:gd name="connsiteX1" fmla="*/ 3601986 w 3601986"/>
              <a:gd name="connsiteY1" fmla="*/ 8440 h 462128"/>
              <a:gd name="connsiteX2" fmla="*/ 103188 w 3601986"/>
              <a:gd name="connsiteY2" fmla="*/ 0 h 462128"/>
              <a:gd name="connsiteX3" fmla="*/ 103188 w 3601986"/>
              <a:gd name="connsiteY3" fmla="*/ 423617 h 462128"/>
              <a:gd name="connsiteX4" fmla="*/ 182563 w 3601986"/>
              <a:gd name="connsiteY4" fmla="*/ 462128 h 462128"/>
              <a:gd name="connsiteX0" fmla="*/ 0 w 3601986"/>
              <a:gd name="connsiteY0" fmla="*/ 0 h 500638"/>
              <a:gd name="connsiteX1" fmla="*/ 3601986 w 3601986"/>
              <a:gd name="connsiteY1" fmla="*/ 8440 h 500638"/>
              <a:gd name="connsiteX2" fmla="*/ 103188 w 3601986"/>
              <a:gd name="connsiteY2" fmla="*/ 0 h 500638"/>
              <a:gd name="connsiteX3" fmla="*/ 103188 w 3601986"/>
              <a:gd name="connsiteY3" fmla="*/ 423617 h 500638"/>
              <a:gd name="connsiteX4" fmla="*/ 182563 w 3601986"/>
              <a:gd name="connsiteY4" fmla="*/ 462128 h 500638"/>
              <a:gd name="connsiteX5" fmla="*/ 103188 w 3601986"/>
              <a:gd name="connsiteY5" fmla="*/ 500638 h 500638"/>
              <a:gd name="connsiteX0" fmla="*/ 0 w 3601986"/>
              <a:gd name="connsiteY0" fmla="*/ 0 h 924254"/>
              <a:gd name="connsiteX1" fmla="*/ 3601986 w 3601986"/>
              <a:gd name="connsiteY1" fmla="*/ 8440 h 924254"/>
              <a:gd name="connsiteX2" fmla="*/ 103188 w 3601986"/>
              <a:gd name="connsiteY2" fmla="*/ 0 h 924254"/>
              <a:gd name="connsiteX3" fmla="*/ 103188 w 3601986"/>
              <a:gd name="connsiteY3" fmla="*/ 423617 h 924254"/>
              <a:gd name="connsiteX4" fmla="*/ 182563 w 3601986"/>
              <a:gd name="connsiteY4" fmla="*/ 462128 h 924254"/>
              <a:gd name="connsiteX5" fmla="*/ 103188 w 3601986"/>
              <a:gd name="connsiteY5" fmla="*/ 500638 h 924254"/>
              <a:gd name="connsiteX6" fmla="*/ 103188 w 3601986"/>
              <a:gd name="connsiteY6" fmla="*/ 924254 h 924254"/>
              <a:gd name="connsiteX0" fmla="*/ 0 w 3601986"/>
              <a:gd name="connsiteY0" fmla="*/ 0 h 924255"/>
              <a:gd name="connsiteX1" fmla="*/ 3601986 w 3601986"/>
              <a:gd name="connsiteY1" fmla="*/ 8440 h 924255"/>
              <a:gd name="connsiteX2" fmla="*/ 103188 w 3601986"/>
              <a:gd name="connsiteY2" fmla="*/ 0 h 924255"/>
              <a:gd name="connsiteX3" fmla="*/ 103188 w 3601986"/>
              <a:gd name="connsiteY3" fmla="*/ 423617 h 924255"/>
              <a:gd name="connsiteX4" fmla="*/ 182563 w 3601986"/>
              <a:gd name="connsiteY4" fmla="*/ 462128 h 924255"/>
              <a:gd name="connsiteX5" fmla="*/ 103188 w 3601986"/>
              <a:gd name="connsiteY5" fmla="*/ 500638 h 924255"/>
              <a:gd name="connsiteX6" fmla="*/ 103188 w 3601986"/>
              <a:gd name="connsiteY6" fmla="*/ 924254 h 924255"/>
              <a:gd name="connsiteX7" fmla="*/ 0 w 3601986"/>
              <a:gd name="connsiteY7" fmla="*/ 924255 h 924255"/>
              <a:gd name="connsiteX0" fmla="*/ 0 w 3601986"/>
              <a:gd name="connsiteY0" fmla="*/ 0 h 924256"/>
              <a:gd name="connsiteX1" fmla="*/ 3601986 w 3601986"/>
              <a:gd name="connsiteY1" fmla="*/ 8441 h 924256"/>
              <a:gd name="connsiteX2" fmla="*/ 103188 w 3601986"/>
              <a:gd name="connsiteY2" fmla="*/ 1 h 924256"/>
              <a:gd name="connsiteX3" fmla="*/ 103188 w 3601986"/>
              <a:gd name="connsiteY3" fmla="*/ 423618 h 924256"/>
              <a:gd name="connsiteX4" fmla="*/ 182563 w 3601986"/>
              <a:gd name="connsiteY4" fmla="*/ 462129 h 924256"/>
              <a:gd name="connsiteX5" fmla="*/ 103188 w 3601986"/>
              <a:gd name="connsiteY5" fmla="*/ 500639 h 924256"/>
              <a:gd name="connsiteX6" fmla="*/ 103188 w 3601986"/>
              <a:gd name="connsiteY6" fmla="*/ 924255 h 924256"/>
              <a:gd name="connsiteX7" fmla="*/ 0 w 3601986"/>
              <a:gd name="connsiteY7" fmla="*/ 924256 h 924256"/>
              <a:gd name="connsiteX0" fmla="*/ 0 w 182563"/>
              <a:gd name="connsiteY0" fmla="*/ 0 h 924256"/>
              <a:gd name="connsiteX1" fmla="*/ 103188 w 182563"/>
              <a:gd name="connsiteY1" fmla="*/ 1 h 924256"/>
              <a:gd name="connsiteX2" fmla="*/ 103188 w 182563"/>
              <a:gd name="connsiteY2" fmla="*/ 1 h 924256"/>
              <a:gd name="connsiteX3" fmla="*/ 103188 w 182563"/>
              <a:gd name="connsiteY3" fmla="*/ 423618 h 924256"/>
              <a:gd name="connsiteX4" fmla="*/ 182563 w 182563"/>
              <a:gd name="connsiteY4" fmla="*/ 462129 h 924256"/>
              <a:gd name="connsiteX5" fmla="*/ 103188 w 182563"/>
              <a:gd name="connsiteY5" fmla="*/ 500639 h 924256"/>
              <a:gd name="connsiteX6" fmla="*/ 103188 w 182563"/>
              <a:gd name="connsiteY6" fmla="*/ 924255 h 924256"/>
              <a:gd name="connsiteX7" fmla="*/ 0 w 182563"/>
              <a:gd name="connsiteY7" fmla="*/ 924256 h 924256"/>
              <a:gd name="connsiteX0" fmla="*/ 0 w 182563"/>
              <a:gd name="connsiteY0" fmla="*/ 0 h 924256"/>
              <a:gd name="connsiteX1" fmla="*/ 103188 w 182563"/>
              <a:gd name="connsiteY1" fmla="*/ 1 h 924256"/>
              <a:gd name="connsiteX2" fmla="*/ 103189 w 182563"/>
              <a:gd name="connsiteY2" fmla="*/ 423617 h 924256"/>
              <a:gd name="connsiteX3" fmla="*/ 103188 w 182563"/>
              <a:gd name="connsiteY3" fmla="*/ 423618 h 924256"/>
              <a:gd name="connsiteX4" fmla="*/ 182563 w 182563"/>
              <a:gd name="connsiteY4" fmla="*/ 462129 h 924256"/>
              <a:gd name="connsiteX5" fmla="*/ 103188 w 182563"/>
              <a:gd name="connsiteY5" fmla="*/ 500639 h 924256"/>
              <a:gd name="connsiteX6" fmla="*/ 103188 w 182563"/>
              <a:gd name="connsiteY6" fmla="*/ 924255 h 924256"/>
              <a:gd name="connsiteX7" fmla="*/ 0 w 182563"/>
              <a:gd name="connsiteY7" fmla="*/ 924256 h 924256"/>
              <a:gd name="connsiteX0" fmla="*/ 0 w 182564"/>
              <a:gd name="connsiteY0" fmla="*/ 0 h 924256"/>
              <a:gd name="connsiteX1" fmla="*/ 103188 w 182564"/>
              <a:gd name="connsiteY1" fmla="*/ 1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82563 w 182564"/>
              <a:gd name="connsiteY4" fmla="*/ 462129 h 924256"/>
              <a:gd name="connsiteX5" fmla="*/ 103188 w 182564"/>
              <a:gd name="connsiteY5" fmla="*/ 500639 h 924256"/>
              <a:gd name="connsiteX6" fmla="*/ 103188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103188 w 182564"/>
              <a:gd name="connsiteY1" fmla="*/ 1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500639 h 924256"/>
              <a:gd name="connsiteX6" fmla="*/ 103188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103188 w 182564"/>
              <a:gd name="connsiteY1" fmla="*/ 1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924255 h 924256"/>
              <a:gd name="connsiteX6" fmla="*/ 103188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103188 w 182564"/>
              <a:gd name="connsiteY1" fmla="*/ 1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924255 h 924256"/>
              <a:gd name="connsiteX6" fmla="*/ 0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103188 w 182564"/>
              <a:gd name="connsiteY1" fmla="*/ 1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924255 h 924256"/>
              <a:gd name="connsiteX6" fmla="*/ 0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51700 w 182564"/>
              <a:gd name="connsiteY1" fmla="*/ 0 h 924256"/>
              <a:gd name="connsiteX2" fmla="*/ 103189 w 182564"/>
              <a:gd name="connsiteY2" fmla="*/ 423617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924255 h 924256"/>
              <a:gd name="connsiteX6" fmla="*/ 0 w 182564"/>
              <a:gd name="connsiteY6" fmla="*/ 924255 h 924256"/>
              <a:gd name="connsiteX7" fmla="*/ 0 w 182564"/>
              <a:gd name="connsiteY7" fmla="*/ 924256 h 924256"/>
              <a:gd name="connsiteX0" fmla="*/ 0 w 182564"/>
              <a:gd name="connsiteY0" fmla="*/ 0 h 924256"/>
              <a:gd name="connsiteX1" fmla="*/ 51700 w 182564"/>
              <a:gd name="connsiteY1" fmla="*/ 0 h 924256"/>
              <a:gd name="connsiteX2" fmla="*/ 51700 w 182564"/>
              <a:gd name="connsiteY2" fmla="*/ 443476 h 924256"/>
              <a:gd name="connsiteX3" fmla="*/ 182564 w 182564"/>
              <a:gd name="connsiteY3" fmla="*/ 462128 h 924256"/>
              <a:gd name="connsiteX4" fmla="*/ 103188 w 182564"/>
              <a:gd name="connsiteY4" fmla="*/ 500639 h 924256"/>
              <a:gd name="connsiteX5" fmla="*/ 103188 w 182564"/>
              <a:gd name="connsiteY5" fmla="*/ 924255 h 924256"/>
              <a:gd name="connsiteX6" fmla="*/ 0 w 182564"/>
              <a:gd name="connsiteY6" fmla="*/ 924255 h 924256"/>
              <a:gd name="connsiteX7" fmla="*/ 0 w 182564"/>
              <a:gd name="connsiteY7" fmla="*/ 924256 h 924256"/>
              <a:gd name="connsiteX0" fmla="*/ 0 w 103188"/>
              <a:gd name="connsiteY0" fmla="*/ 0 h 924256"/>
              <a:gd name="connsiteX1" fmla="*/ 51700 w 103188"/>
              <a:gd name="connsiteY1" fmla="*/ 0 h 924256"/>
              <a:gd name="connsiteX2" fmla="*/ 51700 w 103188"/>
              <a:gd name="connsiteY2" fmla="*/ 443476 h 924256"/>
              <a:gd name="connsiteX3" fmla="*/ 91468 w 103188"/>
              <a:gd name="connsiteY3" fmla="*/ 462128 h 924256"/>
              <a:gd name="connsiteX4" fmla="*/ 103188 w 103188"/>
              <a:gd name="connsiteY4" fmla="*/ 500639 h 924256"/>
              <a:gd name="connsiteX5" fmla="*/ 103188 w 103188"/>
              <a:gd name="connsiteY5" fmla="*/ 924255 h 924256"/>
              <a:gd name="connsiteX6" fmla="*/ 0 w 103188"/>
              <a:gd name="connsiteY6" fmla="*/ 924255 h 924256"/>
              <a:gd name="connsiteX7" fmla="*/ 0 w 103188"/>
              <a:gd name="connsiteY7" fmla="*/ 924256 h 924256"/>
              <a:gd name="connsiteX0" fmla="*/ 0 w 103188"/>
              <a:gd name="connsiteY0" fmla="*/ 0 h 924256"/>
              <a:gd name="connsiteX1" fmla="*/ 51700 w 103188"/>
              <a:gd name="connsiteY1" fmla="*/ 0 h 924256"/>
              <a:gd name="connsiteX2" fmla="*/ 51700 w 103188"/>
              <a:gd name="connsiteY2" fmla="*/ 443476 h 924256"/>
              <a:gd name="connsiteX3" fmla="*/ 91468 w 103188"/>
              <a:gd name="connsiteY3" fmla="*/ 462128 h 924256"/>
              <a:gd name="connsiteX4" fmla="*/ 51700 w 103188"/>
              <a:gd name="connsiteY4" fmla="*/ 480779 h 924256"/>
              <a:gd name="connsiteX5" fmla="*/ 103188 w 103188"/>
              <a:gd name="connsiteY5" fmla="*/ 924255 h 924256"/>
              <a:gd name="connsiteX6" fmla="*/ 0 w 103188"/>
              <a:gd name="connsiteY6" fmla="*/ 924255 h 924256"/>
              <a:gd name="connsiteX7" fmla="*/ 0 w 103188"/>
              <a:gd name="connsiteY7" fmla="*/ 924256 h 924256"/>
              <a:gd name="connsiteX0" fmla="*/ 0 w 91468"/>
              <a:gd name="connsiteY0" fmla="*/ 0 h 924256"/>
              <a:gd name="connsiteX1" fmla="*/ 51700 w 91468"/>
              <a:gd name="connsiteY1" fmla="*/ 0 h 924256"/>
              <a:gd name="connsiteX2" fmla="*/ 51700 w 91468"/>
              <a:gd name="connsiteY2" fmla="*/ 443476 h 924256"/>
              <a:gd name="connsiteX3" fmla="*/ 91468 w 91468"/>
              <a:gd name="connsiteY3" fmla="*/ 462128 h 924256"/>
              <a:gd name="connsiteX4" fmla="*/ 51700 w 91468"/>
              <a:gd name="connsiteY4" fmla="*/ 480779 h 924256"/>
              <a:gd name="connsiteX5" fmla="*/ 51700 w 91468"/>
              <a:gd name="connsiteY5" fmla="*/ 924256 h 924256"/>
              <a:gd name="connsiteX6" fmla="*/ 0 w 91468"/>
              <a:gd name="connsiteY6" fmla="*/ 924255 h 924256"/>
              <a:gd name="connsiteX7" fmla="*/ 0 w 91468"/>
              <a:gd name="connsiteY7" fmla="*/ 924256 h 924256"/>
              <a:gd name="connsiteX0" fmla="*/ 0 w 91468"/>
              <a:gd name="connsiteY0" fmla="*/ 0 h 924256"/>
              <a:gd name="connsiteX1" fmla="*/ 51700 w 91468"/>
              <a:gd name="connsiteY1" fmla="*/ 0 h 924256"/>
              <a:gd name="connsiteX2" fmla="*/ 51700 w 91468"/>
              <a:gd name="connsiteY2" fmla="*/ 443476 h 924256"/>
              <a:gd name="connsiteX3" fmla="*/ 91468 w 91468"/>
              <a:gd name="connsiteY3" fmla="*/ 462128 h 924256"/>
              <a:gd name="connsiteX4" fmla="*/ 51700 w 91468"/>
              <a:gd name="connsiteY4" fmla="*/ 480779 h 924256"/>
              <a:gd name="connsiteX5" fmla="*/ 51700 w 91468"/>
              <a:gd name="connsiteY5" fmla="*/ 924256 h 924256"/>
              <a:gd name="connsiteX6" fmla="*/ 1 w 91468"/>
              <a:gd name="connsiteY6" fmla="*/ 924256 h 924256"/>
              <a:gd name="connsiteX7" fmla="*/ 0 w 91468"/>
              <a:gd name="connsiteY7" fmla="*/ 924256 h 9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68" h="924256">
                <a:moveTo>
                  <a:pt x="0" y="0"/>
                </a:moveTo>
                <a:lnTo>
                  <a:pt x="51700" y="0"/>
                </a:lnTo>
                <a:lnTo>
                  <a:pt x="51700" y="443476"/>
                </a:lnTo>
                <a:lnTo>
                  <a:pt x="91468" y="462128"/>
                </a:lnTo>
                <a:lnTo>
                  <a:pt x="51700" y="480779"/>
                </a:lnTo>
                <a:lnTo>
                  <a:pt x="51700" y="924256"/>
                </a:lnTo>
                <a:lnTo>
                  <a:pt x="1" y="924256"/>
                </a:lnTo>
                <a:lnTo>
                  <a:pt x="0" y="924256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Rounded Rectangle 127"/>
          <p:cNvSpPr/>
          <p:nvPr/>
        </p:nvSpPr>
        <p:spPr>
          <a:xfrm rot="16200000">
            <a:off x="6653973" y="3575382"/>
            <a:ext cx="3618686" cy="4187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9BBB59">
                    <a:lumMod val="50000"/>
                  </a:srgbClr>
                </a:solidFill>
              </a:rPr>
              <a:t>RESPONSE</a:t>
            </a:r>
            <a:endParaRPr lang="en-GB" sz="2000" dirty="0">
              <a:solidFill>
                <a:srgbClr val="9BBB59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52320" y="2125917"/>
            <a:ext cx="648058" cy="3294315"/>
            <a:chOff x="7668344" y="1790869"/>
            <a:chExt cx="432034" cy="3294315"/>
          </a:xfrm>
        </p:grpSpPr>
        <p:sp>
          <p:nvSpPr>
            <p:cNvPr id="127" name="Right Arrow 126"/>
            <p:cNvSpPr/>
            <p:nvPr/>
          </p:nvSpPr>
          <p:spPr>
            <a:xfrm>
              <a:off x="7668344" y="3312799"/>
              <a:ext cx="432034" cy="25045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7668344" y="1790869"/>
              <a:ext cx="432034" cy="25045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668344" y="2551834"/>
              <a:ext cx="432034" cy="25045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7668344" y="4073764"/>
              <a:ext cx="432034" cy="25045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7668344" y="4834728"/>
              <a:ext cx="432034" cy="25045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67" name="DirArrow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4487561" y="3721102"/>
            <a:ext cx="3076481" cy="28205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850" y="5400368"/>
            <a:ext cx="8839646" cy="589155"/>
            <a:chOff x="196850" y="5310215"/>
            <a:chExt cx="8839646" cy="589155"/>
          </a:xfrm>
        </p:grpSpPr>
        <p:grpSp>
          <p:nvGrpSpPr>
            <p:cNvPr id="91" name="Group 90"/>
            <p:cNvGrpSpPr>
              <a:grpSpLocks/>
            </p:cNvGrpSpPr>
            <p:nvPr/>
          </p:nvGrpSpPr>
          <p:grpSpPr>
            <a:xfrm>
              <a:off x="4572000" y="5688948"/>
              <a:ext cx="4464496" cy="210422"/>
              <a:chOff x="196850" y="5589240"/>
              <a:chExt cx="4087118" cy="216024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196850" y="5697252"/>
                <a:ext cx="408711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96850" y="5589240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283968" y="5589240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5743004" y="5340993"/>
              <a:ext cx="1803892" cy="246221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Emergency operations</a:t>
              </a:r>
              <a:endParaRPr lang="en-US" sz="18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>
            <a:xfrm>
              <a:off x="196850" y="5688948"/>
              <a:ext cx="4303141" cy="210422"/>
              <a:chOff x="196850" y="5589240"/>
              <a:chExt cx="4087118" cy="21602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96850" y="5697252"/>
                <a:ext cx="408711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96850" y="5589240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283968" y="5589240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222609" y="5310215"/>
              <a:ext cx="305778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800" b="1" dirty="0" smtClean="0">
                  <a:solidFill>
                    <a:prstClr val="black"/>
                  </a:solidFill>
                  <a:latin typeface="Calibri"/>
                </a:rPr>
                <a:t>Infectious Hazard </a:t>
              </a:r>
              <a:r>
                <a:rPr lang="en-US" sz="1800" b="1" dirty="0" err="1" smtClean="0">
                  <a:solidFill>
                    <a:prstClr val="black"/>
                  </a:solidFill>
                  <a:latin typeface="Calibri"/>
                </a:rPr>
                <a:t>Managment</a:t>
              </a:r>
              <a:endParaRPr lang="en-US" sz="1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609" y="3319121"/>
            <a:ext cx="3031490" cy="980287"/>
            <a:chOff x="222609" y="2984073"/>
            <a:chExt cx="3031490" cy="980287"/>
          </a:xfrm>
        </p:grpSpPr>
        <p:sp>
          <p:nvSpPr>
            <p:cNvPr id="105" name="TextBox 104"/>
            <p:cNvSpPr txBox="1"/>
            <p:nvPr/>
          </p:nvSpPr>
          <p:spPr>
            <a:xfrm>
              <a:off x="222609" y="2984073"/>
              <a:ext cx="1206798" cy="980287"/>
            </a:xfrm>
            <a:prstGeom prst="rect">
              <a:avLst/>
            </a:prstGeom>
            <a:solidFill>
              <a:srgbClr val="E6E0EC"/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342900" indent="-342900" algn="ctr">
                <a:lnSpc>
                  <a:spcPct val="800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604A7B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</a:pPr>
              <a:r>
                <a:rPr lang="en-US" sz="1400" dirty="0" smtClean="0">
                  <a:latin typeface="Calibri"/>
                </a:rPr>
                <a:t>Infectious Hazards</a:t>
              </a:r>
            </a:p>
            <a:p>
              <a:pPr marL="0" indent="0" fontAlgn="auto">
                <a:spcAft>
                  <a:spcPts val="0"/>
                </a:spcAft>
              </a:pPr>
              <a:r>
                <a:rPr lang="en-US" dirty="0" smtClean="0">
                  <a:latin typeface="Calibri"/>
                </a:rPr>
                <a:t>(</a:t>
              </a:r>
              <a:r>
                <a:rPr lang="en-US" dirty="0" err="1" smtClean="0">
                  <a:latin typeface="Calibri"/>
                </a:rPr>
                <a:t>e.g</a:t>
              </a:r>
              <a:r>
                <a:rPr lang="en-US" dirty="0" smtClean="0">
                  <a:latin typeface="Calibri"/>
                </a:rPr>
                <a:t> H5N1</a:t>
              </a:r>
              <a:r>
                <a:rPr lang="en-US" dirty="0">
                  <a:latin typeface="Calibri"/>
                </a:rPr>
                <a:t>, </a:t>
              </a:r>
              <a:r>
                <a:rPr lang="en-US" dirty="0" smtClean="0">
                  <a:latin typeface="Calibri"/>
                </a:rPr>
                <a:t>H7N9, coronaviruses</a:t>
              </a:r>
              <a:r>
                <a:rPr lang="en-US" dirty="0">
                  <a:latin typeface="Calibri"/>
                </a:rPr>
                <a:t>, </a:t>
              </a:r>
              <a:r>
                <a:rPr lang="en-US" dirty="0" err="1" smtClean="0">
                  <a:latin typeface="Calibri"/>
                </a:rPr>
                <a:t>filoviruses</a:t>
              </a:r>
              <a:r>
                <a:rPr lang="en-US" dirty="0" smtClean="0">
                  <a:latin typeface="Calibri"/>
                </a:rPr>
                <a:t>)</a:t>
              </a:r>
              <a:endParaRPr lang="en-US" dirty="0">
                <a:latin typeface="Calibri"/>
              </a:endParaRPr>
            </a:p>
          </p:txBody>
        </p:sp>
        <p:sp>
          <p:nvSpPr>
            <p:cNvPr id="66" name="Right Arrow 65"/>
            <p:cNvSpPr>
              <a:spLocks/>
            </p:cNvSpPr>
            <p:nvPr/>
          </p:nvSpPr>
          <p:spPr>
            <a:xfrm>
              <a:off x="1619902" y="3362272"/>
              <a:ext cx="226768" cy="22448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27617" y="3043799"/>
              <a:ext cx="1018763" cy="8614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>
                  <a:solidFill>
                    <a:srgbClr val="F79646">
                      <a:lumMod val="50000"/>
                    </a:srgb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/>
                <a:t>Infectious risk </a:t>
              </a:r>
            </a:p>
            <a:p>
              <a:r>
                <a:rPr lang="en-US" sz="1400" dirty="0"/>
                <a:t>grading &amp; </a:t>
              </a:r>
              <a:r>
                <a:rPr lang="en-US" sz="1400" dirty="0" err="1" smtClean="0"/>
                <a:t>mgmt</a:t>
              </a:r>
              <a:endParaRPr lang="en-US" sz="1400" dirty="0"/>
            </a:p>
          </p:txBody>
        </p:sp>
        <p:sp>
          <p:nvSpPr>
            <p:cNvPr id="70" name="Right Arrow 69"/>
            <p:cNvSpPr>
              <a:spLocks/>
            </p:cNvSpPr>
            <p:nvPr/>
          </p:nvSpPr>
          <p:spPr>
            <a:xfrm>
              <a:off x="3027331" y="3362272"/>
              <a:ext cx="226768" cy="22448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1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9512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WHO's Roles in Health Emergency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96" y="1686601"/>
            <a:ext cx="7646446" cy="45090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>
                <a:latin typeface="+mn-lt"/>
              </a:rPr>
              <a:t>Infectious Hazard Management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>
                <a:latin typeface="+mn-lt"/>
              </a:rPr>
              <a:t>IHR &amp; Member State Preparedness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>
                <a:latin typeface="+mn-lt"/>
              </a:rPr>
              <a:t>Risk Assessment &amp; Health Emergency Info/Data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>
                <a:latin typeface="+mn-lt"/>
              </a:rPr>
              <a:t>Emergency Operations</a:t>
            </a:r>
            <a:endParaRPr lang="en-GB" sz="2800" dirty="0" smtClean="0">
              <a:latin typeface="+mn-lt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2000" dirty="0" smtClean="0">
                <a:latin typeface="+mn-lt"/>
              </a:rPr>
              <a:t>Incident management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2000" dirty="0" smtClean="0">
                <a:latin typeface="+mn-lt"/>
              </a:rPr>
              <a:t>Protracted crises planning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2000" dirty="0" smtClean="0">
                <a:latin typeface="+mn-lt"/>
              </a:rPr>
              <a:t>Operational Partners &amp; Readiness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2000" dirty="0" smtClean="0">
                <a:latin typeface="+mn-lt"/>
              </a:rPr>
              <a:t>Operations Support &amp; Logistics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B487D3-7536-4C41-A64E-9ED29CC9A7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856984" cy="75567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financially empowered &amp; sustainable WHO Health </a:t>
            </a:r>
            <a:b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Emergencies </a:t>
            </a:r>
            <a:r>
              <a:rPr lang="en-US" sz="3200" kern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fr-FR" sz="32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26524"/>
            <a:ext cx="8694032" cy="462275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+mn-lt"/>
              </a:rPr>
              <a:t>Adequate </a:t>
            </a:r>
            <a:r>
              <a:rPr lang="en-US" sz="2400" b="1" dirty="0">
                <a:latin typeface="+mn-lt"/>
              </a:rPr>
              <a:t>financing </a:t>
            </a:r>
            <a:r>
              <a:rPr lang="en-US" sz="2400" dirty="0">
                <a:latin typeface="+mn-lt"/>
              </a:rPr>
              <a:t>is a prerequisite </a:t>
            </a:r>
            <a:r>
              <a:rPr lang="en-US" sz="2400" dirty="0" smtClean="0">
                <a:latin typeface="+mn-lt"/>
              </a:rPr>
              <a:t>for success in supporting </a:t>
            </a:r>
            <a:r>
              <a:rPr lang="en-US" sz="2400" dirty="0">
                <a:latin typeface="+mn-lt"/>
              </a:rPr>
              <a:t>of Member State preparedness </a:t>
            </a:r>
            <a:r>
              <a:rPr lang="en-US" sz="2400" dirty="0" smtClean="0">
                <a:latin typeface="+mn-lt"/>
              </a:rPr>
              <a:t>strengthening</a:t>
            </a:r>
          </a:p>
          <a:p>
            <a:pPr algn="just"/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financial viability and sustainability of the new </a:t>
            </a:r>
            <a:r>
              <a:rPr lang="en-US" sz="2400" dirty="0" smtClean="0">
                <a:latin typeface="+mn-lt"/>
              </a:rPr>
              <a:t>programme </a:t>
            </a:r>
            <a:r>
              <a:rPr lang="en-US" sz="2400" dirty="0">
                <a:latin typeface="+mn-lt"/>
              </a:rPr>
              <a:t>requires a combination of </a:t>
            </a:r>
            <a:r>
              <a:rPr lang="en-US" sz="2400" b="1" dirty="0">
                <a:latin typeface="+mn-lt"/>
              </a:rPr>
              <a:t>core financing </a:t>
            </a:r>
            <a:r>
              <a:rPr lang="en-US" sz="2400" dirty="0">
                <a:latin typeface="+mn-lt"/>
              </a:rPr>
              <a:t>for WHO’s standing emergency risk management capacity and normative </a:t>
            </a:r>
            <a:r>
              <a:rPr lang="en-US" sz="2400" dirty="0" smtClean="0">
                <a:latin typeface="+mn-lt"/>
              </a:rPr>
              <a:t>work</a:t>
            </a:r>
          </a:p>
          <a:p>
            <a:pPr algn="just"/>
            <a:r>
              <a:rPr lang="en-US" sz="2400" dirty="0" smtClean="0">
                <a:latin typeface="+mn-lt"/>
              </a:rPr>
              <a:t>Also required is a </a:t>
            </a:r>
            <a:r>
              <a:rPr lang="en-US" sz="2400" b="1" dirty="0" smtClean="0">
                <a:latin typeface="+mn-lt"/>
              </a:rPr>
              <a:t>contingency fund </a:t>
            </a:r>
            <a:r>
              <a:rPr lang="en-US" sz="2400" dirty="0" smtClean="0">
                <a:latin typeface="+mn-lt"/>
              </a:rPr>
              <a:t>(CFE) for rapidly initiating and enabling new emergency response operations</a:t>
            </a:r>
          </a:p>
        </p:txBody>
      </p:sp>
    </p:spTree>
    <p:extLst>
      <p:ext uri="{BB962C8B-B14F-4D97-AF65-F5344CB8AC3E}">
        <p14:creationId xmlns:p14="http://schemas.microsoft.com/office/powerpoint/2010/main" val="33916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GB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36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We need to collectively act now to stop the loss of </a:t>
            </a:r>
            <a:r>
              <a:rPr lang="en-US" sz="2800" dirty="0">
                <a:latin typeface="+mn-lt"/>
              </a:rPr>
              <a:t>African </a:t>
            </a:r>
            <a:r>
              <a:rPr lang="en-US" sz="2800" dirty="0" smtClean="0">
                <a:latin typeface="+mn-lt"/>
              </a:rPr>
              <a:t>lives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We need  robust surveillance to nip </a:t>
            </a:r>
            <a:r>
              <a:rPr lang="en-US" sz="2800" dirty="0">
                <a:latin typeface="+mn-lt"/>
              </a:rPr>
              <a:t>epidemics </a:t>
            </a:r>
            <a:r>
              <a:rPr lang="en-US" sz="2800" dirty="0" smtClean="0">
                <a:latin typeface="+mn-lt"/>
              </a:rPr>
              <a:t>and health emergencies in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bud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We need to build world class infrastructure to prevent, detect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and respond to outbreaks and other health emergencies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New WHE programme offers us an opportunity</a:t>
            </a:r>
          </a:p>
          <a:p>
            <a:pPr marL="0" indent="0" algn="just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17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11629" y="312655"/>
            <a:ext cx="83058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</a:t>
            </a:r>
            <a:r>
              <a:rPr lang="en-GB" sz="32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GB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events</a:t>
            </a: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eekly summary 2015 Dece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b="15334"/>
          <a:stretch>
            <a:fillRect/>
          </a:stretch>
        </p:blipFill>
        <p:spPr bwMode="auto">
          <a:xfrm>
            <a:off x="4427985" y="1055914"/>
            <a:ext cx="4032448" cy="43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629" y="1178437"/>
            <a:ext cx="381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en-GB" sz="2000" dirty="0" smtClean="0">
                <a:solidFill>
                  <a:prstClr val="black"/>
                </a:solidFill>
              </a:rPr>
              <a:t>82 </a:t>
            </a:r>
            <a:r>
              <a:rPr lang="en-GB" sz="2000" dirty="0">
                <a:solidFill>
                  <a:prstClr val="black"/>
                </a:solidFill>
              </a:rPr>
              <a:t>(78</a:t>
            </a:r>
            <a:r>
              <a:rPr lang="en-GB" sz="2000" dirty="0" smtClean="0">
                <a:solidFill>
                  <a:prstClr val="black"/>
                </a:solidFill>
              </a:rPr>
              <a:t>%): Infectious diseases </a:t>
            </a:r>
          </a:p>
          <a:p>
            <a:pPr marL="285750" indent="-285750">
              <a:buFontTx/>
              <a:buBlip>
                <a:blip r:embed="rId3"/>
              </a:buBlip>
            </a:pPr>
            <a:r>
              <a:rPr lang="en-GB" sz="2000" dirty="0" smtClean="0">
                <a:solidFill>
                  <a:prstClr val="black"/>
                </a:solidFill>
              </a:rPr>
              <a:t>18 </a:t>
            </a:r>
            <a:r>
              <a:rPr lang="en-GB" sz="2000" dirty="0">
                <a:solidFill>
                  <a:prstClr val="black"/>
                </a:solidFill>
              </a:rPr>
              <a:t>(17</a:t>
            </a:r>
            <a:r>
              <a:rPr lang="en-GB" sz="2000" dirty="0" smtClean="0">
                <a:solidFill>
                  <a:prstClr val="black"/>
                </a:solidFill>
              </a:rPr>
              <a:t>%): Disaster</a:t>
            </a:r>
          </a:p>
          <a:p>
            <a:pPr marL="285750" indent="-285750">
              <a:buFontTx/>
              <a:buBlip>
                <a:blip r:embed="rId3"/>
              </a:buBlip>
            </a:pPr>
            <a:r>
              <a:rPr lang="en-GB" sz="2000" dirty="0" smtClean="0">
                <a:solidFill>
                  <a:prstClr val="black"/>
                </a:solidFill>
              </a:rPr>
              <a:t>4 </a:t>
            </a:r>
            <a:r>
              <a:rPr lang="en-GB" sz="2000" dirty="0">
                <a:solidFill>
                  <a:prstClr val="black"/>
                </a:solidFill>
              </a:rPr>
              <a:t>(4</a:t>
            </a:r>
            <a:r>
              <a:rPr lang="en-GB" sz="2000" dirty="0" smtClean="0">
                <a:solidFill>
                  <a:prstClr val="black"/>
                </a:solidFill>
              </a:rPr>
              <a:t>%):     Chemical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2" t="9915" r="27107" b="8714"/>
          <a:stretch>
            <a:fillRect/>
          </a:stretch>
        </p:blipFill>
        <p:spPr bwMode="auto">
          <a:xfrm>
            <a:off x="381000" y="2819400"/>
            <a:ext cx="393106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58922" cy="1238270"/>
          </a:xfrm>
        </p:spPr>
        <p:txBody>
          <a:bodyPr/>
          <a:lstStyle/>
          <a:p>
            <a:pPr algn="ctr"/>
            <a:r>
              <a:rPr lang="en-US" sz="6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</a:t>
            </a:r>
            <a:r>
              <a:rPr lang="en-US" sz="6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Title of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7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2204864"/>
            <a:ext cx="6768752" cy="64807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outbreaks</a:t>
            </a:r>
          </a:p>
        </p:txBody>
      </p:sp>
    </p:spTree>
    <p:extLst>
      <p:ext uri="{BB962C8B-B14F-4D97-AF65-F5344CB8AC3E}">
        <p14:creationId xmlns:p14="http://schemas.microsoft.com/office/powerpoint/2010/main" val="30335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" y="885825"/>
            <a:ext cx="8772525" cy="5438775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YF outbreak in Angola is largest in recent decades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of 29th July, a total of 3,818 suspected cases have been reported of which 879 were laboratory confirmed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369 deaths (CFR =10%) among all suspected cases and 118 deaths (CFR =13.4%) among the confirmed cases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Laboratory confirmed cases have been reported in all the 18 provinces and in 79 out of 123 districts.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Luanda province has the majority of the confirmed cases 489 (56.8%), followed by Huambo 127 (17.7%) and Benguela 111 (12.9%)</a:t>
            </a:r>
          </a:p>
          <a:p>
            <a:endParaRPr lang="en-US" sz="22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51" y="66675"/>
            <a:ext cx="874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0152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Yellow Fever -Angola</a:t>
            </a:r>
            <a:endParaRPr lang="en-GB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0" y="116632"/>
            <a:ext cx="9144000" cy="748862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Fever-DR Congo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828676"/>
            <a:ext cx="8924925" cy="5451544"/>
          </a:xfrm>
        </p:spPr>
        <p:txBody>
          <a:bodyPr/>
          <a:lstStyle/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June 20th 2016, the Minister of health made an official statement declaring the YF outbreak a health emergency in the DRC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Five new cases of yellow fever were laboratory confirmed between 16 and 20 June 2016. 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Cases were reported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Kisenso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II in Kinshasa and Matadi (1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Kongo Central. 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of June 19, 2016 , a total of 68 confirmed cases of yellow fever have been notified, with seven (7) indigenous cases.</a:t>
            </a:r>
          </a:p>
          <a:p>
            <a:pPr marL="457200" indent="-457200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 of suspected cases of yellow fever is continuing </a:t>
            </a:r>
          </a:p>
        </p:txBody>
      </p:sp>
    </p:spTree>
    <p:extLst>
      <p:ext uri="{BB962C8B-B14F-4D97-AF65-F5344CB8AC3E}">
        <p14:creationId xmlns:p14="http://schemas.microsoft.com/office/powerpoint/2010/main" val="36613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497160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Fever-Uganda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828676"/>
            <a:ext cx="8924925" cy="5451544"/>
          </a:xfrm>
        </p:spPr>
        <p:txBody>
          <a:bodyPr/>
          <a:lstStyle/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outbreak in Uganda was notified on 9 April 2016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of 8 Jun 2016, a total of 91 cases including 3 deaths had been reported with 7 confirmed cases in three districts-Masaka (5), Rukungiri (1) and Kalangala (1)) districts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Sequencing showed a high similarity with the YF outbreak in 2010 in Northern Uganda</a:t>
            </a:r>
          </a:p>
          <a:p>
            <a:pPr marL="457200" indent="-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Uganda quickly responded and initiated reactive mass vaccination campaigns in the three districts achieving a coverage of 90.6% -96.8% in less than two weeks</a:t>
            </a:r>
          </a:p>
        </p:txBody>
      </p:sp>
    </p:spTree>
    <p:extLst>
      <p:ext uri="{BB962C8B-B14F-4D97-AF65-F5344CB8AC3E}">
        <p14:creationId xmlns:p14="http://schemas.microsoft.com/office/powerpoint/2010/main" val="27968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48872" cy="569168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828676"/>
            <a:ext cx="8749606" cy="5451544"/>
          </a:xfrm>
        </p:spPr>
        <p:txBody>
          <a:bodyPr/>
          <a:lstStyle/>
          <a:p>
            <a:pPr marL="457200" indent="-4572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Fifteen countries reported a cumulative total of 97,472 cases and 1,936 deaths during the period January 2015 to 3 August 2016</a:t>
            </a:r>
          </a:p>
          <a:p>
            <a:pPr marL="457200" indent="-4572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Between January – 4 August 2016, a total over 30,000 cases and 400 deaths were  reported in 14 out of 47 member states</a:t>
            </a:r>
          </a:p>
          <a:p>
            <a:pPr marL="457200" indent="-4572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countries accounted for 84% of all cases; DRC (35%,  CFR 2%), Tanzania (30%, CFR 1.5%), and Kenya (19%, CFR 1.3%) </a:t>
            </a:r>
          </a:p>
          <a:p>
            <a:pPr marL="457200" indent="-4572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Humanitarian crises in CAR, South Sudan and Burundi  associated with displacement of thousands of people have resulted in major health consequences</a:t>
            </a:r>
          </a:p>
          <a:p>
            <a:pPr marL="457200" indent="-4572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Floods and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affecting millions of people in eastern and Southern Africa including; Ethiopia, Zimbabwe, Malawi, Lesotho, South Africa and Zambia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062"/>
            <a:ext cx="9144000" cy="796487"/>
          </a:xfrm>
        </p:spPr>
        <p:txBody>
          <a:bodyPr/>
          <a:lstStyle/>
          <a:p>
            <a:pPr algn="ctr">
              <a:spcBef>
                <a:spcPct val="80000"/>
              </a:spcBef>
              <a:buClr>
                <a:srgbClr val="1E7FB8"/>
              </a:buClr>
            </a:pP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that reported cholera outbreaks to WHO </a:t>
            </a:r>
            <a:b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2015 to 3 August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750032"/>
              </p:ext>
            </p:extLst>
          </p:nvPr>
        </p:nvGraphicFramePr>
        <p:xfrm>
          <a:off x="66676" y="847718"/>
          <a:ext cx="9077324" cy="5540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634"/>
                <a:gridCol w="1051756"/>
                <a:gridCol w="3926291"/>
                <a:gridCol w="840218"/>
                <a:gridCol w="841207"/>
                <a:gridCol w="840218"/>
              </a:tblGrid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Time period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Country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Area (s)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Cases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Deaths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CFR (%)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 Feb-Apr’16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Benin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Aguegues, So-Aya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Jan ‘15– 24 July’16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Nationwide, endemic spread to </a:t>
                      </a:r>
                      <a:r>
                        <a:rPr lang="en-US" sz="900" dirty="0" smtClean="0">
                          <a:effectLst/>
                        </a:rPr>
                        <a:t>7 new</a:t>
                      </a:r>
                      <a:r>
                        <a:rPr lang="en-US" sz="900" baseline="0" dirty="0" smtClean="0">
                          <a:effectLst/>
                        </a:rPr>
                        <a:t> provinces (</a:t>
                      </a:r>
                      <a:r>
                        <a:rPr lang="en-US" sz="900" baseline="0" dirty="0" err="1" smtClean="0">
                          <a:effectLst/>
                        </a:rPr>
                        <a:t>Lualaba</a:t>
                      </a:r>
                      <a:r>
                        <a:rPr lang="en-US" sz="900" baseline="0" dirty="0" smtClean="0">
                          <a:effectLst/>
                        </a:rPr>
                        <a:t>, Maniema, </a:t>
                      </a:r>
                      <a:r>
                        <a:rPr lang="en-US" sz="900" baseline="0" dirty="0" err="1" smtClean="0">
                          <a:effectLst/>
                        </a:rPr>
                        <a:t>Tshopo</a:t>
                      </a:r>
                      <a:r>
                        <a:rPr lang="en-US" sz="900" baseline="0" dirty="0" smtClean="0">
                          <a:effectLst/>
                        </a:rPr>
                        <a:t>, Kinshasa, </a:t>
                      </a:r>
                      <a:r>
                        <a:rPr lang="en-US" sz="900" baseline="0" dirty="0" err="1" smtClean="0">
                          <a:effectLst/>
                        </a:rPr>
                        <a:t>Mongala</a:t>
                      </a:r>
                      <a:r>
                        <a:rPr lang="en-US" sz="900" baseline="0" dirty="0" smtClean="0">
                          <a:effectLst/>
                        </a:rPr>
                        <a:t>, Equateur, and </a:t>
                      </a:r>
                      <a:r>
                        <a:rPr lang="en-US" sz="900" baseline="0" dirty="0" err="1" smtClean="0">
                          <a:effectLst/>
                        </a:rPr>
                        <a:t>Maindombe</a:t>
                      </a:r>
                      <a:r>
                        <a:rPr lang="en-US" sz="900" baseline="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33,992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 Nov’15- 31 July’16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Ethiopia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Oromia, Somali, Addis, SNNP, Afar, Amhara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9,155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Jun’15-4 July’16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Kenya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Nationwide, 2 </a:t>
                      </a:r>
                      <a:r>
                        <a:rPr lang="en-US" sz="900" dirty="0">
                          <a:effectLst/>
                        </a:rPr>
                        <a:t>counties active; </a:t>
                      </a:r>
                      <a:r>
                        <a:rPr lang="en-US" sz="900" dirty="0" err="1" smtClean="0">
                          <a:effectLst/>
                        </a:rPr>
                        <a:t>Tana</a:t>
                      </a:r>
                      <a:r>
                        <a:rPr lang="en-US" sz="900" dirty="0" smtClean="0">
                          <a:effectLst/>
                        </a:rPr>
                        <a:t> river and </a:t>
                      </a:r>
                      <a:r>
                        <a:rPr lang="en-US" sz="900" dirty="0" err="1" smtClean="0">
                          <a:effectLst/>
                        </a:rPr>
                        <a:t>Mandera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16,585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18Dec’15-20May’16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Malawi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Blantyre, </a:t>
                      </a:r>
                      <a:r>
                        <a:rPr lang="en-US" sz="900" dirty="0" err="1">
                          <a:effectLst/>
                        </a:rPr>
                        <a:t>Karonga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Kasungu</a:t>
                      </a:r>
                      <a:r>
                        <a:rPr lang="en-US" sz="900" dirty="0">
                          <a:effectLst/>
                        </a:rPr>
                        <a:t>, Lilongwe, </a:t>
                      </a:r>
                      <a:r>
                        <a:rPr lang="en-US" sz="900" dirty="0" err="1">
                          <a:effectLst/>
                        </a:rPr>
                        <a:t>Machinga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Mangochi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Mchinji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Nkhata</a:t>
                      </a:r>
                      <a:r>
                        <a:rPr lang="en-US" sz="900" dirty="0">
                          <a:effectLst/>
                        </a:rPr>
                        <a:t> Bay, </a:t>
                      </a:r>
                      <a:r>
                        <a:rPr lang="en-US" sz="900" dirty="0" err="1">
                          <a:effectLst/>
                        </a:rPr>
                        <a:t>Phalombe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Zomba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Aug’15-Jan’16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Mozambique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Nampula, Niassa, Zambezia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7Sept’15-Apr’16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Nigeria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Borno, Jigawa, Kano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Jan’15-April’16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Somalia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Banadir, Bay, Lower and middle Juba, Lower and middle Shabelle, &amp; Hiraan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June </a:t>
                      </a:r>
                      <a:r>
                        <a:rPr lang="en-US" sz="900" dirty="0" smtClean="0">
                          <a:effectLst/>
                        </a:rPr>
                        <a:t>2015 -  1 August ‘16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S. Sudan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Juba, </a:t>
                      </a:r>
                      <a:r>
                        <a:rPr lang="en-US" sz="900" dirty="0" err="1" smtClean="0">
                          <a:effectLst/>
                        </a:rPr>
                        <a:t>Terekeka</a:t>
                      </a:r>
                      <a:r>
                        <a:rPr lang="en-US" sz="900" dirty="0" smtClean="0">
                          <a:effectLst/>
                        </a:rPr>
                        <a:t>, and </a:t>
                      </a:r>
                      <a:r>
                        <a:rPr lang="en-US" sz="900" dirty="0" err="1" smtClean="0">
                          <a:effectLst/>
                        </a:rPr>
                        <a:t>Duk</a:t>
                      </a:r>
                      <a:r>
                        <a:rPr lang="en-US" sz="900" dirty="0" smtClean="0">
                          <a:effectLst/>
                        </a:rPr>
                        <a:t> counties in central </a:t>
                      </a:r>
                      <a:r>
                        <a:rPr lang="en-US" sz="900" dirty="0" err="1" smtClean="0">
                          <a:effectLst/>
                        </a:rPr>
                        <a:t>Equatoria</a:t>
                      </a:r>
                      <a:r>
                        <a:rPr lang="en-US" sz="900" dirty="0" smtClean="0">
                          <a:effectLst/>
                        </a:rPr>
                        <a:t> and </a:t>
                      </a:r>
                      <a:r>
                        <a:rPr lang="en-US" sz="900" dirty="0" err="1" smtClean="0">
                          <a:effectLst/>
                        </a:rPr>
                        <a:t>Jonglei</a:t>
                      </a:r>
                      <a:r>
                        <a:rPr lang="en-US" sz="900" dirty="0" smtClean="0">
                          <a:effectLst/>
                        </a:rPr>
                        <a:t> states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3.1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21Aug’15-3 August’16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Tanzania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Nationwide; 2 regions active, </a:t>
                      </a:r>
                      <a:r>
                        <a:rPr lang="en-US" sz="900" dirty="0" err="1" smtClean="0">
                          <a:effectLst/>
                        </a:rPr>
                        <a:t>Morogoro</a:t>
                      </a:r>
                      <a:r>
                        <a:rPr lang="en-US" sz="900" dirty="0" smtClean="0">
                          <a:effectLst/>
                        </a:rPr>
                        <a:t> and Zanzibar island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22,385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346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Oct15-Feb16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Uganda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Arua, Busia, Hoima, Kampala, Kasese, M</a:t>
                      </a:r>
                      <a:r>
                        <a:rPr lang="pt-PT" sz="900">
                          <a:effectLst/>
                        </a:rPr>
                        <a:t>bale, Moroto, Sironko, Wakiso,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1583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9.3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4Feb-15Jun’16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Zambia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Lusaka, Central, Northern, Southern provinces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97,472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1936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gfEQMOG0u7qxM_xza1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a8VcNkG0KLhNFBj3nc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9232</TotalTime>
  <Words>2023</Words>
  <Application>Microsoft Office PowerPoint</Application>
  <PresentationFormat>On-screen Show (4:3)</PresentationFormat>
  <Paragraphs>286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Black</vt:lpstr>
      <vt:lpstr>Arial Bold</vt:lpstr>
      <vt:lpstr>Arial Narrow</vt:lpstr>
      <vt:lpstr>Calibri</vt:lpstr>
      <vt:lpstr>Times New Roman</vt:lpstr>
      <vt:lpstr>Wingdings</vt:lpstr>
      <vt:lpstr>master</vt:lpstr>
      <vt:lpstr>think-cell Slide</vt:lpstr>
      <vt:lpstr>PowerPoint Presentation</vt:lpstr>
      <vt:lpstr>PowerPoint Presentation</vt:lpstr>
      <vt:lpstr>2015: public health events </vt:lpstr>
      <vt:lpstr>PowerPoint Presentation</vt:lpstr>
      <vt:lpstr>PowerPoint Presentation</vt:lpstr>
      <vt:lpstr>Yellow Fever-DR Congo</vt:lpstr>
      <vt:lpstr>Yellow Fever-Uganda</vt:lpstr>
      <vt:lpstr>Cholera</vt:lpstr>
      <vt:lpstr>Countries that reported cholera outbreaks to WHO  January 2015 to 3 August 2016</vt:lpstr>
      <vt:lpstr>Cholera Response</vt:lpstr>
      <vt:lpstr>Issues in cholera response</vt:lpstr>
      <vt:lpstr>Priority Actions -Cholera-1</vt:lpstr>
      <vt:lpstr>Priority Actions -Cholera-2</vt:lpstr>
      <vt:lpstr>                                Chikungunya-Kenya</vt:lpstr>
      <vt:lpstr>We need a regional strategy to guide member states &amp; partners</vt:lpstr>
      <vt:lpstr>Objectives</vt:lpstr>
      <vt:lpstr>Targets -1</vt:lpstr>
      <vt:lpstr>Targets-2</vt:lpstr>
      <vt:lpstr>Strategic Approaches</vt:lpstr>
      <vt:lpstr> </vt:lpstr>
      <vt:lpstr>Priority Strategic actions-1</vt:lpstr>
      <vt:lpstr>Priority Strategic actions-2</vt:lpstr>
      <vt:lpstr>Partnerships, Collaboration &amp; Advocacy</vt:lpstr>
      <vt:lpstr>What the world expects of WHO in emergencies?</vt:lpstr>
      <vt:lpstr>WHO’s new Health Emergencies Programme</vt:lpstr>
      <vt:lpstr>PowerPoint Presentation</vt:lpstr>
      <vt:lpstr>WHO's Roles in Health Emergency Risk Management</vt:lpstr>
      <vt:lpstr>A financially empowered &amp; sustainable WHO Health  Emergencies Programme</vt:lpstr>
      <vt:lpstr>Conclusion</vt:lpstr>
      <vt:lpstr>Thank You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 RECOMMENDATIONS FOR THE USE OF ANTIRETROVIRAL DRUGS FOR TREATING AND PREVENTING HIV INFECTION;   IMPLICATIONS FOR THE AFRICAN REGION</dc:title>
  <dc:creator>LULE, Frank John</dc:creator>
  <cp:lastModifiedBy>Seblu Zenebe</cp:lastModifiedBy>
  <cp:revision>150</cp:revision>
  <cp:lastPrinted>2016-07-15T11:07:21Z</cp:lastPrinted>
  <dcterms:created xsi:type="dcterms:W3CDTF">2015-10-08T08:24:51Z</dcterms:created>
  <dcterms:modified xsi:type="dcterms:W3CDTF">2016-08-23T07:56:42Z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