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718"/>
  </p:normalViewPr>
  <p:slideViewPr>
    <p:cSldViewPr snapToGrid="0" snapToObjects="1">
      <p:cViewPr varScale="1">
        <p:scale>
          <a:sx n="110" d="100"/>
          <a:sy n="110"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EDE5D2-0275-0842-87F9-11A4C00567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D142D300-6C5C-0F42-99A0-4225FF116F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61267721-EC03-C24D-8540-5D769BC9B5C4}"/>
              </a:ext>
            </a:extLst>
          </p:cNvPr>
          <p:cNvSpPr>
            <a:spLocks noGrp="1"/>
          </p:cNvSpPr>
          <p:nvPr>
            <p:ph type="dt" sz="half" idx="10"/>
          </p:nvPr>
        </p:nvSpPr>
        <p:spPr/>
        <p:txBody>
          <a:bodyPr/>
          <a:lstStyle/>
          <a:p>
            <a:fld id="{24E7211D-9341-4B43-BA08-BED09BE01C5C}" type="datetimeFigureOut">
              <a:rPr lang="en-US" smtClean="0"/>
              <a:t>7/18/2018</a:t>
            </a:fld>
            <a:endParaRPr lang="en-US"/>
          </a:p>
        </p:txBody>
      </p:sp>
      <p:sp>
        <p:nvSpPr>
          <p:cNvPr id="5" name="Footer Placeholder 4">
            <a:extLst>
              <a:ext uri="{FF2B5EF4-FFF2-40B4-BE49-F238E27FC236}">
                <a16:creationId xmlns:a16="http://schemas.microsoft.com/office/drawing/2014/main" xmlns="" id="{21E74F1C-0690-5A49-B529-380F370C7E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027F215-1DD7-BA49-8FD8-492FCA650295}"/>
              </a:ext>
            </a:extLst>
          </p:cNvPr>
          <p:cNvSpPr>
            <a:spLocks noGrp="1"/>
          </p:cNvSpPr>
          <p:nvPr>
            <p:ph type="sldNum" sz="quarter" idx="12"/>
          </p:nvPr>
        </p:nvSpPr>
        <p:spPr/>
        <p:txBody>
          <a:bodyPr/>
          <a:lstStyle/>
          <a:p>
            <a:fld id="{C514D3FE-E57C-544F-9DC0-CA1E3151CEA2}" type="slidenum">
              <a:rPr lang="en-US" smtClean="0"/>
              <a:t>‹#›</a:t>
            </a:fld>
            <a:endParaRPr lang="en-US"/>
          </a:p>
        </p:txBody>
      </p:sp>
    </p:spTree>
    <p:extLst>
      <p:ext uri="{BB962C8B-B14F-4D97-AF65-F5344CB8AC3E}">
        <p14:creationId xmlns:p14="http://schemas.microsoft.com/office/powerpoint/2010/main" val="272293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7C8AD6-AA27-764A-8ADB-D21DD15CAA7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0517E0BC-F910-C042-9D15-383004A7246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64B13D0-AAD5-8C49-815A-93CD18D39B87}"/>
              </a:ext>
            </a:extLst>
          </p:cNvPr>
          <p:cNvSpPr>
            <a:spLocks noGrp="1"/>
          </p:cNvSpPr>
          <p:nvPr>
            <p:ph type="dt" sz="half" idx="10"/>
          </p:nvPr>
        </p:nvSpPr>
        <p:spPr/>
        <p:txBody>
          <a:bodyPr/>
          <a:lstStyle/>
          <a:p>
            <a:fld id="{24E7211D-9341-4B43-BA08-BED09BE01C5C}" type="datetimeFigureOut">
              <a:rPr lang="en-US" smtClean="0"/>
              <a:t>7/18/2018</a:t>
            </a:fld>
            <a:endParaRPr lang="en-US"/>
          </a:p>
        </p:txBody>
      </p:sp>
      <p:sp>
        <p:nvSpPr>
          <p:cNvPr id="5" name="Footer Placeholder 4">
            <a:extLst>
              <a:ext uri="{FF2B5EF4-FFF2-40B4-BE49-F238E27FC236}">
                <a16:creationId xmlns:a16="http://schemas.microsoft.com/office/drawing/2014/main" xmlns="" id="{EF4897A8-657F-3048-8E14-FA2CA90459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85982D2-CDF0-0C4B-8197-BD82E3A5683E}"/>
              </a:ext>
            </a:extLst>
          </p:cNvPr>
          <p:cNvSpPr>
            <a:spLocks noGrp="1"/>
          </p:cNvSpPr>
          <p:nvPr>
            <p:ph type="sldNum" sz="quarter" idx="12"/>
          </p:nvPr>
        </p:nvSpPr>
        <p:spPr/>
        <p:txBody>
          <a:bodyPr/>
          <a:lstStyle/>
          <a:p>
            <a:fld id="{C514D3FE-E57C-544F-9DC0-CA1E3151CEA2}" type="slidenum">
              <a:rPr lang="en-US" smtClean="0"/>
              <a:t>‹#›</a:t>
            </a:fld>
            <a:endParaRPr lang="en-US"/>
          </a:p>
        </p:txBody>
      </p:sp>
    </p:spTree>
    <p:extLst>
      <p:ext uri="{BB962C8B-B14F-4D97-AF65-F5344CB8AC3E}">
        <p14:creationId xmlns:p14="http://schemas.microsoft.com/office/powerpoint/2010/main" val="1850146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B198BAA2-3DA3-874B-A60E-0EB50929E19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3EDCC5AA-E9F0-8B47-927C-3E40EC2E8AF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46EBB6D-CFFE-3B4A-B609-5FEED93643D0}"/>
              </a:ext>
            </a:extLst>
          </p:cNvPr>
          <p:cNvSpPr>
            <a:spLocks noGrp="1"/>
          </p:cNvSpPr>
          <p:nvPr>
            <p:ph type="dt" sz="half" idx="10"/>
          </p:nvPr>
        </p:nvSpPr>
        <p:spPr/>
        <p:txBody>
          <a:bodyPr/>
          <a:lstStyle/>
          <a:p>
            <a:fld id="{24E7211D-9341-4B43-BA08-BED09BE01C5C}" type="datetimeFigureOut">
              <a:rPr lang="en-US" smtClean="0"/>
              <a:t>7/18/2018</a:t>
            </a:fld>
            <a:endParaRPr lang="en-US"/>
          </a:p>
        </p:txBody>
      </p:sp>
      <p:sp>
        <p:nvSpPr>
          <p:cNvPr id="5" name="Footer Placeholder 4">
            <a:extLst>
              <a:ext uri="{FF2B5EF4-FFF2-40B4-BE49-F238E27FC236}">
                <a16:creationId xmlns:a16="http://schemas.microsoft.com/office/drawing/2014/main" xmlns="" id="{0B05474C-DCFB-F44D-B877-F3298BEB29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CA5ACDF-00E1-BD43-B463-2A0F56D46613}"/>
              </a:ext>
            </a:extLst>
          </p:cNvPr>
          <p:cNvSpPr>
            <a:spLocks noGrp="1"/>
          </p:cNvSpPr>
          <p:nvPr>
            <p:ph type="sldNum" sz="quarter" idx="12"/>
          </p:nvPr>
        </p:nvSpPr>
        <p:spPr/>
        <p:txBody>
          <a:bodyPr/>
          <a:lstStyle/>
          <a:p>
            <a:fld id="{C514D3FE-E57C-544F-9DC0-CA1E3151CEA2}" type="slidenum">
              <a:rPr lang="en-US" smtClean="0"/>
              <a:t>‹#›</a:t>
            </a:fld>
            <a:endParaRPr lang="en-US"/>
          </a:p>
        </p:txBody>
      </p:sp>
    </p:spTree>
    <p:extLst>
      <p:ext uri="{BB962C8B-B14F-4D97-AF65-F5344CB8AC3E}">
        <p14:creationId xmlns:p14="http://schemas.microsoft.com/office/powerpoint/2010/main" val="2219396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6FD925-C009-4841-851D-E58A238D17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BCA64EBB-92D7-5041-9279-A27DF283FB7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D3E23C9-291F-8A48-BBCB-6D99D946C7C0}"/>
              </a:ext>
            </a:extLst>
          </p:cNvPr>
          <p:cNvSpPr>
            <a:spLocks noGrp="1"/>
          </p:cNvSpPr>
          <p:nvPr>
            <p:ph type="dt" sz="half" idx="10"/>
          </p:nvPr>
        </p:nvSpPr>
        <p:spPr/>
        <p:txBody>
          <a:bodyPr/>
          <a:lstStyle/>
          <a:p>
            <a:fld id="{24E7211D-9341-4B43-BA08-BED09BE01C5C}" type="datetimeFigureOut">
              <a:rPr lang="en-US" smtClean="0"/>
              <a:t>7/18/2018</a:t>
            </a:fld>
            <a:endParaRPr lang="en-US"/>
          </a:p>
        </p:txBody>
      </p:sp>
      <p:sp>
        <p:nvSpPr>
          <p:cNvPr id="5" name="Footer Placeholder 4">
            <a:extLst>
              <a:ext uri="{FF2B5EF4-FFF2-40B4-BE49-F238E27FC236}">
                <a16:creationId xmlns:a16="http://schemas.microsoft.com/office/drawing/2014/main" xmlns="" id="{A03FBF4F-37EF-3349-A075-796D25E3EB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134A8BD-5261-4A44-9D86-8CCCD674F00F}"/>
              </a:ext>
            </a:extLst>
          </p:cNvPr>
          <p:cNvSpPr>
            <a:spLocks noGrp="1"/>
          </p:cNvSpPr>
          <p:nvPr>
            <p:ph type="sldNum" sz="quarter" idx="12"/>
          </p:nvPr>
        </p:nvSpPr>
        <p:spPr/>
        <p:txBody>
          <a:bodyPr/>
          <a:lstStyle/>
          <a:p>
            <a:fld id="{C514D3FE-E57C-544F-9DC0-CA1E3151CEA2}" type="slidenum">
              <a:rPr lang="en-US" smtClean="0"/>
              <a:t>‹#›</a:t>
            </a:fld>
            <a:endParaRPr lang="en-US"/>
          </a:p>
        </p:txBody>
      </p:sp>
    </p:spTree>
    <p:extLst>
      <p:ext uri="{BB962C8B-B14F-4D97-AF65-F5344CB8AC3E}">
        <p14:creationId xmlns:p14="http://schemas.microsoft.com/office/powerpoint/2010/main" val="3686609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08B546-0576-9E44-A7E8-FA60FAA587B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2402628F-2591-154B-9E05-8C8B1B9394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DECFC6C7-3997-894C-A433-3885C829EF8C}"/>
              </a:ext>
            </a:extLst>
          </p:cNvPr>
          <p:cNvSpPr>
            <a:spLocks noGrp="1"/>
          </p:cNvSpPr>
          <p:nvPr>
            <p:ph type="dt" sz="half" idx="10"/>
          </p:nvPr>
        </p:nvSpPr>
        <p:spPr/>
        <p:txBody>
          <a:bodyPr/>
          <a:lstStyle/>
          <a:p>
            <a:fld id="{24E7211D-9341-4B43-BA08-BED09BE01C5C}" type="datetimeFigureOut">
              <a:rPr lang="en-US" smtClean="0"/>
              <a:t>7/18/2018</a:t>
            </a:fld>
            <a:endParaRPr lang="en-US"/>
          </a:p>
        </p:txBody>
      </p:sp>
      <p:sp>
        <p:nvSpPr>
          <p:cNvPr id="5" name="Footer Placeholder 4">
            <a:extLst>
              <a:ext uri="{FF2B5EF4-FFF2-40B4-BE49-F238E27FC236}">
                <a16:creationId xmlns:a16="http://schemas.microsoft.com/office/drawing/2014/main" xmlns="" id="{C790CEBD-A74B-5B48-997F-B36E27BA29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B9429E6-493E-3A48-B12D-E75249B72D9A}"/>
              </a:ext>
            </a:extLst>
          </p:cNvPr>
          <p:cNvSpPr>
            <a:spLocks noGrp="1"/>
          </p:cNvSpPr>
          <p:nvPr>
            <p:ph type="sldNum" sz="quarter" idx="12"/>
          </p:nvPr>
        </p:nvSpPr>
        <p:spPr/>
        <p:txBody>
          <a:bodyPr/>
          <a:lstStyle/>
          <a:p>
            <a:fld id="{C514D3FE-E57C-544F-9DC0-CA1E3151CEA2}" type="slidenum">
              <a:rPr lang="en-US" smtClean="0"/>
              <a:t>‹#›</a:t>
            </a:fld>
            <a:endParaRPr lang="en-US"/>
          </a:p>
        </p:txBody>
      </p:sp>
    </p:spTree>
    <p:extLst>
      <p:ext uri="{BB962C8B-B14F-4D97-AF65-F5344CB8AC3E}">
        <p14:creationId xmlns:p14="http://schemas.microsoft.com/office/powerpoint/2010/main" val="3291826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76905B-962E-6245-804A-A3B8756A2B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E38402BA-ADCD-A74D-A0C7-BCB8DDE21DA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6C6012B2-9DD3-034B-BA40-AEA2CEC5F56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B5592C65-3843-C449-B1FF-847D7FB805B4}"/>
              </a:ext>
            </a:extLst>
          </p:cNvPr>
          <p:cNvSpPr>
            <a:spLocks noGrp="1"/>
          </p:cNvSpPr>
          <p:nvPr>
            <p:ph type="dt" sz="half" idx="10"/>
          </p:nvPr>
        </p:nvSpPr>
        <p:spPr/>
        <p:txBody>
          <a:bodyPr/>
          <a:lstStyle/>
          <a:p>
            <a:fld id="{24E7211D-9341-4B43-BA08-BED09BE01C5C}" type="datetimeFigureOut">
              <a:rPr lang="en-US" smtClean="0"/>
              <a:t>7/18/2018</a:t>
            </a:fld>
            <a:endParaRPr lang="en-US"/>
          </a:p>
        </p:txBody>
      </p:sp>
      <p:sp>
        <p:nvSpPr>
          <p:cNvPr id="6" name="Footer Placeholder 5">
            <a:extLst>
              <a:ext uri="{FF2B5EF4-FFF2-40B4-BE49-F238E27FC236}">
                <a16:creationId xmlns:a16="http://schemas.microsoft.com/office/drawing/2014/main" xmlns="" id="{F06BF11D-A957-564B-A58D-FC72862FC8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C3E17ED-61E8-F145-B172-246303D4AD67}"/>
              </a:ext>
            </a:extLst>
          </p:cNvPr>
          <p:cNvSpPr>
            <a:spLocks noGrp="1"/>
          </p:cNvSpPr>
          <p:nvPr>
            <p:ph type="sldNum" sz="quarter" idx="12"/>
          </p:nvPr>
        </p:nvSpPr>
        <p:spPr/>
        <p:txBody>
          <a:bodyPr/>
          <a:lstStyle/>
          <a:p>
            <a:fld id="{C514D3FE-E57C-544F-9DC0-CA1E3151CEA2}" type="slidenum">
              <a:rPr lang="en-US" smtClean="0"/>
              <a:t>‹#›</a:t>
            </a:fld>
            <a:endParaRPr lang="en-US"/>
          </a:p>
        </p:txBody>
      </p:sp>
    </p:spTree>
    <p:extLst>
      <p:ext uri="{BB962C8B-B14F-4D97-AF65-F5344CB8AC3E}">
        <p14:creationId xmlns:p14="http://schemas.microsoft.com/office/powerpoint/2010/main" val="4269489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54071D-9266-BA45-910B-17076503880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800FFD8F-8100-C845-9D51-6F3BA81559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49614155-CEB8-E74C-9F02-4646D43F8D3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432424CA-6D11-8C46-9ADB-C816114280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1C487E3C-49E5-D148-BF2A-BEF9AC6B5B3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E2F3DEEE-E23B-1A4E-9AC4-0B8829D675A5}"/>
              </a:ext>
            </a:extLst>
          </p:cNvPr>
          <p:cNvSpPr>
            <a:spLocks noGrp="1"/>
          </p:cNvSpPr>
          <p:nvPr>
            <p:ph type="dt" sz="half" idx="10"/>
          </p:nvPr>
        </p:nvSpPr>
        <p:spPr/>
        <p:txBody>
          <a:bodyPr/>
          <a:lstStyle/>
          <a:p>
            <a:fld id="{24E7211D-9341-4B43-BA08-BED09BE01C5C}" type="datetimeFigureOut">
              <a:rPr lang="en-US" smtClean="0"/>
              <a:t>7/18/2018</a:t>
            </a:fld>
            <a:endParaRPr lang="en-US"/>
          </a:p>
        </p:txBody>
      </p:sp>
      <p:sp>
        <p:nvSpPr>
          <p:cNvPr id="8" name="Footer Placeholder 7">
            <a:extLst>
              <a:ext uri="{FF2B5EF4-FFF2-40B4-BE49-F238E27FC236}">
                <a16:creationId xmlns:a16="http://schemas.microsoft.com/office/drawing/2014/main" xmlns="" id="{78DA00A3-1CCE-6141-A366-838D1FF626B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21C6CCE6-7BF6-E044-97DE-E2C961E1B9E7}"/>
              </a:ext>
            </a:extLst>
          </p:cNvPr>
          <p:cNvSpPr>
            <a:spLocks noGrp="1"/>
          </p:cNvSpPr>
          <p:nvPr>
            <p:ph type="sldNum" sz="quarter" idx="12"/>
          </p:nvPr>
        </p:nvSpPr>
        <p:spPr/>
        <p:txBody>
          <a:bodyPr/>
          <a:lstStyle/>
          <a:p>
            <a:fld id="{C514D3FE-E57C-544F-9DC0-CA1E3151CEA2}" type="slidenum">
              <a:rPr lang="en-US" smtClean="0"/>
              <a:t>‹#›</a:t>
            </a:fld>
            <a:endParaRPr lang="en-US"/>
          </a:p>
        </p:txBody>
      </p:sp>
    </p:spTree>
    <p:extLst>
      <p:ext uri="{BB962C8B-B14F-4D97-AF65-F5344CB8AC3E}">
        <p14:creationId xmlns:p14="http://schemas.microsoft.com/office/powerpoint/2010/main" val="2464368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5E99F5-0EE2-4344-921D-95599EF6AF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DEEE5F0E-9631-2948-9916-4E1B0A98E5E3}"/>
              </a:ext>
            </a:extLst>
          </p:cNvPr>
          <p:cNvSpPr>
            <a:spLocks noGrp="1"/>
          </p:cNvSpPr>
          <p:nvPr>
            <p:ph type="dt" sz="half" idx="10"/>
          </p:nvPr>
        </p:nvSpPr>
        <p:spPr/>
        <p:txBody>
          <a:bodyPr/>
          <a:lstStyle/>
          <a:p>
            <a:fld id="{24E7211D-9341-4B43-BA08-BED09BE01C5C}" type="datetimeFigureOut">
              <a:rPr lang="en-US" smtClean="0"/>
              <a:t>7/18/2018</a:t>
            </a:fld>
            <a:endParaRPr lang="en-US"/>
          </a:p>
        </p:txBody>
      </p:sp>
      <p:sp>
        <p:nvSpPr>
          <p:cNvPr id="4" name="Footer Placeholder 3">
            <a:extLst>
              <a:ext uri="{FF2B5EF4-FFF2-40B4-BE49-F238E27FC236}">
                <a16:creationId xmlns:a16="http://schemas.microsoft.com/office/drawing/2014/main" xmlns="" id="{480A82CC-3C58-2B40-92F8-CCCEA385E32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80ED36ED-E2B8-DD4D-A8B6-6DD7180FD6F8}"/>
              </a:ext>
            </a:extLst>
          </p:cNvPr>
          <p:cNvSpPr>
            <a:spLocks noGrp="1"/>
          </p:cNvSpPr>
          <p:nvPr>
            <p:ph type="sldNum" sz="quarter" idx="12"/>
          </p:nvPr>
        </p:nvSpPr>
        <p:spPr/>
        <p:txBody>
          <a:bodyPr/>
          <a:lstStyle/>
          <a:p>
            <a:fld id="{C514D3FE-E57C-544F-9DC0-CA1E3151CEA2}" type="slidenum">
              <a:rPr lang="en-US" smtClean="0"/>
              <a:t>‹#›</a:t>
            </a:fld>
            <a:endParaRPr lang="en-US"/>
          </a:p>
        </p:txBody>
      </p:sp>
    </p:spTree>
    <p:extLst>
      <p:ext uri="{BB962C8B-B14F-4D97-AF65-F5344CB8AC3E}">
        <p14:creationId xmlns:p14="http://schemas.microsoft.com/office/powerpoint/2010/main" val="3155361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931995D-588B-DE47-BC05-4F29F7C678A0}"/>
              </a:ext>
            </a:extLst>
          </p:cNvPr>
          <p:cNvSpPr>
            <a:spLocks noGrp="1"/>
          </p:cNvSpPr>
          <p:nvPr>
            <p:ph type="dt" sz="half" idx="10"/>
          </p:nvPr>
        </p:nvSpPr>
        <p:spPr/>
        <p:txBody>
          <a:bodyPr/>
          <a:lstStyle/>
          <a:p>
            <a:fld id="{24E7211D-9341-4B43-BA08-BED09BE01C5C}" type="datetimeFigureOut">
              <a:rPr lang="en-US" smtClean="0"/>
              <a:t>7/18/2018</a:t>
            </a:fld>
            <a:endParaRPr lang="en-US"/>
          </a:p>
        </p:txBody>
      </p:sp>
      <p:sp>
        <p:nvSpPr>
          <p:cNvPr id="3" name="Footer Placeholder 2">
            <a:extLst>
              <a:ext uri="{FF2B5EF4-FFF2-40B4-BE49-F238E27FC236}">
                <a16:creationId xmlns:a16="http://schemas.microsoft.com/office/drawing/2014/main" xmlns="" id="{89A171D0-0527-5D41-8D55-202AB4C300C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FFB89FF2-8B59-AB44-BCB9-ED99606D16D7}"/>
              </a:ext>
            </a:extLst>
          </p:cNvPr>
          <p:cNvSpPr>
            <a:spLocks noGrp="1"/>
          </p:cNvSpPr>
          <p:nvPr>
            <p:ph type="sldNum" sz="quarter" idx="12"/>
          </p:nvPr>
        </p:nvSpPr>
        <p:spPr/>
        <p:txBody>
          <a:bodyPr/>
          <a:lstStyle/>
          <a:p>
            <a:fld id="{C514D3FE-E57C-544F-9DC0-CA1E3151CEA2}" type="slidenum">
              <a:rPr lang="en-US" smtClean="0"/>
              <a:t>‹#›</a:t>
            </a:fld>
            <a:endParaRPr lang="en-US"/>
          </a:p>
        </p:txBody>
      </p:sp>
    </p:spTree>
    <p:extLst>
      <p:ext uri="{BB962C8B-B14F-4D97-AF65-F5344CB8AC3E}">
        <p14:creationId xmlns:p14="http://schemas.microsoft.com/office/powerpoint/2010/main" val="113267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DC839F-0B17-9948-A182-7023B85DE7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80AE68FA-0218-AF47-9DDD-888698ED45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4D2285C7-3B44-5847-A553-9A0772EDE2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BF3B6367-151D-A14D-8E99-A15B91DD3EC5}"/>
              </a:ext>
            </a:extLst>
          </p:cNvPr>
          <p:cNvSpPr>
            <a:spLocks noGrp="1"/>
          </p:cNvSpPr>
          <p:nvPr>
            <p:ph type="dt" sz="half" idx="10"/>
          </p:nvPr>
        </p:nvSpPr>
        <p:spPr/>
        <p:txBody>
          <a:bodyPr/>
          <a:lstStyle/>
          <a:p>
            <a:fld id="{24E7211D-9341-4B43-BA08-BED09BE01C5C}" type="datetimeFigureOut">
              <a:rPr lang="en-US" smtClean="0"/>
              <a:t>7/18/2018</a:t>
            </a:fld>
            <a:endParaRPr lang="en-US"/>
          </a:p>
        </p:txBody>
      </p:sp>
      <p:sp>
        <p:nvSpPr>
          <p:cNvPr id="6" name="Footer Placeholder 5">
            <a:extLst>
              <a:ext uri="{FF2B5EF4-FFF2-40B4-BE49-F238E27FC236}">
                <a16:creationId xmlns:a16="http://schemas.microsoft.com/office/drawing/2014/main" xmlns="" id="{2BA2D6F8-ACFE-F74B-8946-9AD3757C26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397D690-F91A-1A48-B458-DF5A174F0CF8}"/>
              </a:ext>
            </a:extLst>
          </p:cNvPr>
          <p:cNvSpPr>
            <a:spLocks noGrp="1"/>
          </p:cNvSpPr>
          <p:nvPr>
            <p:ph type="sldNum" sz="quarter" idx="12"/>
          </p:nvPr>
        </p:nvSpPr>
        <p:spPr/>
        <p:txBody>
          <a:bodyPr/>
          <a:lstStyle/>
          <a:p>
            <a:fld id="{C514D3FE-E57C-544F-9DC0-CA1E3151CEA2}" type="slidenum">
              <a:rPr lang="en-US" smtClean="0"/>
              <a:t>‹#›</a:t>
            </a:fld>
            <a:endParaRPr lang="en-US"/>
          </a:p>
        </p:txBody>
      </p:sp>
    </p:spTree>
    <p:extLst>
      <p:ext uri="{BB962C8B-B14F-4D97-AF65-F5344CB8AC3E}">
        <p14:creationId xmlns:p14="http://schemas.microsoft.com/office/powerpoint/2010/main" val="3898383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4D0EAA-4FF0-1241-BC41-44A450E622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D6F70F42-0E5B-134F-885C-85F5A22B85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25489D3F-79AB-AF44-A009-D08C793D91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20E866AE-5749-C64A-872B-BD5D06257C8D}"/>
              </a:ext>
            </a:extLst>
          </p:cNvPr>
          <p:cNvSpPr>
            <a:spLocks noGrp="1"/>
          </p:cNvSpPr>
          <p:nvPr>
            <p:ph type="dt" sz="half" idx="10"/>
          </p:nvPr>
        </p:nvSpPr>
        <p:spPr/>
        <p:txBody>
          <a:bodyPr/>
          <a:lstStyle/>
          <a:p>
            <a:fld id="{24E7211D-9341-4B43-BA08-BED09BE01C5C}" type="datetimeFigureOut">
              <a:rPr lang="en-US" smtClean="0"/>
              <a:t>7/18/2018</a:t>
            </a:fld>
            <a:endParaRPr lang="en-US"/>
          </a:p>
        </p:txBody>
      </p:sp>
      <p:sp>
        <p:nvSpPr>
          <p:cNvPr id="6" name="Footer Placeholder 5">
            <a:extLst>
              <a:ext uri="{FF2B5EF4-FFF2-40B4-BE49-F238E27FC236}">
                <a16:creationId xmlns:a16="http://schemas.microsoft.com/office/drawing/2014/main" xmlns="" id="{F547A7C2-E5DA-1941-95C9-45B7288FFE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D58A644-BF82-1340-98F7-DAA60CC515B8}"/>
              </a:ext>
            </a:extLst>
          </p:cNvPr>
          <p:cNvSpPr>
            <a:spLocks noGrp="1"/>
          </p:cNvSpPr>
          <p:nvPr>
            <p:ph type="sldNum" sz="quarter" idx="12"/>
          </p:nvPr>
        </p:nvSpPr>
        <p:spPr/>
        <p:txBody>
          <a:bodyPr/>
          <a:lstStyle/>
          <a:p>
            <a:fld id="{C514D3FE-E57C-544F-9DC0-CA1E3151CEA2}" type="slidenum">
              <a:rPr lang="en-US" smtClean="0"/>
              <a:t>‹#›</a:t>
            </a:fld>
            <a:endParaRPr lang="en-US"/>
          </a:p>
        </p:txBody>
      </p:sp>
    </p:spTree>
    <p:extLst>
      <p:ext uri="{BB962C8B-B14F-4D97-AF65-F5344CB8AC3E}">
        <p14:creationId xmlns:p14="http://schemas.microsoft.com/office/powerpoint/2010/main" val="1829592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4E19A2BB-6770-CF42-B198-6848448586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7374DE6E-A284-D049-A1C1-ACE71C3A5B8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76BE8BD-EFAF-1745-8CF3-999AFF6D1F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E7211D-9341-4B43-BA08-BED09BE01C5C}" type="datetimeFigureOut">
              <a:rPr lang="en-US" smtClean="0"/>
              <a:t>7/18/2018</a:t>
            </a:fld>
            <a:endParaRPr lang="en-US"/>
          </a:p>
        </p:txBody>
      </p:sp>
      <p:sp>
        <p:nvSpPr>
          <p:cNvPr id="5" name="Footer Placeholder 4">
            <a:extLst>
              <a:ext uri="{FF2B5EF4-FFF2-40B4-BE49-F238E27FC236}">
                <a16:creationId xmlns:a16="http://schemas.microsoft.com/office/drawing/2014/main" xmlns="" id="{3DD23F99-876E-294E-8693-1540F0B357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E867452D-E05B-3C49-8FF2-6A9A9880D8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14D3FE-E57C-544F-9DC0-CA1E3151CEA2}" type="slidenum">
              <a:rPr lang="en-US" smtClean="0"/>
              <a:t>‹#›</a:t>
            </a:fld>
            <a:endParaRPr lang="en-US"/>
          </a:p>
        </p:txBody>
      </p:sp>
    </p:spTree>
    <p:extLst>
      <p:ext uri="{BB962C8B-B14F-4D97-AF65-F5344CB8AC3E}">
        <p14:creationId xmlns:p14="http://schemas.microsoft.com/office/powerpoint/2010/main" val="1521682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alastair@ecomafrica.org" TargetMode="External"/><Relationship Id="rId2" Type="http://schemas.openxmlformats.org/officeDocument/2006/relationships/hyperlink" Target="http://www.ecomafrica.org/" TargetMode="External"/><Relationship Id="rId1" Type="http://schemas.openxmlformats.org/officeDocument/2006/relationships/slideLayout" Target="../slideLayouts/slideLayout2.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D68D9D-8875-2E40-8894-A4D89E8D905D}"/>
              </a:ext>
            </a:extLst>
          </p:cNvPr>
          <p:cNvSpPr>
            <a:spLocks noGrp="1"/>
          </p:cNvSpPr>
          <p:nvPr>
            <p:ph type="ctrTitle"/>
          </p:nvPr>
        </p:nvSpPr>
        <p:spPr>
          <a:xfrm>
            <a:off x="1524000" y="1122363"/>
            <a:ext cx="9144000" cy="706437"/>
          </a:xfrm>
        </p:spPr>
        <p:txBody>
          <a:bodyPr>
            <a:normAutofit/>
          </a:bodyPr>
          <a:lstStyle/>
          <a:p>
            <a:r>
              <a:rPr lang="en-US" sz="4400" dirty="0"/>
              <a:t>Africa Union Ecommerce Conference</a:t>
            </a:r>
          </a:p>
        </p:txBody>
      </p:sp>
      <p:sp>
        <p:nvSpPr>
          <p:cNvPr id="3" name="Subtitle 2">
            <a:extLst>
              <a:ext uri="{FF2B5EF4-FFF2-40B4-BE49-F238E27FC236}">
                <a16:creationId xmlns:a16="http://schemas.microsoft.com/office/drawing/2014/main" xmlns="" id="{5BD94D05-D058-104F-A31C-098AFF69CECE}"/>
              </a:ext>
            </a:extLst>
          </p:cNvPr>
          <p:cNvSpPr>
            <a:spLocks noGrp="1"/>
          </p:cNvSpPr>
          <p:nvPr>
            <p:ph type="subTitle" idx="1"/>
          </p:nvPr>
        </p:nvSpPr>
        <p:spPr>
          <a:xfrm>
            <a:off x="1524000" y="1957188"/>
            <a:ext cx="10668000" cy="4900811"/>
          </a:xfrm>
        </p:spPr>
        <p:txBody>
          <a:bodyPr/>
          <a:lstStyle/>
          <a:p>
            <a:r>
              <a:rPr lang="en-US" sz="2000" dirty="0"/>
              <a:t>Nairobi 23-25 July 2018</a:t>
            </a:r>
          </a:p>
          <a:p>
            <a:endParaRPr lang="en-US" dirty="0"/>
          </a:p>
          <a:p>
            <a:endParaRPr lang="en-US" dirty="0"/>
          </a:p>
          <a:p>
            <a:r>
              <a:rPr lang="en-US" dirty="0"/>
              <a:t>Skills Development for the Promotion of Ecommerce</a:t>
            </a:r>
          </a:p>
          <a:p>
            <a:pPr marL="342900" indent="-342900">
              <a:buFont typeface="Arial" panose="020B0604020202020204" pitchFamily="34" charset="0"/>
              <a:buChar char="•"/>
            </a:pPr>
            <a:r>
              <a:rPr lang="en-US" sz="2000" dirty="0"/>
              <a:t>How can SMEs best be prepared and coached to build skills needed to flourish?</a:t>
            </a:r>
          </a:p>
          <a:p>
            <a:pPr marL="342900" indent="-342900">
              <a:buFont typeface="Arial" panose="020B0604020202020204" pitchFamily="34" charset="0"/>
              <a:buChar char="•"/>
            </a:pPr>
            <a:r>
              <a:rPr lang="en-US" sz="2000" dirty="0"/>
              <a:t>How do we build and nurture partnerships to achieve economies of scale in skills development?</a:t>
            </a:r>
          </a:p>
          <a:p>
            <a:endParaRPr lang="en-US" sz="2000" dirty="0"/>
          </a:p>
          <a:p>
            <a:r>
              <a:rPr lang="en-US" dirty="0" err="1"/>
              <a:t>Drs</a:t>
            </a:r>
            <a:r>
              <a:rPr lang="en-US" dirty="0"/>
              <a:t> Alastair Tempest, CEO, Ecommerce Forum Africa</a:t>
            </a:r>
          </a:p>
          <a:p>
            <a:endParaRPr lang="en-US" dirty="0"/>
          </a:p>
        </p:txBody>
      </p:sp>
      <p:pic>
        <p:nvPicPr>
          <p:cNvPr id="5" name="Picture 4">
            <a:extLst>
              <a:ext uri="{FF2B5EF4-FFF2-40B4-BE49-F238E27FC236}">
                <a16:creationId xmlns:a16="http://schemas.microsoft.com/office/drawing/2014/main" xmlns="" id="{35F1C4BF-6A66-DC41-BA0C-DE133E29C438}"/>
              </a:ext>
            </a:extLst>
          </p:cNvPr>
          <p:cNvPicPr>
            <a:picLocks noChangeAspect="1"/>
          </p:cNvPicPr>
          <p:nvPr/>
        </p:nvPicPr>
        <p:blipFill>
          <a:blip r:embed="rId2"/>
          <a:stretch>
            <a:fillRect/>
          </a:stretch>
        </p:blipFill>
        <p:spPr>
          <a:xfrm>
            <a:off x="9213273" y="5472544"/>
            <a:ext cx="2867890" cy="1385455"/>
          </a:xfrm>
          <a:prstGeom prst="rect">
            <a:avLst/>
          </a:prstGeom>
        </p:spPr>
      </p:pic>
    </p:spTree>
    <p:extLst>
      <p:ext uri="{BB962C8B-B14F-4D97-AF65-F5344CB8AC3E}">
        <p14:creationId xmlns:p14="http://schemas.microsoft.com/office/powerpoint/2010/main" val="2907866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CE80B1-7948-D245-BFF5-53E318BB09F4}"/>
              </a:ext>
            </a:extLst>
          </p:cNvPr>
          <p:cNvSpPr>
            <a:spLocks noGrp="1"/>
          </p:cNvSpPr>
          <p:nvPr>
            <p:ph type="title"/>
          </p:nvPr>
        </p:nvSpPr>
        <p:spPr>
          <a:xfrm>
            <a:off x="838200" y="365125"/>
            <a:ext cx="10515600" cy="646257"/>
          </a:xfrm>
        </p:spPr>
        <p:txBody>
          <a:bodyPr>
            <a:normAutofit fontScale="90000"/>
          </a:bodyPr>
          <a:lstStyle/>
          <a:p>
            <a:r>
              <a:rPr lang="en-US" sz="4000" b="1" dirty="0"/>
              <a:t>The Holistic Approach Essential</a:t>
            </a:r>
            <a:r>
              <a:rPr lang="en-US" sz="3600" dirty="0"/>
              <a:t/>
            </a:r>
            <a:br>
              <a:rPr lang="en-US" sz="3600" dirty="0"/>
            </a:br>
            <a:endParaRPr lang="en-US" sz="3600" dirty="0"/>
          </a:p>
        </p:txBody>
      </p:sp>
      <p:sp>
        <p:nvSpPr>
          <p:cNvPr id="3" name="Content Placeholder 2">
            <a:extLst>
              <a:ext uri="{FF2B5EF4-FFF2-40B4-BE49-F238E27FC236}">
                <a16:creationId xmlns:a16="http://schemas.microsoft.com/office/drawing/2014/main" xmlns="" id="{9B35328C-0B61-624A-84EC-0087DBC71D49}"/>
              </a:ext>
            </a:extLst>
          </p:cNvPr>
          <p:cNvSpPr>
            <a:spLocks noGrp="1"/>
          </p:cNvSpPr>
          <p:nvPr>
            <p:ph idx="1"/>
          </p:nvPr>
        </p:nvSpPr>
        <p:spPr>
          <a:xfrm>
            <a:off x="838200" y="858982"/>
            <a:ext cx="10515600" cy="5317981"/>
          </a:xfrm>
        </p:spPr>
        <p:txBody>
          <a:bodyPr/>
          <a:lstStyle/>
          <a:p>
            <a:pPr marL="0" indent="0">
              <a:buNone/>
            </a:pPr>
            <a:r>
              <a:rPr lang="en-US" dirty="0"/>
              <a:t>We need to include in our planning on skills development:-</a:t>
            </a:r>
          </a:p>
          <a:p>
            <a:r>
              <a:rPr lang="en-US" sz="2400" dirty="0"/>
              <a:t>Business to business (B2B) which is the largest element of ecommerce;</a:t>
            </a:r>
          </a:p>
          <a:p>
            <a:r>
              <a:rPr lang="en-US" sz="2400" dirty="0"/>
              <a:t>Business to Consumer (B2C) for goods and services</a:t>
            </a:r>
          </a:p>
          <a:p>
            <a:r>
              <a:rPr lang="en-US" sz="2400" dirty="0"/>
              <a:t>Business to Government (B2G), especially with the increase in e-government</a:t>
            </a:r>
          </a:p>
          <a:p>
            <a:r>
              <a:rPr lang="en-US" sz="2400" dirty="0"/>
              <a:t>Consumer to Consumer (C2C).</a:t>
            </a:r>
          </a:p>
          <a:p>
            <a:endParaRPr lang="en-US" sz="2400" dirty="0"/>
          </a:p>
          <a:p>
            <a:r>
              <a:rPr lang="en-US" sz="2400" dirty="0"/>
              <a:t>Understanding by relevant government departments (national, regional, local) of what ecommerce is, benefits, etc</a:t>
            </a:r>
          </a:p>
          <a:p>
            <a:r>
              <a:rPr lang="en-US" sz="2400" dirty="0"/>
              <a:t>Ensure University Business Depts and Business Schools are aware, encourage young lecturers in ecommerce. A Chair (professorship) of Africa Ecommerce?</a:t>
            </a:r>
          </a:p>
          <a:p>
            <a:r>
              <a:rPr lang="en-US" sz="2400" dirty="0"/>
              <a:t>Understanding by Innovation hubs</a:t>
            </a:r>
          </a:p>
          <a:p>
            <a:r>
              <a:rPr lang="en-US" sz="2400" dirty="0"/>
              <a:t>Finally, include in Business courses for High Schools.</a:t>
            </a:r>
          </a:p>
          <a:p>
            <a:endParaRPr lang="en-US" sz="2400" dirty="0"/>
          </a:p>
          <a:p>
            <a:endParaRPr lang="en-US" dirty="0"/>
          </a:p>
          <a:p>
            <a:endParaRPr lang="en-US" dirty="0"/>
          </a:p>
          <a:p>
            <a:pPr marL="0" indent="0">
              <a:buNone/>
            </a:pPr>
            <a:endParaRPr lang="en-US" dirty="0"/>
          </a:p>
        </p:txBody>
      </p:sp>
      <p:pic>
        <p:nvPicPr>
          <p:cNvPr id="4" name="Picture 3">
            <a:extLst>
              <a:ext uri="{FF2B5EF4-FFF2-40B4-BE49-F238E27FC236}">
                <a16:creationId xmlns:a16="http://schemas.microsoft.com/office/drawing/2014/main" xmlns="" id="{4809BA47-B44D-2E45-B116-0D8D44D9B069}"/>
              </a:ext>
            </a:extLst>
          </p:cNvPr>
          <p:cNvPicPr>
            <a:picLocks noChangeAspect="1"/>
          </p:cNvPicPr>
          <p:nvPr/>
        </p:nvPicPr>
        <p:blipFill>
          <a:blip r:embed="rId2"/>
          <a:stretch>
            <a:fillRect/>
          </a:stretch>
        </p:blipFill>
        <p:spPr>
          <a:xfrm>
            <a:off x="9310255" y="5472544"/>
            <a:ext cx="2770908" cy="1385455"/>
          </a:xfrm>
          <a:prstGeom prst="rect">
            <a:avLst/>
          </a:prstGeom>
        </p:spPr>
      </p:pic>
    </p:spTree>
    <p:extLst>
      <p:ext uri="{BB962C8B-B14F-4D97-AF65-F5344CB8AC3E}">
        <p14:creationId xmlns:p14="http://schemas.microsoft.com/office/powerpoint/2010/main" val="2690204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E6669C-0EA3-894A-BA77-BA7E4BD96F62}"/>
              </a:ext>
            </a:extLst>
          </p:cNvPr>
          <p:cNvSpPr>
            <a:spLocks noGrp="1"/>
          </p:cNvSpPr>
          <p:nvPr>
            <p:ph type="title"/>
          </p:nvPr>
        </p:nvSpPr>
        <p:spPr/>
        <p:txBody>
          <a:bodyPr>
            <a:normAutofit/>
          </a:bodyPr>
          <a:lstStyle/>
          <a:p>
            <a:r>
              <a:rPr lang="en-US" sz="3600" b="1" dirty="0"/>
              <a:t>Building Skills for E-shops</a:t>
            </a:r>
          </a:p>
        </p:txBody>
      </p:sp>
      <p:sp>
        <p:nvSpPr>
          <p:cNvPr id="3" name="Content Placeholder 2">
            <a:extLst>
              <a:ext uri="{FF2B5EF4-FFF2-40B4-BE49-F238E27FC236}">
                <a16:creationId xmlns:a16="http://schemas.microsoft.com/office/drawing/2014/main" xmlns="" id="{037D29D5-80B5-B345-A2DB-8FB2AD1CD617}"/>
              </a:ext>
            </a:extLst>
          </p:cNvPr>
          <p:cNvSpPr>
            <a:spLocks noGrp="1"/>
          </p:cNvSpPr>
          <p:nvPr>
            <p:ph idx="1"/>
          </p:nvPr>
        </p:nvSpPr>
        <p:spPr/>
        <p:txBody>
          <a:bodyPr/>
          <a:lstStyle/>
          <a:p>
            <a:r>
              <a:rPr lang="en-US" dirty="0"/>
              <a:t>1</a:t>
            </a:r>
            <a:r>
              <a:rPr lang="en-US" baseline="30000" dirty="0"/>
              <a:t>st</a:t>
            </a:r>
            <a:r>
              <a:rPr lang="en-US" dirty="0"/>
              <a:t> challenge to ensure that all aspects of ecommerce are understood - leaving out steps leads to disaster! </a:t>
            </a:r>
          </a:p>
          <a:p>
            <a:r>
              <a:rPr lang="en-US" dirty="0"/>
              <a:t>Introduction to ecommerce</a:t>
            </a:r>
          </a:p>
          <a:p>
            <a:r>
              <a:rPr lang="en-US" dirty="0"/>
              <a:t>Modules on specific issues</a:t>
            </a:r>
          </a:p>
          <a:p>
            <a:r>
              <a:rPr lang="en-US" dirty="0"/>
              <a:t>Mentoring, training (inclusive of distance learning of course!)</a:t>
            </a:r>
          </a:p>
          <a:p>
            <a:r>
              <a:rPr lang="en-US" dirty="0"/>
              <a:t>Teach-the-teacher (including for innovation hubs, trainers, etc</a:t>
            </a:r>
          </a:p>
          <a:p>
            <a:r>
              <a:rPr lang="en-US" dirty="0"/>
              <a:t>Build research and case histories.</a:t>
            </a:r>
          </a:p>
        </p:txBody>
      </p:sp>
      <p:pic>
        <p:nvPicPr>
          <p:cNvPr id="4" name="Picture 3">
            <a:extLst>
              <a:ext uri="{FF2B5EF4-FFF2-40B4-BE49-F238E27FC236}">
                <a16:creationId xmlns:a16="http://schemas.microsoft.com/office/drawing/2014/main" xmlns="" id="{D958C4F4-3DA7-1B49-876B-E0BF1741AC73}"/>
              </a:ext>
            </a:extLst>
          </p:cNvPr>
          <p:cNvPicPr>
            <a:picLocks noChangeAspect="1"/>
          </p:cNvPicPr>
          <p:nvPr/>
        </p:nvPicPr>
        <p:blipFill>
          <a:blip r:embed="rId2"/>
          <a:stretch>
            <a:fillRect/>
          </a:stretch>
        </p:blipFill>
        <p:spPr>
          <a:xfrm>
            <a:off x="9476509" y="5472544"/>
            <a:ext cx="2604654" cy="1385455"/>
          </a:xfrm>
          <a:prstGeom prst="rect">
            <a:avLst/>
          </a:prstGeom>
        </p:spPr>
      </p:pic>
    </p:spTree>
    <p:extLst>
      <p:ext uri="{BB962C8B-B14F-4D97-AF65-F5344CB8AC3E}">
        <p14:creationId xmlns:p14="http://schemas.microsoft.com/office/powerpoint/2010/main" val="252689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951D1A-FDD4-6F49-AEF5-6FEE5DFA9D98}"/>
              </a:ext>
            </a:extLst>
          </p:cNvPr>
          <p:cNvSpPr>
            <a:spLocks noGrp="1"/>
          </p:cNvSpPr>
          <p:nvPr>
            <p:ph type="title"/>
          </p:nvPr>
        </p:nvSpPr>
        <p:spPr/>
        <p:txBody>
          <a:bodyPr>
            <a:normAutofit/>
          </a:bodyPr>
          <a:lstStyle/>
          <a:p>
            <a:r>
              <a:rPr lang="en-US" sz="3600" b="1" dirty="0"/>
              <a:t>Building skills for the rest of the ecommerce chain</a:t>
            </a:r>
          </a:p>
        </p:txBody>
      </p:sp>
      <p:sp>
        <p:nvSpPr>
          <p:cNvPr id="3" name="Content Placeholder 2">
            <a:extLst>
              <a:ext uri="{FF2B5EF4-FFF2-40B4-BE49-F238E27FC236}">
                <a16:creationId xmlns:a16="http://schemas.microsoft.com/office/drawing/2014/main" xmlns="" id="{584D0989-B6D1-F046-8CB5-A13CED9BDB95}"/>
              </a:ext>
            </a:extLst>
          </p:cNvPr>
          <p:cNvSpPr>
            <a:spLocks noGrp="1"/>
          </p:cNvSpPr>
          <p:nvPr>
            <p:ph idx="1"/>
          </p:nvPr>
        </p:nvSpPr>
        <p:spPr>
          <a:xfrm>
            <a:off x="838200" y="1867189"/>
            <a:ext cx="10515600" cy="4351338"/>
          </a:xfrm>
        </p:spPr>
        <p:txBody>
          <a:bodyPr/>
          <a:lstStyle/>
          <a:p>
            <a:r>
              <a:rPr lang="en-US" dirty="0"/>
              <a:t>Institutions providing funding (govt. national/regional), banks, etc.</a:t>
            </a:r>
          </a:p>
          <a:p>
            <a:r>
              <a:rPr lang="en-US" dirty="0"/>
              <a:t>Mobile/cell phone operators</a:t>
            </a:r>
          </a:p>
          <a:p>
            <a:r>
              <a:rPr lang="en-US" dirty="0"/>
              <a:t>Postal/courier operators (NB. Many state postal operators in Europe provided tutorials, training, assistance to potential e-shops) </a:t>
            </a:r>
          </a:p>
          <a:p>
            <a:r>
              <a:rPr lang="en-US" dirty="0"/>
              <a:t>Marketers (agencies and advertisers)</a:t>
            </a:r>
          </a:p>
          <a:p>
            <a:r>
              <a:rPr lang="en-US" dirty="0"/>
              <a:t>Web-designers</a:t>
            </a:r>
          </a:p>
          <a:p>
            <a:r>
              <a:rPr lang="en-US" dirty="0"/>
              <a:t>Warehousing logistics</a:t>
            </a:r>
          </a:p>
          <a:p>
            <a:r>
              <a:rPr lang="en-US" dirty="0"/>
              <a:t>Etc</a:t>
            </a:r>
          </a:p>
        </p:txBody>
      </p:sp>
      <p:pic>
        <p:nvPicPr>
          <p:cNvPr id="4" name="Picture 3">
            <a:extLst>
              <a:ext uri="{FF2B5EF4-FFF2-40B4-BE49-F238E27FC236}">
                <a16:creationId xmlns:a16="http://schemas.microsoft.com/office/drawing/2014/main" xmlns="" id="{82A371CF-58D6-C948-9236-383F3038488B}"/>
              </a:ext>
            </a:extLst>
          </p:cNvPr>
          <p:cNvPicPr>
            <a:picLocks noChangeAspect="1"/>
          </p:cNvPicPr>
          <p:nvPr/>
        </p:nvPicPr>
        <p:blipFill>
          <a:blip r:embed="rId2"/>
          <a:stretch>
            <a:fillRect/>
          </a:stretch>
        </p:blipFill>
        <p:spPr>
          <a:xfrm>
            <a:off x="9490364" y="5525799"/>
            <a:ext cx="2701636" cy="1385455"/>
          </a:xfrm>
          <a:prstGeom prst="rect">
            <a:avLst/>
          </a:prstGeom>
        </p:spPr>
      </p:pic>
    </p:spTree>
    <p:extLst>
      <p:ext uri="{BB962C8B-B14F-4D97-AF65-F5344CB8AC3E}">
        <p14:creationId xmlns:p14="http://schemas.microsoft.com/office/powerpoint/2010/main" val="812374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588FED-10F0-5948-A089-A25463D33935}"/>
              </a:ext>
            </a:extLst>
          </p:cNvPr>
          <p:cNvSpPr>
            <a:spLocks noGrp="1"/>
          </p:cNvSpPr>
          <p:nvPr>
            <p:ph type="title"/>
          </p:nvPr>
        </p:nvSpPr>
        <p:spPr/>
        <p:txBody>
          <a:bodyPr>
            <a:normAutofit/>
          </a:bodyPr>
          <a:lstStyle/>
          <a:p>
            <a:r>
              <a:rPr lang="en-US" sz="3600" b="1" dirty="0"/>
              <a:t>Nurturing Partnerships</a:t>
            </a:r>
          </a:p>
        </p:txBody>
      </p:sp>
      <p:sp>
        <p:nvSpPr>
          <p:cNvPr id="3" name="Content Placeholder 2">
            <a:extLst>
              <a:ext uri="{FF2B5EF4-FFF2-40B4-BE49-F238E27FC236}">
                <a16:creationId xmlns:a16="http://schemas.microsoft.com/office/drawing/2014/main" xmlns="" id="{99067A16-2B78-F241-A8AB-25FFD0623204}"/>
              </a:ext>
            </a:extLst>
          </p:cNvPr>
          <p:cNvSpPr>
            <a:spLocks noGrp="1"/>
          </p:cNvSpPr>
          <p:nvPr>
            <p:ph idx="1"/>
          </p:nvPr>
        </p:nvSpPr>
        <p:spPr/>
        <p:txBody>
          <a:bodyPr/>
          <a:lstStyle/>
          <a:p>
            <a:endParaRPr lang="en-US" dirty="0"/>
          </a:p>
          <a:p>
            <a:r>
              <a:rPr lang="en-US" dirty="0"/>
              <a:t>This is a </a:t>
            </a:r>
            <a:r>
              <a:rPr lang="en-US" u="sng" dirty="0"/>
              <a:t>national</a:t>
            </a:r>
            <a:r>
              <a:rPr lang="en-US" dirty="0"/>
              <a:t> issue, requires national knowledge and relationships</a:t>
            </a:r>
          </a:p>
          <a:p>
            <a:r>
              <a:rPr lang="en-US" dirty="0"/>
              <a:t>There is an important role for government (national, regional, local) </a:t>
            </a:r>
          </a:p>
          <a:p>
            <a:r>
              <a:rPr lang="en-US" u="sng" dirty="0"/>
              <a:t>Together</a:t>
            </a:r>
            <a:r>
              <a:rPr lang="en-US" dirty="0"/>
              <a:t> with associations (like the Ecommerce Forum), chambers of commerce, ecommerce clubs. </a:t>
            </a:r>
          </a:p>
          <a:p>
            <a:r>
              <a:rPr lang="en-US" dirty="0"/>
              <a:t>Key – </a:t>
            </a:r>
            <a:r>
              <a:rPr lang="en-US" u="sng" dirty="0"/>
              <a:t>cooperation </a:t>
            </a:r>
            <a:r>
              <a:rPr lang="en-US" dirty="0"/>
              <a:t>between government entities and the sector</a:t>
            </a:r>
            <a:endParaRPr lang="en-US" u="sng" dirty="0"/>
          </a:p>
          <a:p>
            <a:endParaRPr lang="en-US" u="sng" dirty="0"/>
          </a:p>
        </p:txBody>
      </p:sp>
      <p:pic>
        <p:nvPicPr>
          <p:cNvPr id="4" name="Picture 3">
            <a:extLst>
              <a:ext uri="{FF2B5EF4-FFF2-40B4-BE49-F238E27FC236}">
                <a16:creationId xmlns:a16="http://schemas.microsoft.com/office/drawing/2014/main" xmlns="" id="{21C13021-E5A4-3944-AB4A-D775F741448F}"/>
              </a:ext>
            </a:extLst>
          </p:cNvPr>
          <p:cNvPicPr>
            <a:picLocks noChangeAspect="1"/>
          </p:cNvPicPr>
          <p:nvPr/>
        </p:nvPicPr>
        <p:blipFill>
          <a:blip r:embed="rId2"/>
          <a:stretch>
            <a:fillRect/>
          </a:stretch>
        </p:blipFill>
        <p:spPr>
          <a:xfrm>
            <a:off x="10016836" y="5472544"/>
            <a:ext cx="2064327" cy="1385455"/>
          </a:xfrm>
          <a:prstGeom prst="rect">
            <a:avLst/>
          </a:prstGeom>
        </p:spPr>
      </p:pic>
    </p:spTree>
    <p:extLst>
      <p:ext uri="{BB962C8B-B14F-4D97-AF65-F5344CB8AC3E}">
        <p14:creationId xmlns:p14="http://schemas.microsoft.com/office/powerpoint/2010/main" val="1990286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BCC2CF-640D-9A49-9644-B6792268C38D}"/>
              </a:ext>
            </a:extLst>
          </p:cNvPr>
          <p:cNvSpPr>
            <a:spLocks noGrp="1"/>
          </p:cNvSpPr>
          <p:nvPr>
            <p:ph type="title"/>
          </p:nvPr>
        </p:nvSpPr>
        <p:spPr/>
        <p:txBody>
          <a:bodyPr>
            <a:normAutofit/>
          </a:bodyPr>
          <a:lstStyle/>
          <a:p>
            <a:r>
              <a:rPr lang="en-US" sz="3600" b="1" dirty="0"/>
              <a:t>Final Thought</a:t>
            </a:r>
          </a:p>
        </p:txBody>
      </p:sp>
      <p:sp>
        <p:nvSpPr>
          <p:cNvPr id="3" name="Content Placeholder 2">
            <a:extLst>
              <a:ext uri="{FF2B5EF4-FFF2-40B4-BE49-F238E27FC236}">
                <a16:creationId xmlns:a16="http://schemas.microsoft.com/office/drawing/2014/main" xmlns="" id="{F2B53249-CD4E-164B-A5EE-265F12465E5C}"/>
              </a:ext>
            </a:extLst>
          </p:cNvPr>
          <p:cNvSpPr>
            <a:spLocks noGrp="1"/>
          </p:cNvSpPr>
          <p:nvPr>
            <p:ph idx="1"/>
          </p:nvPr>
        </p:nvSpPr>
        <p:spPr>
          <a:xfrm>
            <a:off x="838200" y="1867188"/>
            <a:ext cx="10515600" cy="4351338"/>
          </a:xfrm>
        </p:spPr>
        <p:txBody>
          <a:bodyPr/>
          <a:lstStyle/>
          <a:p>
            <a:pPr marL="0" indent="0">
              <a:buNone/>
            </a:pPr>
            <a:r>
              <a:rPr lang="en-US" dirty="0"/>
              <a:t>We are in a business dominated by a few large providers. There is nothing specifically wrong with that. Ecommerce is a </a:t>
            </a:r>
            <a:r>
              <a:rPr lang="en-US" u="sng" dirty="0"/>
              <a:t>very</a:t>
            </a:r>
            <a:r>
              <a:rPr lang="en-US" dirty="0"/>
              <a:t> young sector!</a:t>
            </a:r>
          </a:p>
          <a:p>
            <a:pPr marL="0" indent="0">
              <a:buNone/>
            </a:pPr>
            <a:r>
              <a:rPr lang="en-US" dirty="0"/>
              <a:t>But we, the ecommerce sector, need to be cognizant of the benefits of competition to sell our goods and services online, whether our market is only local, national or cross border.</a:t>
            </a:r>
          </a:p>
          <a:p>
            <a:pPr marL="0" indent="0">
              <a:buNone/>
            </a:pPr>
            <a:endParaRPr lang="en-US" dirty="0"/>
          </a:p>
          <a:p>
            <a:pPr marL="0" indent="0">
              <a:buNone/>
            </a:pPr>
            <a:r>
              <a:rPr lang="en-US" dirty="0">
                <a:hlinkClick r:id="rId2"/>
              </a:rPr>
              <a:t>www.ecomafrica.org</a:t>
            </a:r>
            <a:endParaRPr lang="en-US" dirty="0"/>
          </a:p>
          <a:p>
            <a:pPr marL="0" indent="0">
              <a:buNone/>
            </a:pPr>
            <a:r>
              <a:rPr lang="en-US" dirty="0">
                <a:hlinkClick r:id="rId3"/>
              </a:rPr>
              <a:t>alastair@ecomafrica.org</a:t>
            </a:r>
            <a:r>
              <a:rPr lang="en-US"/>
              <a:t> </a:t>
            </a:r>
            <a:endParaRPr lang="en-US" dirty="0"/>
          </a:p>
        </p:txBody>
      </p:sp>
      <p:pic>
        <p:nvPicPr>
          <p:cNvPr id="4" name="Picture 3">
            <a:extLst>
              <a:ext uri="{FF2B5EF4-FFF2-40B4-BE49-F238E27FC236}">
                <a16:creationId xmlns:a16="http://schemas.microsoft.com/office/drawing/2014/main" xmlns="" id="{15DFC3B4-F664-BD4E-A584-73CF83688ABE}"/>
              </a:ext>
            </a:extLst>
          </p:cNvPr>
          <p:cNvPicPr>
            <a:picLocks noChangeAspect="1"/>
          </p:cNvPicPr>
          <p:nvPr/>
        </p:nvPicPr>
        <p:blipFill>
          <a:blip r:embed="rId4"/>
          <a:stretch>
            <a:fillRect/>
          </a:stretch>
        </p:blipFill>
        <p:spPr>
          <a:xfrm>
            <a:off x="6691746" y="3823855"/>
            <a:ext cx="3463636" cy="2216727"/>
          </a:xfrm>
          <a:prstGeom prst="rect">
            <a:avLst/>
          </a:prstGeom>
        </p:spPr>
      </p:pic>
    </p:spTree>
    <p:extLst>
      <p:ext uri="{BB962C8B-B14F-4D97-AF65-F5344CB8AC3E}">
        <p14:creationId xmlns:p14="http://schemas.microsoft.com/office/powerpoint/2010/main" val="9152098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402</Words>
  <Application>Microsoft Office PowerPoint</Application>
  <PresentationFormat>Widescreen</PresentationFormat>
  <Paragraphs>49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Africa Union Ecommerce Conference</vt:lpstr>
      <vt:lpstr>The Holistic Approach Essential </vt:lpstr>
      <vt:lpstr>Building Skills for E-shops</vt:lpstr>
      <vt:lpstr>Building skills for the rest of the ecommerce chain</vt:lpstr>
      <vt:lpstr>Nurturing Partnerships</vt:lpstr>
      <vt:lpstr>Final Thought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Alastair Tempest</dc:creator>
  <cp:lastModifiedBy>Jean Bertrand Azapmo</cp:lastModifiedBy>
  <cp:revision>7</cp:revision>
  <dcterms:created xsi:type="dcterms:W3CDTF">2018-07-18T07:06:39Z</dcterms:created>
  <dcterms:modified xsi:type="dcterms:W3CDTF">2018-07-18T08:10:55Z</dcterms:modified>
</cp:coreProperties>
</file>