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9524C9A-F974-435B-83D5-F08904E57F6E}" type="slidenum">
              <a:rPr lang="fr-FR" smtClean="0"/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77AA61-4835-4CBB-BC52-6E02209D84CC}" type="datetimeFigureOut">
              <a:rPr lang="fr-FR" smtClean="0"/>
              <a:t>18/07/2018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Image2.png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t="10633"/>
          <a:stretch/>
        </p:blipFill>
        <p:spPr>
          <a:xfrm>
            <a:off x="1277018" y="1700807"/>
            <a:ext cx="6247310" cy="338640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8773" y="4653136"/>
            <a:ext cx="7543800" cy="10750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fr-FR" sz="3600" b="1" dirty="0" smtClean="0">
                <a:solidFill>
                  <a:schemeClr val="bg1"/>
                </a:solidFill>
                <a:latin typeface="Arial Narrow" pitchFamily="34" charset="0"/>
              </a:rPr>
              <a:t>Stratégies/Politiques </a:t>
            </a:r>
            <a:r>
              <a:rPr lang="fr-FR" sz="3600" b="1" dirty="0">
                <a:solidFill>
                  <a:schemeClr val="bg1"/>
                </a:solidFill>
                <a:latin typeface="Arial Narrow" pitchFamily="34" charset="0"/>
              </a:rPr>
              <a:t>et expériences en matière de commerce </a:t>
            </a:r>
            <a:r>
              <a:rPr lang="fr-FR" sz="3600" b="1" dirty="0" smtClean="0">
                <a:solidFill>
                  <a:schemeClr val="bg1"/>
                </a:solidFill>
                <a:latin typeface="Arial Narrow" pitchFamily="34" charset="0"/>
              </a:rPr>
              <a:t>électronique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61950" algn="l"/>
              </a:tabLst>
            </a:pPr>
            <a:endParaRPr lang="fr-FR" sz="11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 rot="10800000" flipV="1">
            <a:off x="795772" y="1052736"/>
            <a:ext cx="750099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fr-FR" sz="1400" dirty="0" smtClean="0">
                <a:latin typeface="Tw Cen MT" panose="020B0602020104020603" pitchFamily="34" charset="0"/>
              </a:rPr>
              <a:t>Conférence sur le Commerce électronique</a:t>
            </a:r>
          </a:p>
          <a:p>
            <a:pPr algn="ctr">
              <a:buNone/>
            </a:pPr>
            <a:r>
              <a:rPr lang="fr-FR" sz="1400" dirty="0" smtClean="0">
                <a:latin typeface="Tw Cen MT" panose="020B0602020104020603" pitchFamily="34" charset="0"/>
              </a:rPr>
              <a:t>Nairobi (Kenya), 23-25 juillet  2018</a:t>
            </a:r>
            <a:endParaRPr lang="fr-FR" sz="1400" dirty="0">
              <a:latin typeface="Tw Cen MT" panose="020B0602020104020603" pitchFamily="34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552297" y="1304764"/>
            <a:ext cx="838944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915815" y="4797152"/>
            <a:ext cx="3662405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-85898"/>
            <a:ext cx="86044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République du Sénégal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rg_hi" descr="http://t3.gstatic.com/images?q=tbn:ANd9GcTiqmAW3uBDXGA4xhU7oi46vEctH-hpFfQ6W4pujCB07WDDuAn6x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76672"/>
            <a:ext cx="647700" cy="314325"/>
          </a:xfrm>
          <a:prstGeom prst="rect">
            <a:avLst/>
          </a:prstGeom>
          <a:noFill/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112009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b="1" dirty="0">
                <a:latin typeface="Arial" pitchFamily="34" charset="0"/>
                <a:cs typeface="Arial" pitchFamily="34" charset="0"/>
              </a:rPr>
              <a:t>Contexte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7897688" cy="51320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80988" indent="-280988">
              <a:buFont typeface="Wingdings" panose="05000000000000000000" pitchFamily="2" charset="2"/>
              <a:buChar char="q"/>
            </a:pPr>
            <a:r>
              <a:rPr lang="fr-SN" sz="2800" dirty="0" smtClean="0">
                <a:latin typeface="Arial Black" panose="020B0A04020102020204" pitchFamily="34" charset="0"/>
              </a:rPr>
              <a:t>Un écosystème favorable</a:t>
            </a:r>
          </a:p>
          <a:p>
            <a:pPr marL="530225" indent="0">
              <a:buFont typeface="Wingdings" panose="05000000000000000000" pitchFamily="2" charset="2"/>
              <a:buChar char="Ø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Start-up et Sociétés de livraison</a:t>
            </a:r>
          </a:p>
          <a:p>
            <a:pPr marL="530225" indent="0">
              <a:buFont typeface="Wingdings" panose="05000000000000000000" pitchFamily="2" charset="2"/>
              <a:buChar char="Ø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 </a:t>
            </a: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taux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élevé d’utilisation internet &amp; </a:t>
            </a:r>
            <a:r>
              <a:rPr lang="fr-SN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Taux </a:t>
            </a:r>
            <a:r>
              <a:rPr lang="fr-SN" dirty="0">
                <a:latin typeface="Andalus" panose="02020603050405020304" pitchFamily="18" charset="-78"/>
                <a:cs typeface="Andalus" panose="02020603050405020304" pitchFamily="18" charset="-78"/>
              </a:rPr>
              <a:t>de bancarisation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30225" indent="0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 </a:t>
            </a:r>
            <a:r>
              <a:rPr lang="fr-FR" sz="1600" dirty="0">
                <a:latin typeface="Andalus" panose="02020603050405020304" pitchFamily="18" charset="-78"/>
                <a:cs typeface="Andalus" panose="02020603050405020304" pitchFamily="18" charset="-78"/>
              </a:rPr>
              <a:t>connexion 4G couvre 33,8% de la population</a:t>
            </a:r>
            <a:endParaRPr lang="fr-SN" sz="1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30225" indent="0">
              <a:buFont typeface="Wingdings" panose="05000000000000000000" pitchFamily="2" charset="2"/>
              <a:buChar char="Ø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 </a:t>
            </a: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taux de pénétration de la téléphonie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mobile ( + de100%)</a:t>
            </a:r>
          </a:p>
          <a:p>
            <a:pPr marL="530225" indent="0">
              <a:buNone/>
            </a:pPr>
            <a:r>
              <a:rPr lang="fr-FR" sz="1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97</a:t>
            </a:r>
            <a:r>
              <a:rPr lang="fr-FR" sz="1600" dirty="0">
                <a:latin typeface="Andalus" panose="02020603050405020304" pitchFamily="18" charset="-78"/>
                <a:cs typeface="Andalus" panose="02020603050405020304" pitchFamily="18" charset="-78"/>
              </a:rPr>
              <a:t>% du marché internet passent par la téléphonie mobile. </a:t>
            </a:r>
            <a:endParaRPr lang="fr-FR" sz="1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280988" indent="-280988">
              <a:buFont typeface="Wingdings" panose="05000000000000000000" pitchFamily="2" charset="2"/>
              <a:buChar char="q"/>
            </a:pPr>
            <a:r>
              <a:rPr lang="fr-SN" sz="2800" dirty="0">
                <a:latin typeface="Arial Black" panose="020B0A04020102020204" pitchFamily="34" charset="0"/>
              </a:rPr>
              <a:t>Des infrastructures adaptées</a:t>
            </a:r>
          </a:p>
          <a:p>
            <a:pPr marL="1076325" lvl="3" indent="-457200">
              <a:buClr>
                <a:schemeClr val="accent1"/>
              </a:buClr>
              <a:buNone/>
            </a:pPr>
            <a:r>
              <a:rPr lang="fr-FR" sz="2200" dirty="0">
                <a:latin typeface="Andalus" panose="02020603050405020304" pitchFamily="18" charset="-78"/>
                <a:cs typeface="Andalus" panose="02020603050405020304" pitchFamily="18" charset="-78"/>
              </a:rPr>
              <a:t>la disponibilité de la fibre </a:t>
            </a:r>
            <a:r>
              <a:rPr lang="fr-FR" sz="1800" dirty="0">
                <a:latin typeface="Andalus" panose="02020603050405020304" pitchFamily="18" charset="-78"/>
                <a:cs typeface="Andalus" panose="02020603050405020304" pitchFamily="18" charset="-78"/>
              </a:rPr>
              <a:t>optique(grâce à la </a:t>
            </a:r>
            <a:r>
              <a:rPr lang="fr-SN" sz="1800" dirty="0">
                <a:latin typeface="Andalus" panose="02020603050405020304" pitchFamily="18" charset="-78"/>
                <a:cs typeface="Andalus" panose="02020603050405020304" pitchFamily="18" charset="-78"/>
              </a:rPr>
              <a:t>position géographique</a:t>
            </a:r>
            <a:r>
              <a:rPr lang="fr-SN" sz="2200" dirty="0">
                <a:latin typeface="Andalus" panose="02020603050405020304" pitchFamily="18" charset="-78"/>
                <a:cs typeface="Andalus" panose="02020603050405020304" pitchFamily="18" charset="-78"/>
              </a:rPr>
              <a:t> )</a:t>
            </a:r>
            <a:r>
              <a:rPr lang="fr-FR" sz="2200" dirty="0">
                <a:latin typeface="Andalus" panose="02020603050405020304" pitchFamily="18" charset="-78"/>
                <a:cs typeface="Andalus" panose="02020603050405020304" pitchFamily="18" charset="-78"/>
              </a:rPr>
              <a:t> et de l’internet à haut débit (</a:t>
            </a: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3G, 4G</a:t>
            </a:r>
            <a:r>
              <a:rPr lang="fr-FR" sz="2200" dirty="0">
                <a:latin typeface="Andalus" panose="02020603050405020304" pitchFamily="18" charset="-78"/>
                <a:cs typeface="Andalus" panose="02020603050405020304" pitchFamily="18" charset="-78"/>
              </a:rPr>
              <a:t>) </a:t>
            </a:r>
          </a:p>
          <a:p>
            <a:pPr marL="1076325" lvl="3" indent="-457200">
              <a:buClr>
                <a:schemeClr val="accent1"/>
              </a:buClr>
              <a:buNone/>
            </a:pPr>
            <a:r>
              <a:rPr lang="fr-FR" sz="2200" dirty="0">
                <a:latin typeface="Andalus" panose="02020603050405020304" pitchFamily="18" charset="-78"/>
                <a:cs typeface="Andalus" panose="02020603050405020304" pitchFamily="18" charset="-78"/>
              </a:rPr>
              <a:t> la diminution du coût de l’électricité de 10% ;</a:t>
            </a:r>
          </a:p>
          <a:p>
            <a:pPr marL="280988" indent="-280988">
              <a:buFont typeface="Wingdings" panose="05000000000000000000" pitchFamily="2" charset="2"/>
              <a:buChar char="q"/>
            </a:pPr>
            <a:r>
              <a:rPr lang="fr-SN" sz="2800" dirty="0">
                <a:latin typeface="Arial Black" panose="020B0A04020102020204" pitchFamily="34" charset="0"/>
              </a:rPr>
              <a:t>Un cadre juridique propice </a:t>
            </a:r>
          </a:p>
          <a:p>
            <a:pPr marL="530225" indent="0">
              <a:buNone/>
            </a:pPr>
            <a:endParaRPr lang="fr-FR" sz="1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7" name="Picture 5" descr="C:\Users\diankha\Documents\Commerce Electronique\images (17)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0"/>
            <a:ext cx="2772957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6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SN" sz="4800" b="1" dirty="0">
                <a:latin typeface="Arial" pitchFamily="34" charset="0"/>
                <a:cs typeface="Arial" pitchFamily="34" charset="0"/>
              </a:rPr>
              <a:t>Défis</a:t>
            </a:r>
            <a:r>
              <a:rPr lang="fr-SN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412776"/>
            <a:ext cx="8280920" cy="511256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1" rtlCol="0">
            <a:normAutofit/>
          </a:bodyPr>
          <a:lstStyle/>
          <a:p>
            <a:pPr marL="174625" lvl="1" indent="0">
              <a:buNone/>
            </a:pPr>
            <a:r>
              <a:rPr lang="fr-SN" sz="2800" dirty="0">
                <a:latin typeface="Arial Black" panose="020B0A04020102020204" pitchFamily="34" charset="0"/>
              </a:rPr>
              <a:t>Juridique </a:t>
            </a:r>
          </a:p>
          <a:p>
            <a:pPr marL="174625" lvl="1" indent="0">
              <a:buNone/>
            </a:pPr>
            <a:r>
              <a:rPr lang="fr-SN" dirty="0">
                <a:latin typeface="Andalus" panose="02020603050405020304" pitchFamily="18" charset="-78"/>
                <a:cs typeface="Andalus" panose="02020603050405020304" pitchFamily="18" charset="-78"/>
              </a:rPr>
              <a:t>Harmonisation de la réglementation communautaire </a:t>
            </a:r>
          </a:p>
          <a:p>
            <a:pPr marL="174625" lvl="1" indent="0">
              <a:buNone/>
            </a:pPr>
            <a:r>
              <a:rPr lang="fr-SN" dirty="0">
                <a:latin typeface="Andalus" panose="02020603050405020304" pitchFamily="18" charset="-78"/>
                <a:cs typeface="Andalus" panose="02020603050405020304" pitchFamily="18" charset="-78"/>
              </a:rPr>
              <a:t>Règlement des différends en ligne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174625" lvl="1" indent="0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La protection des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consommateurs, des </a:t>
            </a: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données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personnelles et </a:t>
            </a:r>
            <a:r>
              <a:rPr lang="fr-SN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des </a:t>
            </a:r>
            <a:r>
              <a:rPr lang="fr-SN" dirty="0">
                <a:latin typeface="Andalus" panose="02020603050405020304" pitchFamily="18" charset="-78"/>
                <a:cs typeface="Andalus" panose="02020603050405020304" pitchFamily="18" charset="-78"/>
              </a:rPr>
              <a:t>DPI</a:t>
            </a:r>
          </a:p>
          <a:p>
            <a:pPr marL="174625" lvl="1" indent="0">
              <a:buNone/>
            </a:pPr>
            <a:r>
              <a:rPr lang="fr-SN" sz="2800" dirty="0" smtClean="0">
                <a:latin typeface="Arial Black" panose="020B0A04020102020204" pitchFamily="34" charset="0"/>
              </a:rPr>
              <a:t>Economique </a:t>
            </a:r>
            <a:endParaRPr lang="fr-FR" sz="2800" dirty="0" smtClean="0">
              <a:latin typeface="Arial Black" panose="020B0A04020102020204" pitchFamily="34" charset="0"/>
            </a:endParaRPr>
          </a:p>
          <a:p>
            <a:pPr marL="174625" lvl="1" indent="0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Les moyens de paiement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électronique et  le </a:t>
            </a:r>
            <a:r>
              <a:rPr lang="fr-SN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Système </a:t>
            </a:r>
            <a:r>
              <a:rPr lang="fr-SN" dirty="0">
                <a:latin typeface="Andalus" panose="02020603050405020304" pitchFamily="18" charset="-78"/>
                <a:cs typeface="Andalus" panose="02020603050405020304" pitchFamily="18" charset="-78"/>
              </a:rPr>
              <a:t>financier</a:t>
            </a:r>
          </a:p>
          <a:p>
            <a:pPr marL="174625" lvl="1" indent="0">
              <a:buNone/>
            </a:pPr>
            <a:r>
              <a:rPr lang="fr-SN" sz="2800" dirty="0">
                <a:latin typeface="Arial Black" panose="020B0A04020102020204" pitchFamily="34" charset="0"/>
              </a:rPr>
              <a:t>Technologique </a:t>
            </a:r>
            <a:endParaRPr lang="fr-FR" sz="2800" dirty="0">
              <a:latin typeface="Arial Black" panose="020B0A04020102020204" pitchFamily="34" charset="0"/>
            </a:endParaRPr>
          </a:p>
          <a:p>
            <a:pPr marL="174625" lvl="1" indent="0" defTabSz="265113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L’informatique en nuage;</a:t>
            </a:r>
          </a:p>
          <a:p>
            <a:pPr marL="174625" lvl="1" indent="0" defTabSz="265113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Les transmissions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électroniques &amp; Les </a:t>
            </a: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transferts transfrontaliers des données</a:t>
            </a:r>
          </a:p>
          <a:p>
            <a:pPr marL="174625" lvl="1" indent="0" defTabSz="265113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La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logistique &amp; </a:t>
            </a:r>
            <a:r>
              <a:rPr lang="fr-SN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Fracture </a:t>
            </a:r>
            <a:r>
              <a:rPr lang="fr-SN" dirty="0">
                <a:latin typeface="Andalus" panose="02020603050405020304" pitchFamily="18" charset="-78"/>
                <a:cs typeface="Andalus" panose="02020603050405020304" pitchFamily="18" charset="-78"/>
              </a:rPr>
              <a:t>numérique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174625" lvl="1" indent="0" defTabSz="265113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Transfert de technologie et les investissements</a:t>
            </a:r>
          </a:p>
          <a:p>
            <a:pPr marL="280988" indent="-280988">
              <a:buFont typeface="Wingdings" panose="05000000000000000000" pitchFamily="2" charset="2"/>
              <a:buChar char="q"/>
            </a:pPr>
            <a:endParaRPr lang="fr-FR" sz="2800" dirty="0">
              <a:solidFill>
                <a:schemeClr val="lt1"/>
              </a:solidFill>
              <a:latin typeface="Arial Black" panose="020B0A04020102020204" pitchFamily="34" charset="0"/>
            </a:endParaRPr>
          </a:p>
        </p:txBody>
      </p:sp>
      <p:pic>
        <p:nvPicPr>
          <p:cNvPr id="4099" name="Picture 3" descr="C:\Users\diankha\Documents\Commerce Electronique\images (14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7" r="15436"/>
          <a:stretch/>
        </p:blipFill>
        <p:spPr bwMode="auto">
          <a:xfrm>
            <a:off x="6518787" y="144016"/>
            <a:ext cx="174031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20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SN" sz="4800" b="1" dirty="0">
                <a:latin typeface="Arial" pitchFamily="34" charset="0"/>
                <a:cs typeface="Arial" pitchFamily="34" charset="0"/>
              </a:rPr>
              <a:t>Initiatives</a:t>
            </a:r>
            <a:endParaRPr lang="fr-FR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5095" y="1700808"/>
            <a:ext cx="7620000" cy="489654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1" rtlCol="0">
            <a:noAutofit/>
          </a:bodyPr>
          <a:lstStyle/>
          <a:p>
            <a:pPr marL="265113" indent="0">
              <a:buNone/>
            </a:pPr>
            <a:r>
              <a:rPr lang="fr-SN" sz="3200" dirty="0">
                <a:latin typeface="Arial Black" panose="020B0A04020102020204" pitchFamily="34" charset="0"/>
              </a:rPr>
              <a:t>Au niveau institutionnel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fr-SN" sz="2000" dirty="0">
                <a:solidFill>
                  <a:schemeClr val="lt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Réforme juridique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fr-SN" sz="2000" dirty="0">
                <a:solidFill>
                  <a:schemeClr val="lt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Cadre de </a:t>
            </a:r>
            <a:r>
              <a:rPr lang="fr-SN" sz="2000" dirty="0" smtClean="0">
                <a:solidFill>
                  <a:schemeClr val="lt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concertation (GTCE)</a:t>
            </a:r>
            <a:endParaRPr lang="fr-SN" sz="2000" dirty="0">
              <a:solidFill>
                <a:schemeClr val="lt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fr-SN" sz="2000" dirty="0">
                <a:solidFill>
                  <a:schemeClr val="lt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Encadrement des </a:t>
            </a:r>
            <a:r>
              <a:rPr lang="fr-SN" sz="2000" dirty="0" smtClean="0">
                <a:solidFill>
                  <a:schemeClr val="lt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acteurs  (ASEPEX, ADPME)</a:t>
            </a:r>
            <a:endParaRPr lang="fr-SN" sz="2000" dirty="0">
              <a:solidFill>
                <a:schemeClr val="lt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265113" indent="0">
              <a:buNone/>
            </a:pPr>
            <a:r>
              <a:rPr lang="fr-SN" sz="3200" dirty="0">
                <a:latin typeface="Arial Black" panose="020B0A04020102020204" pitchFamily="34" charset="0"/>
              </a:rPr>
              <a:t>Au niveau des organisations internationales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fr-SN" sz="2000" dirty="0">
                <a:latin typeface="Andalus" panose="02020603050405020304" pitchFamily="18" charset="-78"/>
                <a:cs typeface="Andalus" panose="02020603050405020304" pitchFamily="18" charset="-78"/>
              </a:rPr>
              <a:t>CNUCED</a:t>
            </a: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fr-SN" sz="2000" dirty="0">
                <a:latin typeface="Andalus" panose="02020603050405020304" pitchFamily="18" charset="-78"/>
                <a:cs typeface="Andalus" panose="02020603050405020304" pitchFamily="18" charset="-78"/>
              </a:rPr>
              <a:t>Cadre Intégré Renforcé </a:t>
            </a:r>
          </a:p>
          <a:p>
            <a:pPr marL="265113" indent="0">
              <a:buNone/>
            </a:pPr>
            <a:r>
              <a:rPr lang="fr-SN" sz="3200" dirty="0" smtClean="0">
                <a:latin typeface="Arial Black" panose="020B0A04020102020204" pitchFamily="34" charset="0"/>
              </a:rPr>
              <a:t>Au niveau </a:t>
            </a:r>
            <a:r>
              <a:rPr lang="fr-SN" sz="3200" dirty="0">
                <a:latin typeface="Arial Black" panose="020B0A04020102020204" pitchFamily="34" charset="0"/>
              </a:rPr>
              <a:t>du secteur privé </a:t>
            </a:r>
            <a:endParaRPr lang="fr-SN" sz="3200" dirty="0" smtClean="0">
              <a:latin typeface="Arial Black" panose="020B0A04020102020204" pitchFamily="34" charset="0"/>
            </a:endParaRPr>
          </a:p>
          <a:p>
            <a:pPr marL="0" indent="0">
              <a:buFont typeface="Wingdings" panose="05000000000000000000" pitchFamily="2" charset="2"/>
              <a:buChar char="q"/>
            </a:pPr>
            <a:r>
              <a:rPr lang="fr-SN" sz="2000" dirty="0" err="1">
                <a:latin typeface="Andalus" panose="02020603050405020304" pitchFamily="18" charset="-78"/>
                <a:cs typeface="Andalus" panose="02020603050405020304" pitchFamily="18" charset="-78"/>
              </a:rPr>
              <a:t>Gainde</a:t>
            </a:r>
            <a:r>
              <a:rPr lang="fr-SN" sz="2000" dirty="0">
                <a:latin typeface="Andalus" panose="02020603050405020304" pitchFamily="18" charset="-78"/>
                <a:cs typeface="Andalus" panose="02020603050405020304" pitchFamily="18" charset="-78"/>
              </a:rPr>
              <a:t> 2000</a:t>
            </a:r>
          </a:p>
        </p:txBody>
      </p:sp>
      <p:pic>
        <p:nvPicPr>
          <p:cNvPr id="6150" name="Picture 6" descr="C:\Users\diankha\Documents\Commerce Electronique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968" y="14310"/>
            <a:ext cx="26384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46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128</TotalTime>
  <Words>182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Andalus</vt:lpstr>
      <vt:lpstr>Arial</vt:lpstr>
      <vt:lpstr>Arial Black</vt:lpstr>
      <vt:lpstr>Arial Narrow</vt:lpstr>
      <vt:lpstr>Calibri</vt:lpstr>
      <vt:lpstr>Cambria</vt:lpstr>
      <vt:lpstr>Times New Roman</vt:lpstr>
      <vt:lpstr>Tw Cen MT</vt:lpstr>
      <vt:lpstr>Wingdings</vt:lpstr>
      <vt:lpstr>Contiguïté</vt:lpstr>
      <vt:lpstr>Stratégies/Politiques et expériences en matière de commerce électronique</vt:lpstr>
      <vt:lpstr>Contexte</vt:lpstr>
      <vt:lpstr>Défis </vt:lpstr>
      <vt:lpstr>Initiatives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diankha</dc:creator>
  <cp:lastModifiedBy>Jean Bertrand Azapmo</cp:lastModifiedBy>
  <cp:revision>10</cp:revision>
  <dcterms:created xsi:type="dcterms:W3CDTF">2018-07-17T14:44:59Z</dcterms:created>
  <dcterms:modified xsi:type="dcterms:W3CDTF">2018-07-18T18:48:46Z</dcterms:modified>
</cp:coreProperties>
</file>